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1.xml" ContentType="application/vnd.openxmlformats-officedocument.drawingml.chartshapes+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2.xml" ContentType="application/vnd.openxmlformats-officedocument.drawingml.chartshape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6.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3.xml" ContentType="application/vnd.openxmlformats-officedocument.drawingml.chartshapes+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4.xml" ContentType="application/vnd.openxmlformats-officedocument.drawingml.chartshape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5.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3"/>
  </p:notesMasterIdLst>
  <p:sldIdLst>
    <p:sldId id="290" r:id="rId2"/>
    <p:sldId id="413" r:id="rId3"/>
    <p:sldId id="419" r:id="rId4"/>
    <p:sldId id="414" r:id="rId5"/>
    <p:sldId id="710" r:id="rId6"/>
    <p:sldId id="712" r:id="rId7"/>
    <p:sldId id="525" r:id="rId8"/>
    <p:sldId id="713" r:id="rId9"/>
    <p:sldId id="715" r:id="rId10"/>
    <p:sldId id="716" r:id="rId11"/>
    <p:sldId id="545" r:id="rId12"/>
    <p:sldId id="548" r:id="rId13"/>
    <p:sldId id="402" r:id="rId14"/>
    <p:sldId id="479" r:id="rId15"/>
    <p:sldId id="476" r:id="rId16"/>
    <p:sldId id="359" r:id="rId17"/>
    <p:sldId id="361" r:id="rId18"/>
    <p:sldId id="303" r:id="rId19"/>
    <p:sldId id="519" r:id="rId20"/>
    <p:sldId id="648" r:id="rId21"/>
    <p:sldId id="658" r:id="rId22"/>
    <p:sldId id="663" r:id="rId23"/>
    <p:sldId id="660" r:id="rId24"/>
    <p:sldId id="714" r:id="rId25"/>
    <p:sldId id="684" r:id="rId26"/>
    <p:sldId id="486" r:id="rId27"/>
    <p:sldId id="667" r:id="rId28"/>
    <p:sldId id="720" r:id="rId29"/>
    <p:sldId id="686" r:id="rId30"/>
    <p:sldId id="515" r:id="rId31"/>
    <p:sldId id="672" r:id="rId32"/>
    <p:sldId id="721" r:id="rId33"/>
    <p:sldId id="722" r:id="rId34"/>
    <p:sldId id="664" r:id="rId35"/>
    <p:sldId id="719" r:id="rId36"/>
    <p:sldId id="520" r:id="rId37"/>
    <p:sldId id="717" r:id="rId38"/>
    <p:sldId id="566" r:id="rId39"/>
    <p:sldId id="676" r:id="rId40"/>
    <p:sldId id="718" r:id="rId41"/>
    <p:sldId id="393" r:id="rId42"/>
    <p:sldId id="612" r:id="rId43"/>
    <p:sldId id="439" r:id="rId44"/>
    <p:sldId id="351" r:id="rId45"/>
    <p:sldId id="373" r:id="rId46"/>
    <p:sldId id="375" r:id="rId47"/>
    <p:sldId id="598" r:id="rId48"/>
    <p:sldId id="273" r:id="rId49"/>
    <p:sldId id="614" r:id="rId50"/>
    <p:sldId id="569" r:id="rId51"/>
    <p:sldId id="691" r:id="rId52"/>
    <p:sldId id="692" r:id="rId53"/>
    <p:sldId id="693" r:id="rId54"/>
    <p:sldId id="694" r:id="rId55"/>
    <p:sldId id="695" r:id="rId56"/>
    <p:sldId id="696" r:id="rId57"/>
    <p:sldId id="697" r:id="rId58"/>
    <p:sldId id="698" r:id="rId59"/>
    <p:sldId id="699" r:id="rId60"/>
    <p:sldId id="700" r:id="rId61"/>
    <p:sldId id="701" r:id="rId62"/>
    <p:sldId id="702" r:id="rId63"/>
    <p:sldId id="703" r:id="rId64"/>
    <p:sldId id="704" r:id="rId65"/>
    <p:sldId id="705" r:id="rId66"/>
    <p:sldId id="706" r:id="rId67"/>
    <p:sldId id="707" r:id="rId68"/>
    <p:sldId id="708" r:id="rId69"/>
    <p:sldId id="687" r:id="rId70"/>
    <p:sldId id="688" r:id="rId71"/>
    <p:sldId id="689" r:id="rId72"/>
    <p:sldId id="685" r:id="rId73"/>
    <p:sldId id="677" r:id="rId74"/>
    <p:sldId id="675" r:id="rId75"/>
    <p:sldId id="652" r:id="rId76"/>
    <p:sldId id="653" r:id="rId77"/>
    <p:sldId id="654" r:id="rId78"/>
    <p:sldId id="655" r:id="rId79"/>
    <p:sldId id="656" r:id="rId80"/>
    <p:sldId id="657" r:id="rId81"/>
    <p:sldId id="649" r:id="rId82"/>
    <p:sldId id="650" r:id="rId83"/>
    <p:sldId id="641" r:id="rId84"/>
    <p:sldId id="642" r:id="rId85"/>
    <p:sldId id="643" r:id="rId86"/>
    <p:sldId id="639" r:id="rId87"/>
    <p:sldId id="640" r:id="rId88"/>
    <p:sldId id="611" r:id="rId89"/>
    <p:sldId id="507" r:id="rId90"/>
    <p:sldId id="512" r:id="rId91"/>
    <p:sldId id="605" r:id="rId92"/>
    <p:sldId id="591" r:id="rId93"/>
    <p:sldId id="587" r:id="rId94"/>
    <p:sldId id="588" r:id="rId95"/>
    <p:sldId id="579" r:id="rId96"/>
    <p:sldId id="580" r:id="rId97"/>
    <p:sldId id="581" r:id="rId98"/>
    <p:sldId id="582" r:id="rId99"/>
    <p:sldId id="583" r:id="rId100"/>
    <p:sldId id="584" r:id="rId101"/>
    <p:sldId id="585" r:id="rId102"/>
    <p:sldId id="586" r:id="rId103"/>
    <p:sldId id="573" r:id="rId104"/>
    <p:sldId id="574" r:id="rId105"/>
    <p:sldId id="575" r:id="rId106"/>
    <p:sldId id="560" r:id="rId107"/>
    <p:sldId id="561" r:id="rId108"/>
    <p:sldId id="562" r:id="rId109"/>
    <p:sldId id="551" r:id="rId110"/>
    <p:sldId id="552" r:id="rId111"/>
    <p:sldId id="553" r:id="rId112"/>
    <p:sldId id="546" r:id="rId113"/>
    <p:sldId id="529" r:id="rId114"/>
    <p:sldId id="524" r:id="rId115"/>
    <p:sldId id="500" r:id="rId116"/>
    <p:sldId id="501" r:id="rId117"/>
    <p:sldId id="502" r:id="rId118"/>
    <p:sldId id="466" r:id="rId119"/>
    <p:sldId id="474" r:id="rId120"/>
    <p:sldId id="467" r:id="rId121"/>
    <p:sldId id="468" r:id="rId122"/>
    <p:sldId id="469" r:id="rId123"/>
    <p:sldId id="470" r:id="rId124"/>
    <p:sldId id="441" r:id="rId125"/>
    <p:sldId id="440" r:id="rId126"/>
    <p:sldId id="433" r:id="rId127"/>
    <p:sldId id="405" r:id="rId128"/>
    <p:sldId id="412" r:id="rId129"/>
    <p:sldId id="403" r:id="rId130"/>
    <p:sldId id="404" r:id="rId131"/>
    <p:sldId id="398" r:id="rId132"/>
    <p:sldId id="396" r:id="rId133"/>
    <p:sldId id="394" r:id="rId134"/>
    <p:sldId id="434" r:id="rId135"/>
    <p:sldId id="438" r:id="rId136"/>
    <p:sldId id="436" r:id="rId137"/>
    <p:sldId id="395" r:id="rId138"/>
    <p:sldId id="320" r:id="rId139"/>
    <p:sldId id="386" r:id="rId140"/>
    <p:sldId id="387" r:id="rId141"/>
    <p:sldId id="388" r:id="rId142"/>
    <p:sldId id="385" r:id="rId143"/>
    <p:sldId id="380" r:id="rId144"/>
    <p:sldId id="367" r:id="rId145"/>
    <p:sldId id="406" r:id="rId146"/>
    <p:sldId id="407" r:id="rId147"/>
    <p:sldId id="358" r:id="rId148"/>
    <p:sldId id="321" r:id="rId149"/>
    <p:sldId id="421" r:id="rId150"/>
    <p:sldId id="322" r:id="rId151"/>
    <p:sldId id="323" r:id="rId152"/>
    <p:sldId id="309" r:id="rId153"/>
    <p:sldId id="324" r:id="rId154"/>
    <p:sldId id="353" r:id="rId155"/>
    <p:sldId id="420" r:id="rId156"/>
    <p:sldId id="430" r:id="rId157"/>
    <p:sldId id="431" r:id="rId158"/>
    <p:sldId id="432" r:id="rId159"/>
    <p:sldId id="370" r:id="rId160"/>
    <p:sldId id="368" r:id="rId161"/>
    <p:sldId id="354" r:id="rId1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4D2927-6992-4D9F-9626-93FC9C866F72}">
          <p14:sldIdLst>
            <p14:sldId id="290"/>
            <p14:sldId id="413"/>
            <p14:sldId id="419"/>
            <p14:sldId id="414"/>
            <p14:sldId id="710"/>
            <p14:sldId id="712"/>
            <p14:sldId id="525"/>
            <p14:sldId id="713"/>
            <p14:sldId id="715"/>
            <p14:sldId id="716"/>
            <p14:sldId id="545"/>
            <p14:sldId id="548"/>
            <p14:sldId id="402"/>
            <p14:sldId id="479"/>
            <p14:sldId id="476"/>
            <p14:sldId id="359"/>
            <p14:sldId id="361"/>
            <p14:sldId id="303"/>
            <p14:sldId id="519"/>
            <p14:sldId id="648"/>
            <p14:sldId id="658"/>
            <p14:sldId id="663"/>
            <p14:sldId id="660"/>
            <p14:sldId id="714"/>
            <p14:sldId id="684"/>
            <p14:sldId id="486"/>
            <p14:sldId id="667"/>
            <p14:sldId id="720"/>
            <p14:sldId id="686"/>
            <p14:sldId id="515"/>
            <p14:sldId id="672"/>
            <p14:sldId id="721"/>
            <p14:sldId id="722"/>
            <p14:sldId id="664"/>
            <p14:sldId id="719"/>
            <p14:sldId id="520"/>
            <p14:sldId id="717"/>
            <p14:sldId id="566"/>
            <p14:sldId id="676"/>
            <p14:sldId id="718"/>
            <p14:sldId id="393"/>
            <p14:sldId id="612"/>
            <p14:sldId id="439"/>
            <p14:sldId id="351"/>
            <p14:sldId id="373"/>
            <p14:sldId id="375"/>
            <p14:sldId id="598"/>
            <p14:sldId id="273"/>
            <p14:sldId id="614"/>
            <p14:sldId id="569"/>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687"/>
            <p14:sldId id="688"/>
            <p14:sldId id="689"/>
            <p14:sldId id="685"/>
            <p14:sldId id="677"/>
            <p14:sldId id="675"/>
            <p14:sldId id="652"/>
            <p14:sldId id="653"/>
            <p14:sldId id="654"/>
            <p14:sldId id="655"/>
            <p14:sldId id="656"/>
            <p14:sldId id="657"/>
            <p14:sldId id="649"/>
            <p14:sldId id="650"/>
            <p14:sldId id="641"/>
            <p14:sldId id="642"/>
            <p14:sldId id="643"/>
            <p14:sldId id="639"/>
            <p14:sldId id="640"/>
            <p14:sldId id="611"/>
            <p14:sldId id="507"/>
            <p14:sldId id="512"/>
            <p14:sldId id="605"/>
            <p14:sldId id="591"/>
            <p14:sldId id="587"/>
            <p14:sldId id="588"/>
            <p14:sldId id="579"/>
            <p14:sldId id="580"/>
            <p14:sldId id="581"/>
            <p14:sldId id="582"/>
            <p14:sldId id="583"/>
            <p14:sldId id="584"/>
            <p14:sldId id="585"/>
            <p14:sldId id="586"/>
            <p14:sldId id="573"/>
            <p14:sldId id="574"/>
            <p14:sldId id="575"/>
            <p14:sldId id="560"/>
            <p14:sldId id="561"/>
            <p14:sldId id="562"/>
            <p14:sldId id="551"/>
            <p14:sldId id="552"/>
            <p14:sldId id="553"/>
            <p14:sldId id="546"/>
            <p14:sldId id="529"/>
            <p14:sldId id="524"/>
            <p14:sldId id="500"/>
            <p14:sldId id="501"/>
            <p14:sldId id="502"/>
            <p14:sldId id="466"/>
            <p14:sldId id="474"/>
            <p14:sldId id="467"/>
            <p14:sldId id="468"/>
            <p14:sldId id="469"/>
            <p14:sldId id="470"/>
            <p14:sldId id="441"/>
            <p14:sldId id="440"/>
            <p14:sldId id="433"/>
            <p14:sldId id="405"/>
            <p14:sldId id="412"/>
            <p14:sldId id="403"/>
            <p14:sldId id="404"/>
            <p14:sldId id="398"/>
            <p14:sldId id="396"/>
            <p14:sldId id="394"/>
            <p14:sldId id="434"/>
            <p14:sldId id="438"/>
            <p14:sldId id="436"/>
            <p14:sldId id="395"/>
            <p14:sldId id="320"/>
            <p14:sldId id="386"/>
            <p14:sldId id="387"/>
            <p14:sldId id="388"/>
            <p14:sldId id="385"/>
            <p14:sldId id="380"/>
            <p14:sldId id="367"/>
            <p14:sldId id="406"/>
            <p14:sldId id="407"/>
            <p14:sldId id="358"/>
            <p14:sldId id="321"/>
            <p14:sldId id="421"/>
            <p14:sldId id="322"/>
            <p14:sldId id="323"/>
            <p14:sldId id="309"/>
            <p14:sldId id="324"/>
            <p14:sldId id="353"/>
            <p14:sldId id="420"/>
            <p14:sldId id="430"/>
            <p14:sldId id="431"/>
            <p14:sldId id="432"/>
            <p14:sldId id="370"/>
            <p14:sldId id="368"/>
            <p14:sldId id="3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46C"/>
    <a:srgbClr val="52C1C6"/>
    <a:srgbClr val="A252F1"/>
    <a:srgbClr val="F6A732"/>
    <a:srgbClr val="F39993"/>
    <a:srgbClr val="5ED0D5"/>
    <a:srgbClr val="52C0C5"/>
    <a:srgbClr val="F1F1F1"/>
    <a:srgbClr val="FFFFFF"/>
    <a:srgbClr val="B4D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254"/>
    <p:restoredTop sz="91758"/>
  </p:normalViewPr>
  <p:slideViewPr>
    <p:cSldViewPr snapToGrid="0">
      <p:cViewPr varScale="1">
        <p:scale>
          <a:sx n="101" d="100"/>
          <a:sy n="101" d="100"/>
        </p:scale>
        <p:origin x="224" y="416"/>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notesMaster" Target="notesMasters/notesMaster1.xml"/><Relationship Id="rId164" Type="http://schemas.openxmlformats.org/officeDocument/2006/relationships/presProps" Target="presProps.xml"/><Relationship Id="rId165" Type="http://schemas.openxmlformats.org/officeDocument/2006/relationships/viewProps" Target="viewProps.xml"/><Relationship Id="rId166" Type="http://schemas.openxmlformats.org/officeDocument/2006/relationships/theme" Target="theme/theme1.xml"/><Relationship Id="rId16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4" Type="http://schemas.openxmlformats.org/officeDocument/2006/relationships/chartUserShapes" Target="../drawings/drawing1.xml"/><Relationship Id="rId1" Type="http://schemas.microsoft.com/office/2011/relationships/chartStyle" Target="style12.xml"/><Relationship Id="rId2" Type="http://schemas.microsoft.com/office/2011/relationships/chartColorStyle" Target="colors12.xml"/></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9.xlsx"/><Relationship Id="rId4" Type="http://schemas.openxmlformats.org/officeDocument/2006/relationships/chartUserShapes" Target="../drawings/drawing2.xml"/><Relationship Id="rId1" Type="http://schemas.microsoft.com/office/2011/relationships/chartStyle" Target="style19.xml"/><Relationship Id="rId2" Type="http://schemas.microsoft.com/office/2011/relationships/chartColorStyle" Target="colors19.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4" Type="http://schemas.openxmlformats.org/officeDocument/2006/relationships/chartUserShapes" Target="../drawings/drawing3.xml"/><Relationship Id="rId1" Type="http://schemas.microsoft.com/office/2011/relationships/chartStyle" Target="style20.xml"/><Relationship Id="rId2" Type="http://schemas.microsoft.com/office/2011/relationships/chartColorStyle" Target="colors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1.xlsx"/><Relationship Id="rId4" Type="http://schemas.openxmlformats.org/officeDocument/2006/relationships/chartUserShapes" Target="../drawings/drawing4.xml"/><Relationship Id="rId1" Type="http://schemas.microsoft.com/office/2011/relationships/chartStyle" Target="style21.xml"/><Relationship Id="rId2" Type="http://schemas.microsoft.com/office/2011/relationships/chartColorStyle" Target="colors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2.xlsx"/><Relationship Id="rId4" Type="http://schemas.openxmlformats.org/officeDocument/2006/relationships/chartUserShapes" Target="../drawings/drawing5.xml"/><Relationship Id="rId1" Type="http://schemas.microsoft.com/office/2011/relationships/chartStyle" Target="style22.xml"/><Relationship Id="rId2" Type="http://schemas.microsoft.com/office/2011/relationships/chartColorStyle" Target="colors22.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dirty="0"/>
              <a:t>Non Diapause Conditions</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42774729330709"/>
          <c:y val="0.177671560915834"/>
          <c:w val="0.633803819953271"/>
          <c:h val="0.695771531245851"/>
        </c:manualLayout>
      </c:layout>
      <c:lineChart>
        <c:grouping val="standard"/>
        <c:varyColors val="0"/>
        <c:ser>
          <c:idx val="0"/>
          <c:order val="0"/>
          <c:tx>
            <c:strRef>
              <c:f>Sheet1!$B$1</c:f>
              <c:strCache>
                <c:ptCount val="1"/>
                <c:pt idx="0">
                  <c:v>Short Diapause Genotype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Sheet1!$A$2:$A$12</c:f>
              <c:numCache>
                <c:formatCode>General</c:formatCode>
                <c:ptCount val="11"/>
                <c:pt idx="0">
                  <c:v>1.0</c:v>
                </c:pt>
                <c:pt idx="1">
                  <c:v>2.0</c:v>
                </c:pt>
                <c:pt idx="2">
                  <c:v>3.0</c:v>
                </c:pt>
                <c:pt idx="3">
                  <c:v>4.0</c:v>
                </c:pt>
                <c:pt idx="4">
                  <c:v>5.0</c:v>
                </c:pt>
                <c:pt idx="5">
                  <c:v>6.0</c:v>
                </c:pt>
                <c:pt idx="6">
                  <c:v>7.0</c:v>
                </c:pt>
                <c:pt idx="7">
                  <c:v>8.0</c:v>
                </c:pt>
                <c:pt idx="8">
                  <c:v>9.0</c:v>
                </c:pt>
                <c:pt idx="9">
                  <c:v>10.0</c:v>
                </c:pt>
                <c:pt idx="10">
                  <c:v>11.0</c:v>
                </c:pt>
              </c:numCache>
            </c:numRef>
          </c:cat>
          <c:val>
            <c:numRef>
              <c:f>Sheet1!$B$2:$B$12</c:f>
              <c:numCache>
                <c:formatCode>General</c:formatCode>
                <c:ptCount val="11"/>
                <c:pt idx="0">
                  <c:v>0.0</c:v>
                </c:pt>
                <c:pt idx="1">
                  <c:v>0.0</c:v>
                </c:pt>
                <c:pt idx="2">
                  <c:v>0.0</c:v>
                </c:pt>
                <c:pt idx="3">
                  <c:v>0.0</c:v>
                </c:pt>
                <c:pt idx="4">
                  <c:v>0.0</c:v>
                </c:pt>
                <c:pt idx="5">
                  <c:v>0.0</c:v>
                </c:pt>
                <c:pt idx="6">
                  <c:v>0.0</c:v>
                </c:pt>
                <c:pt idx="7">
                  <c:v>92.0</c:v>
                </c:pt>
                <c:pt idx="8">
                  <c:v>100.0</c:v>
                </c:pt>
                <c:pt idx="9">
                  <c:v>100.0</c:v>
                </c:pt>
                <c:pt idx="10">
                  <c:v>100.0</c:v>
                </c:pt>
              </c:numCache>
            </c:numRef>
          </c:val>
          <c:smooth val="0"/>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Sheet1!$A$2:$A$12</c:f>
              <c:numCache>
                <c:formatCode>General</c:formatCode>
                <c:ptCount val="11"/>
                <c:pt idx="0">
                  <c:v>1.0</c:v>
                </c:pt>
                <c:pt idx="1">
                  <c:v>2.0</c:v>
                </c:pt>
                <c:pt idx="2">
                  <c:v>3.0</c:v>
                </c:pt>
                <c:pt idx="3">
                  <c:v>4.0</c:v>
                </c:pt>
                <c:pt idx="4">
                  <c:v>5.0</c:v>
                </c:pt>
                <c:pt idx="5">
                  <c:v>6.0</c:v>
                </c:pt>
                <c:pt idx="6">
                  <c:v>7.0</c:v>
                </c:pt>
                <c:pt idx="7">
                  <c:v>8.0</c:v>
                </c:pt>
                <c:pt idx="8">
                  <c:v>9.0</c:v>
                </c:pt>
                <c:pt idx="9">
                  <c:v>10.0</c:v>
                </c:pt>
                <c:pt idx="10">
                  <c:v>11.0</c:v>
                </c:pt>
              </c:numCache>
            </c:numRef>
          </c:cat>
          <c:val>
            <c:numRef>
              <c:f>Sheet1!$C$2:$C$12</c:f>
              <c:numCache>
                <c:formatCode>General</c:formatCode>
                <c:ptCount val="11"/>
                <c:pt idx="0">
                  <c:v>0.0</c:v>
                </c:pt>
                <c:pt idx="1">
                  <c:v>0.0</c:v>
                </c:pt>
                <c:pt idx="2">
                  <c:v>0.0</c:v>
                </c:pt>
                <c:pt idx="3">
                  <c:v>0.0</c:v>
                </c:pt>
                <c:pt idx="4">
                  <c:v>0.0</c:v>
                </c:pt>
                <c:pt idx="5">
                  <c:v>0.0</c:v>
                </c:pt>
                <c:pt idx="6">
                  <c:v>0.0</c:v>
                </c:pt>
                <c:pt idx="7">
                  <c:v>0.0</c:v>
                </c:pt>
                <c:pt idx="8">
                  <c:v>0.0</c:v>
                </c:pt>
                <c:pt idx="9">
                  <c:v>96.0</c:v>
                </c:pt>
                <c:pt idx="10">
                  <c:v>100.0</c:v>
                </c:pt>
              </c:numCache>
            </c:numRef>
          </c:val>
          <c:smooth val="0"/>
          <c:extLst xmlns:c16r2="http://schemas.microsoft.com/office/drawing/2015/06/char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marker val="1"/>
        <c:smooth val="0"/>
        <c:axId val="775772592"/>
        <c:axId val="781429104"/>
      </c:lineChart>
      <c:catAx>
        <c:axId val="77577259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781429104"/>
        <c:crosses val="autoZero"/>
        <c:auto val="1"/>
        <c:lblAlgn val="ctr"/>
        <c:lblOffset val="100"/>
        <c:noMultiLvlLbl val="0"/>
      </c:catAx>
      <c:valAx>
        <c:axId val="781429104"/>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in Diapause</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775772592"/>
        <c:crosses val="autoZero"/>
        <c:crossBetween val="between"/>
        <c:majorUnit val="25.0"/>
      </c:valAx>
      <c:spPr>
        <a:noFill/>
        <a:ln>
          <a:noFill/>
        </a:ln>
        <a:effectLst/>
      </c:spPr>
    </c:plotArea>
    <c:legend>
      <c:legendPos val="r"/>
      <c:layout>
        <c:manualLayout>
          <c:xMode val="edge"/>
          <c:yMode val="edge"/>
          <c:x val="0.690720704871972"/>
          <c:y val="0.745323670612402"/>
          <c:w val="0.266667685730854"/>
          <c:h val="0.119403222278106"/>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Sheet1!$B$2:$B$10</c:f>
              <c:numCache>
                <c:formatCode>General</c:formatCode>
                <c:ptCount val="9"/>
                <c:pt idx="0">
                  <c:v>100.0</c:v>
                </c:pt>
                <c:pt idx="1">
                  <c:v>100.0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Sheet1!$A$2:$A$10</c:f>
              <c:numCache>
                <c:formatCode>General</c:formatCode>
                <c:ptCount val="9"/>
                <c:pt idx="0">
                  <c:v>1.0</c:v>
                </c:pt>
                <c:pt idx="1">
                  <c:v>5.0</c:v>
                </c:pt>
                <c:pt idx="2">
                  <c:v>10.0</c:v>
                </c:pt>
                <c:pt idx="3">
                  <c:v>15.0</c:v>
                </c:pt>
                <c:pt idx="4">
                  <c:v>20.0</c:v>
                </c:pt>
                <c:pt idx="5">
                  <c:v>25.0</c:v>
                </c:pt>
                <c:pt idx="6">
                  <c:v>30.0</c:v>
                </c:pt>
                <c:pt idx="7">
                  <c:v>35.0</c:v>
                </c:pt>
                <c:pt idx="8">
                  <c:v>40.0</c:v>
                </c:pt>
              </c:numCache>
            </c:numRef>
          </c:cat>
          <c:val>
            <c:numRef>
              <c:f>Sheet1!$C$2:$C$10</c:f>
              <c:numCache>
                <c:formatCode>General</c:formatCode>
                <c:ptCount val="9"/>
                <c:pt idx="0">
                  <c:v>100.0</c:v>
                </c:pt>
                <c:pt idx="1">
                  <c:v>100.0</c:v>
                </c:pt>
                <c:pt idx="2">
                  <c:v>96.0</c:v>
                </c:pt>
                <c:pt idx="3">
                  <c:v>0.0</c:v>
                </c:pt>
                <c:pt idx="4">
                  <c:v>0.0</c:v>
                </c:pt>
                <c:pt idx="5">
                  <c:v>0.0</c:v>
                </c:pt>
                <c:pt idx="6">
                  <c:v>0.0</c:v>
                </c:pt>
                <c:pt idx="7">
                  <c:v>0.0</c:v>
                </c:pt>
                <c:pt idx="8">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796999216"/>
        <c:axId val="785841472"/>
      </c:barChart>
      <c:catAx>
        <c:axId val="79699921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85841472"/>
        <c:crosses val="autoZero"/>
        <c:auto val="1"/>
        <c:lblAlgn val="ctr"/>
        <c:lblOffset val="100"/>
        <c:noMultiLvlLbl val="0"/>
      </c:catAx>
      <c:valAx>
        <c:axId val="785841472"/>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96999216"/>
        <c:crosses val="autoZero"/>
        <c:crossBetween val="between"/>
        <c:majorUnit val="25.0"/>
        <c:minorUnit val="10.0"/>
      </c:valAx>
      <c:spPr>
        <a:noFill/>
        <a:ln>
          <a:noFill/>
        </a:ln>
        <a:effectLst/>
      </c:spPr>
    </c:plotArea>
    <c:legend>
      <c:legendPos val="b"/>
      <c:layout>
        <c:manualLayout>
          <c:xMode val="edge"/>
          <c:yMode val="edge"/>
          <c:x val="0.377209463400408"/>
          <c:y val="0.0193927789511314"/>
          <c:w val="0.302730575978463"/>
          <c:h val="0.076613438709748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Sheet1!$B$2:$B$14</c:f>
              <c:numCache>
                <c:formatCode>General</c:formatCode>
                <c:ptCount val="13"/>
                <c:pt idx="0">
                  <c:v>100.0</c:v>
                </c:pt>
                <c:pt idx="1">
                  <c:v>100.0</c:v>
                </c:pt>
                <c:pt idx="2">
                  <c:v>100.0</c:v>
                </c:pt>
                <c:pt idx="3">
                  <c:v>88.0</c:v>
                </c:pt>
                <c:pt idx="4">
                  <c:v>68.0</c:v>
                </c:pt>
                <c:pt idx="5">
                  <c:v>64.0</c:v>
                </c:pt>
                <c:pt idx="6">
                  <c:v>60.0</c:v>
                </c:pt>
                <c:pt idx="7">
                  <c:v>56.0</c:v>
                </c:pt>
                <c:pt idx="8">
                  <c:v>56.0</c:v>
                </c:pt>
                <c:pt idx="9">
                  <c:v>48.0</c:v>
                </c:pt>
                <c:pt idx="10">
                  <c:v>32.0</c:v>
                </c:pt>
                <c:pt idx="11">
                  <c:v>28.0</c:v>
                </c:pt>
                <c:pt idx="12">
                  <c:v>28.0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Sheet1!$A$2:$A$14</c:f>
              <c:numCache>
                <c:formatCode>General</c:formatCode>
                <c:ptCount val="13"/>
                <c:pt idx="0">
                  <c:v>1.0</c:v>
                </c:pt>
                <c:pt idx="1">
                  <c:v>5.0</c:v>
                </c:pt>
                <c:pt idx="2">
                  <c:v>8.0</c:v>
                </c:pt>
                <c:pt idx="3">
                  <c:v>13.0</c:v>
                </c:pt>
                <c:pt idx="4">
                  <c:v>16.0</c:v>
                </c:pt>
                <c:pt idx="5">
                  <c:v>20.0</c:v>
                </c:pt>
                <c:pt idx="6">
                  <c:v>21.0</c:v>
                </c:pt>
                <c:pt idx="7">
                  <c:v>22.0</c:v>
                </c:pt>
                <c:pt idx="8">
                  <c:v>27.0</c:v>
                </c:pt>
                <c:pt idx="9">
                  <c:v>28.0</c:v>
                </c:pt>
                <c:pt idx="10">
                  <c:v>32.0</c:v>
                </c:pt>
                <c:pt idx="11">
                  <c:v>34.0</c:v>
                </c:pt>
                <c:pt idx="12">
                  <c:v>40.0</c:v>
                </c:pt>
              </c:numCache>
            </c:numRef>
          </c:cat>
          <c:val>
            <c:numRef>
              <c:f>Sheet1!$C$2:$C$14</c:f>
              <c:numCache>
                <c:formatCode>General</c:formatCode>
                <c:ptCount val="13"/>
                <c:pt idx="0">
                  <c:v>100.0</c:v>
                </c:pt>
                <c:pt idx="1">
                  <c:v>100.0</c:v>
                </c:pt>
                <c:pt idx="2">
                  <c:v>92.0</c:v>
                </c:pt>
                <c:pt idx="3">
                  <c:v>0.0</c:v>
                </c:pt>
                <c:pt idx="4">
                  <c:v>0.0</c:v>
                </c:pt>
                <c:pt idx="5">
                  <c:v>0.0</c:v>
                </c:pt>
                <c:pt idx="6">
                  <c:v>0.0</c:v>
                </c:pt>
                <c:pt idx="7">
                  <c:v>0.0</c:v>
                </c:pt>
                <c:pt idx="8">
                  <c:v>0.0</c:v>
                </c:pt>
                <c:pt idx="9">
                  <c:v>0.0</c:v>
                </c:pt>
                <c:pt idx="10">
                  <c:v>0.0</c:v>
                </c:pt>
                <c:pt idx="11">
                  <c:v>0.0</c:v>
                </c:pt>
                <c:pt idx="12">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774661008"/>
        <c:axId val="774665968"/>
      </c:barChart>
      <c:catAx>
        <c:axId val="774661008"/>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Days after eclosion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74665968"/>
        <c:crosses val="autoZero"/>
        <c:auto val="1"/>
        <c:lblAlgn val="ctr"/>
        <c:lblOffset val="100"/>
        <c:noMultiLvlLbl val="0"/>
      </c:catAx>
      <c:valAx>
        <c:axId val="774665968"/>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74661008"/>
        <c:crosses val="autoZero"/>
        <c:crossBetween val="between"/>
        <c:majorUnit val="25.0"/>
        <c:minorUnit val="10.0"/>
      </c:valAx>
      <c:spPr>
        <a:noFill/>
        <a:ln>
          <a:noFill/>
        </a:ln>
        <a:effectLst/>
      </c:spPr>
    </c:plotArea>
    <c:legend>
      <c:legendPos val="b"/>
      <c:layout>
        <c:manualLayout>
          <c:xMode val="edge"/>
          <c:yMode val="edge"/>
          <c:x val="0.377209463400408"/>
          <c:y val="0.0193927789511314"/>
          <c:w val="0.269099838366269"/>
          <c:h val="0.069931924233134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Not Programmed</c:v>
                </c:pt>
              </c:strCache>
            </c:strRef>
          </c:tx>
          <c:spPr>
            <a:solidFill>
              <a:schemeClr val="accent1"/>
            </a:solidFill>
            <a:ln>
              <a:noFill/>
            </a:ln>
            <a:effectLst/>
          </c:spPr>
          <c:invertIfNegative val="0"/>
          <c:cat>
            <c:strRef>
              <c:f>Sheet1!$A$2:$A$2</c:f>
              <c:strCache>
                <c:ptCount val="1"/>
                <c:pt idx="0">
                  <c:v>Diapause</c:v>
                </c:pt>
              </c:strCache>
            </c:strRef>
          </c:cat>
          <c:val>
            <c:numRef>
              <c:f>Sheet1!$B$2:$B$2</c:f>
              <c:numCache>
                <c:formatCode>General</c:formatCode>
                <c:ptCount val="1"/>
                <c:pt idx="0">
                  <c:v>1.0</c:v>
                </c:pt>
              </c:numCache>
            </c:numRef>
          </c:val>
          <c:extLst xmlns:c16r2="http://schemas.microsoft.com/office/drawing/2015/06/chart">
            <c:ext xmlns:c16="http://schemas.microsoft.com/office/drawing/2014/chart" uri="{C3380CC4-5D6E-409C-BE32-E72D297353CC}">
              <c16:uniqueId val="{00000000-F61C-4767-BEEB-D890CED352D1}"/>
            </c:ext>
          </c:extLst>
        </c:ser>
        <c:ser>
          <c:idx val="1"/>
          <c:order val="1"/>
          <c:tx>
            <c:strRef>
              <c:f>Sheet1!$C$1</c:f>
              <c:strCache>
                <c:ptCount val="1"/>
                <c:pt idx="0">
                  <c:v>Early</c:v>
                </c:pt>
              </c:strCache>
            </c:strRef>
          </c:tx>
          <c:spPr>
            <a:solidFill>
              <a:schemeClr val="accent2"/>
            </a:solidFill>
            <a:ln>
              <a:noFill/>
            </a:ln>
            <a:effectLst/>
          </c:spPr>
          <c:invertIfNegative val="0"/>
          <c:cat>
            <c:strRef>
              <c:f>Sheet1!$A$2:$A$2</c:f>
              <c:strCache>
                <c:ptCount val="1"/>
                <c:pt idx="0">
                  <c:v>Diapause</c:v>
                </c:pt>
              </c:strCache>
            </c:strRef>
          </c:cat>
          <c:val>
            <c:numRef>
              <c:f>Sheet1!$C$2:$C$2</c:f>
              <c:numCache>
                <c:formatCode>General</c:formatCode>
                <c:ptCount val="1"/>
                <c:pt idx="0">
                  <c:v>56.0</c:v>
                </c:pt>
              </c:numCache>
            </c:numRef>
          </c:val>
          <c:extLst xmlns:c16r2="http://schemas.microsoft.com/office/drawing/2015/06/chart">
            <c:ext xmlns:c16="http://schemas.microsoft.com/office/drawing/2014/chart" uri="{C3380CC4-5D6E-409C-BE32-E72D297353CC}">
              <c16:uniqueId val="{00000001-F61C-4767-BEEB-D890CED352D1}"/>
            </c:ext>
          </c:extLst>
        </c:ser>
        <c:ser>
          <c:idx val="2"/>
          <c:order val="2"/>
          <c:tx>
            <c:strRef>
              <c:f>Sheet1!$D$1</c:f>
              <c:strCache>
                <c:ptCount val="1"/>
                <c:pt idx="0">
                  <c:v>"True"</c:v>
                </c:pt>
              </c:strCache>
            </c:strRef>
          </c:tx>
          <c:spPr>
            <a:solidFill>
              <a:schemeClr val="accent3"/>
            </a:solidFill>
            <a:ln>
              <a:noFill/>
            </a:ln>
            <a:effectLst/>
          </c:spPr>
          <c:invertIfNegative val="0"/>
          <c:cat>
            <c:strRef>
              <c:f>Sheet1!$A$2:$A$2</c:f>
              <c:strCache>
                <c:ptCount val="1"/>
                <c:pt idx="0">
                  <c:v>Diapause</c:v>
                </c:pt>
              </c:strCache>
            </c:strRef>
          </c:cat>
          <c:val>
            <c:numRef>
              <c:f>Sheet1!$D$2:$D$2</c:f>
              <c:numCache>
                <c:formatCode>General</c:formatCode>
                <c:ptCount val="1"/>
                <c:pt idx="0">
                  <c:v>28.0</c:v>
                </c:pt>
              </c:numCache>
            </c:numRef>
          </c:val>
          <c:extLst xmlns:c16r2="http://schemas.microsoft.com/office/drawing/2015/06/chart">
            <c:ext xmlns:c16="http://schemas.microsoft.com/office/drawing/2014/chart" uri="{C3380CC4-5D6E-409C-BE32-E72D297353CC}">
              <c16:uniqueId val="{00000002-F61C-4767-BEEB-D890CED352D1}"/>
            </c:ext>
          </c:extLst>
        </c:ser>
        <c:dLbls>
          <c:showLegendKey val="0"/>
          <c:showVal val="0"/>
          <c:showCatName val="0"/>
          <c:showSerName val="0"/>
          <c:showPercent val="0"/>
          <c:showBubbleSize val="0"/>
        </c:dLbls>
        <c:gapWidth val="219"/>
        <c:overlap val="-27"/>
        <c:axId val="784554400"/>
        <c:axId val="785141520"/>
      </c:barChart>
      <c:catAx>
        <c:axId val="784554400"/>
        <c:scaling>
          <c:orientation val="minMax"/>
        </c:scaling>
        <c:delete val="1"/>
        <c:axPos val="b"/>
        <c:numFmt formatCode="General" sourceLinked="1"/>
        <c:majorTickMark val="none"/>
        <c:minorTickMark val="none"/>
        <c:tickLblPos val="nextTo"/>
        <c:crossAx val="785141520"/>
        <c:crosses val="autoZero"/>
        <c:auto val="1"/>
        <c:lblAlgn val="ctr"/>
        <c:lblOffset val="100"/>
        <c:noMultiLvlLbl val="0"/>
      </c:catAx>
      <c:valAx>
        <c:axId val="785141520"/>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84554400"/>
        <c:crosses val="autoZero"/>
        <c:crossBetween val="between"/>
        <c:majorUnit val="25.0"/>
        <c:minorUnit val="10.0"/>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Sheet1!$A$2:$A$3</c:f>
              <c:strCache>
                <c:ptCount val="2"/>
                <c:pt idx="0">
                  <c:v>Wandering </c:v>
                </c:pt>
                <c:pt idx="1">
                  <c:v>Peak Nutrition</c:v>
                </c:pt>
              </c:strCache>
            </c:strRef>
          </c:cat>
          <c:val>
            <c:numRef>
              <c:f>Sheet1!$B$2:$B$3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Sheet1!$A$2:$A$3</c:f>
              <c:strCache>
                <c:ptCount val="2"/>
                <c:pt idx="0">
                  <c:v>Wandering </c:v>
                </c:pt>
                <c:pt idx="1">
                  <c:v>Peak Nutrition</c:v>
                </c:pt>
              </c:strCache>
            </c:strRef>
          </c:cat>
          <c:val>
            <c:numRef>
              <c:f>Sheet1!$C$2:$C$3</c:f>
              <c:numCache>
                <c:formatCode>General</c:formatCode>
                <c:ptCount val="2"/>
                <c:pt idx="0">
                  <c:v>1.0</c:v>
                </c:pt>
                <c:pt idx="1">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797153200"/>
        <c:axId val="774613376"/>
      </c:barChart>
      <c:catAx>
        <c:axId val="79715320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Stage </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74613376"/>
        <c:crosses val="autoZero"/>
        <c:auto val="1"/>
        <c:lblAlgn val="ctr"/>
        <c:lblOffset val="100"/>
        <c:noMultiLvlLbl val="0"/>
      </c:catAx>
      <c:valAx>
        <c:axId val="774613376"/>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97153200"/>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561681569204167"/>
        </c:manualLayout>
      </c:layout>
      <c:barChart>
        <c:barDir val="col"/>
        <c:grouping val="clustered"/>
        <c:varyColors val="0"/>
        <c:ser>
          <c:idx val="0"/>
          <c:order val="0"/>
          <c:tx>
            <c:strRef>
              <c:f>Sheet1!$B$1</c:f>
              <c:strCache>
                <c:ptCount val="1"/>
                <c:pt idx="0">
                  <c:v>Short Genotype</c:v>
                </c:pt>
              </c:strCache>
            </c:strRef>
          </c:tx>
          <c:spPr>
            <a:solidFill>
              <a:schemeClr val="tx1">
                <a:lumMod val="50000"/>
                <a:lumOff val="50000"/>
              </a:schemeClr>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Sheet1!$B$2:$B$10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solidFill>
              <a:schemeClr val="tx1"/>
            </a:solidFill>
            <a:ln>
              <a:noFill/>
            </a:ln>
            <a:effectLst/>
          </c:spPr>
          <c:invertIfNegative val="0"/>
          <c:cat>
            <c:strRef>
              <c:f>Sheet1!$A$2:$A$10</c:f>
              <c:strCache>
                <c:ptCount val="9"/>
                <c:pt idx="0">
                  <c:v>1</c:v>
                </c:pt>
                <c:pt idx="1">
                  <c:v>5</c:v>
                </c:pt>
                <c:pt idx="2">
                  <c:v>Peak</c:v>
                </c:pt>
                <c:pt idx="3">
                  <c:v>15</c:v>
                </c:pt>
                <c:pt idx="4">
                  <c:v>20</c:v>
                </c:pt>
                <c:pt idx="5">
                  <c:v>25</c:v>
                </c:pt>
                <c:pt idx="6">
                  <c:v>30</c:v>
                </c:pt>
                <c:pt idx="7">
                  <c:v>35</c:v>
                </c:pt>
                <c:pt idx="8">
                  <c:v>40</c:v>
                </c:pt>
              </c:strCache>
            </c:strRef>
          </c:cat>
          <c:val>
            <c:numRef>
              <c:f>Sheet1!$C$2:$C$10</c:f>
              <c:numCache>
                <c:formatCode>General</c:formatCode>
                <c:ptCount val="9"/>
                <c:pt idx="0">
                  <c:v>1.0</c:v>
                </c:pt>
                <c:pt idx="1">
                  <c:v>1.0</c:v>
                </c:pt>
                <c:pt idx="2">
                  <c:v>100.0</c:v>
                </c:pt>
                <c:pt idx="3">
                  <c:v>100.0</c:v>
                </c:pt>
                <c:pt idx="4">
                  <c:v>100.0</c:v>
                </c:pt>
                <c:pt idx="5">
                  <c:v>100.0</c:v>
                </c:pt>
                <c:pt idx="6">
                  <c:v>100.0</c:v>
                </c:pt>
                <c:pt idx="7">
                  <c:v>100.0</c:v>
                </c:pt>
                <c:pt idx="8">
                  <c:v>100.0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797052672"/>
        <c:axId val="797066000"/>
      </c:barChart>
      <c:catAx>
        <c:axId val="797052672"/>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Time (days)</a:t>
                </a:r>
              </a:p>
            </c:rich>
          </c:tx>
          <c:layout>
            <c:manualLayout>
              <c:xMode val="edge"/>
              <c:yMode val="edge"/>
              <c:x val="0.472533810877807"/>
              <c:y val="0.83223017952201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97066000"/>
        <c:crosses val="autoZero"/>
        <c:auto val="1"/>
        <c:lblAlgn val="ctr"/>
        <c:lblOffset val="100"/>
        <c:noMultiLvlLbl val="0"/>
      </c:catAx>
      <c:valAx>
        <c:axId val="797066000"/>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97052672"/>
        <c:crosses val="autoZero"/>
        <c:crossBetween val="between"/>
        <c:majorUnit val="25.0"/>
        <c:minorUnit val="10.0"/>
      </c:valAx>
      <c:spPr>
        <a:noFill/>
        <a:ln>
          <a:noFill/>
        </a:ln>
        <a:effectLst/>
      </c:spPr>
    </c:plotArea>
    <c:legend>
      <c:legendPos val="b"/>
      <c:layout>
        <c:manualLayout>
          <c:xMode val="edge"/>
          <c:yMode val="edge"/>
          <c:x val="0.377209463400408"/>
          <c:y val="0.0193927789511314"/>
          <c:w val="0.410357338145232"/>
          <c:h val="0.08466021485372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46819654299969"/>
          <c:y val="0.0379423524442367"/>
          <c:w val="0.861737012603154"/>
          <c:h val="0.826456376675035"/>
        </c:manualLayout>
      </c:layout>
      <c:lineChart>
        <c:grouping val="standard"/>
        <c:varyColors val="0"/>
        <c:ser>
          <c:idx val="0"/>
          <c:order val="0"/>
          <c:tx>
            <c:strRef>
              <c:f>Sheet1!$B$1</c:f>
              <c:strCache>
                <c:ptCount val="1"/>
                <c:pt idx="0">
                  <c:v>Column1</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dLbls>
            <c:dLbl>
              <c:idx val="0"/>
              <c:layout>
                <c:manualLayout>
                  <c:x val="0.027027027027027"/>
                  <c:y val="0.0327868852459016"/>
                </c:manualLayout>
              </c:layout>
              <c:tx>
                <c:rich>
                  <a:bodyPr/>
                  <a:lstStyle/>
                  <a:p>
                    <a:r>
                      <a:rPr lang="en-US"/>
                      <a:t>Short Diapause Length</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26CD-4844-9761-0BECF86B5D6A}"/>
                </c:ext>
                <c:ext xmlns:c15="http://schemas.microsoft.com/office/drawing/2012/chart" uri="{CE6537A1-D6FC-4f65-9D91-7224C49458BB}"/>
              </c:extLst>
            </c:dLbl>
            <c:dLbl>
              <c:idx val="1"/>
              <c:tx>
                <c:rich>
                  <a:bodyPr/>
                  <a:lstStyle/>
                  <a:p>
                    <a:r>
                      <a:rPr lang="en-US"/>
                      <a:t>Long</a:t>
                    </a:r>
                    <a:r>
                      <a:rPr lang="en-US" baseline="0"/>
                      <a:t> Diapause Length</a:t>
                    </a:r>
                    <a:endParaRPr lang="en-US"/>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26CD-4844-9761-0BECF86B5D6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Sheet1!$A$2:$A$3</c:f>
              <c:strCache>
                <c:ptCount val="2"/>
                <c:pt idx="0">
                  <c:v>Genotype 1</c:v>
                </c:pt>
                <c:pt idx="1">
                  <c:v>Genotype 2</c:v>
                </c:pt>
              </c:strCache>
            </c:strRef>
          </c:cat>
          <c:val>
            <c:numRef>
              <c:f>Sheet1!$B$2:$B$3</c:f>
              <c:numCache>
                <c:formatCode>General</c:formatCode>
                <c:ptCount val="2"/>
                <c:pt idx="0">
                  <c:v>10.0</c:v>
                </c:pt>
                <c:pt idx="1">
                  <c:v>50.0</c:v>
                </c:pt>
              </c:numCache>
            </c:numRef>
          </c:val>
          <c:smooth val="0"/>
          <c:extLst xmlns:c16r2="http://schemas.microsoft.com/office/drawing/2015/06/chart">
            <c:ext xmlns:c16="http://schemas.microsoft.com/office/drawing/2014/chart" uri="{C3380CC4-5D6E-409C-BE32-E72D297353CC}">
              <c16:uniqueId val="{00000000-FD67-489F-8EE6-1EF4616E2C2E}"/>
            </c:ext>
          </c:extLst>
        </c:ser>
        <c:dLbls>
          <c:showLegendKey val="0"/>
          <c:showVal val="0"/>
          <c:showCatName val="0"/>
          <c:showSerName val="0"/>
          <c:showPercent val="0"/>
          <c:showBubbleSize val="0"/>
        </c:dLbls>
        <c:marker val="1"/>
        <c:smooth val="0"/>
        <c:axId val="778000544"/>
        <c:axId val="785968560"/>
      </c:lineChart>
      <c:catAx>
        <c:axId val="77800054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785968560"/>
        <c:crosses val="autoZero"/>
        <c:auto val="1"/>
        <c:lblAlgn val="ctr"/>
        <c:lblOffset val="100"/>
        <c:noMultiLvlLbl val="0"/>
      </c:catAx>
      <c:valAx>
        <c:axId val="785968560"/>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Stored</a:t>
                </a:r>
                <a:r>
                  <a:rPr lang="en-US" baseline="0" dirty="0">
                    <a:solidFill>
                      <a:schemeClr val="tx1"/>
                    </a:solidFill>
                  </a:rPr>
                  <a:t> Nutrition</a:t>
                </a:r>
                <a:endParaRPr lang="en-US" dirty="0">
                  <a:solidFill>
                    <a:schemeClr val="tx1"/>
                  </a:solidFill>
                </a:endParaRPr>
              </a:p>
            </c:rich>
          </c:tx>
          <c:layout>
            <c:manualLayout>
              <c:xMode val="edge"/>
              <c:yMode val="edge"/>
              <c:x val="0.00511397223995649"/>
              <c:y val="0.326433780818381"/>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778000544"/>
        <c:crosses val="autoZero"/>
        <c:crossBetween val="between"/>
      </c:valAx>
      <c:spPr>
        <a:noFill/>
        <a:ln w="50800">
          <a:solidFill>
            <a:schemeClr val="tx1"/>
          </a:solidFill>
        </a:ln>
        <a:effectLst/>
      </c:spPr>
    </c:plotArea>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797782320"/>
        <c:axId val="797790752"/>
      </c:lineChart>
      <c:catAx>
        <c:axId val="79778232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7790752"/>
        <c:crosses val="autoZero"/>
        <c:auto val="1"/>
        <c:lblAlgn val="ctr"/>
        <c:lblOffset val="100"/>
        <c:noMultiLvlLbl val="0"/>
      </c:catAx>
      <c:valAx>
        <c:axId val="797790752"/>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797782320"/>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798225328"/>
        <c:axId val="798233776"/>
      </c:lineChart>
      <c:catAx>
        <c:axId val="79822532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8233776"/>
        <c:crosses val="autoZero"/>
        <c:auto val="1"/>
        <c:lblAlgn val="ctr"/>
        <c:lblOffset val="100"/>
        <c:noMultiLvlLbl val="0"/>
      </c:catAx>
      <c:valAx>
        <c:axId val="798233776"/>
        <c:scaling>
          <c:orientation val="minMax"/>
          <c:max val="70.0"/>
        </c:scaling>
        <c:delete val="1"/>
        <c:axPos val="l"/>
        <c:numFmt formatCode="General" sourceLinked="0"/>
        <c:majorTickMark val="out"/>
        <c:minorTickMark val="none"/>
        <c:tickLblPos val="nextTo"/>
        <c:crossAx val="7982253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2"/>
                <c:pt idx="0">
                  <c:v>Day 1</c:v>
                </c:pt>
                <c:pt idx="1">
                  <c:v>Wandering Day</c:v>
                </c:pt>
              </c:strCache>
            </c:strRef>
          </c:cat>
          <c:val>
            <c:numRef>
              <c:f>Sheet1!$B$2:$B$6</c:f>
              <c:numCache>
                <c:formatCode>General</c:formatCode>
                <c:ptCount val="5"/>
                <c:pt idx="0">
                  <c:v>0.0</c:v>
                </c:pt>
                <c:pt idx="1">
                  <c:v>25.0</c:v>
                </c:pt>
              </c:numCache>
            </c:numRef>
          </c:val>
          <c:smooth val="0"/>
          <c:extLst xmlns:c16r2="http://schemas.microsoft.com/office/drawing/2015/06/chart">
            <c:ext xmlns:c16="http://schemas.microsoft.com/office/drawing/2014/chart" uri="{C3380CC4-5D6E-409C-BE32-E72D297353CC}">
              <c16:uniqueId val="{00000000-94AC-4E5D-B1AA-A0D57F30C2C6}"/>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2"/>
                <c:pt idx="0">
                  <c:v>Day 1</c:v>
                </c:pt>
                <c:pt idx="1">
                  <c:v>Wandering Day</c:v>
                </c:pt>
              </c:strCache>
            </c:strRef>
          </c:cat>
          <c:val>
            <c:numRef>
              <c:f>Sheet1!$C$2:$C$6</c:f>
              <c:numCache>
                <c:formatCode>General</c:formatCode>
                <c:ptCount val="5"/>
                <c:pt idx="0">
                  <c:v>0.0</c:v>
                </c:pt>
                <c:pt idx="1">
                  <c:v>30.0</c:v>
                </c:pt>
              </c:numCache>
            </c:numRef>
          </c:val>
          <c:smooth val="0"/>
          <c:extLst xmlns:c16r2="http://schemas.microsoft.com/office/drawing/2015/06/chart">
            <c:ext xmlns:c16="http://schemas.microsoft.com/office/drawing/2014/chart" uri="{C3380CC4-5D6E-409C-BE32-E72D297353CC}">
              <c16:uniqueId val="{00000001-94AC-4E5D-B1AA-A0D57F30C2C6}"/>
            </c:ext>
          </c:extLst>
        </c:ser>
        <c:dLbls>
          <c:showLegendKey val="0"/>
          <c:showVal val="0"/>
          <c:showCatName val="0"/>
          <c:showSerName val="0"/>
          <c:showPercent val="0"/>
          <c:showBubbleSize val="0"/>
        </c:dLbls>
        <c:smooth val="0"/>
        <c:axId val="800224192"/>
        <c:axId val="800232624"/>
      </c:lineChart>
      <c:catAx>
        <c:axId val="80022419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layout>
            <c:manualLayout>
              <c:xMode val="edge"/>
              <c:yMode val="edge"/>
              <c:x val="0.131112727756856"/>
              <c:y val="0.93881952388626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00232624"/>
        <c:crosses val="autoZero"/>
        <c:auto val="1"/>
        <c:lblAlgn val="ctr"/>
        <c:lblOffset val="100"/>
        <c:noMultiLvlLbl val="0"/>
      </c:catAx>
      <c:valAx>
        <c:axId val="800232624"/>
        <c:scaling>
          <c:orientation val="minMax"/>
          <c:max val="70.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800224192"/>
        <c:crosses val="autoZero"/>
        <c:crossBetween val="midCat"/>
      </c:valAx>
      <c:spPr>
        <a:noFill/>
        <a:ln>
          <a:noFill/>
        </a:ln>
        <a:effectLst/>
      </c:spPr>
    </c:plotArea>
    <c:legend>
      <c:legendPos val="b"/>
      <c:layout>
        <c:manualLayout>
          <c:xMode val="edge"/>
          <c:yMode val="edge"/>
          <c:x val="0.798706303016471"/>
          <c:y val="0.0410808020984836"/>
          <c:w val="0.144530411959375"/>
          <c:h val="0.123886070455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01342483622279"/>
        </c:manualLayout>
      </c:layout>
      <c:lineChart>
        <c:grouping val="standard"/>
        <c:varyColors val="0"/>
        <c:ser>
          <c:idx val="0"/>
          <c:order val="0"/>
          <c:tx>
            <c:strRef>
              <c:f>Sheet1!$B$1</c:f>
              <c:strCache>
                <c:ptCount val="1"/>
                <c:pt idx="0">
                  <c:v>Short Diapause</c:v>
                </c:pt>
              </c:strCache>
            </c:strRef>
          </c:tx>
          <c:spPr>
            <a:ln w="28575" cap="rnd">
              <a:solidFill>
                <a:schemeClr val="accent1"/>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Sheet1!$B$2:$B$6</c:f>
              <c:numCache>
                <c:formatCode>General</c:formatCode>
                <c:ptCount val="5"/>
                <c:pt idx="0">
                  <c:v>0.0</c:v>
                </c:pt>
                <c:pt idx="1">
                  <c:v>50.0</c:v>
                </c:pt>
                <c:pt idx="2">
                  <c:v>40.0</c:v>
                </c:pt>
                <c:pt idx="3">
                  <c:v>30.0</c:v>
                </c:pt>
                <c:pt idx="4">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28575" cap="rnd">
              <a:solidFill>
                <a:schemeClr val="accent2"/>
              </a:solidFill>
              <a:round/>
            </a:ln>
            <a:effectLst/>
          </c:spPr>
          <c:marker>
            <c:symbol val="none"/>
          </c:marker>
          <c:cat>
            <c:strRef>
              <c:f>Sheet1!$A$2:$A$6</c:f>
              <c:strCache>
                <c:ptCount val="5"/>
                <c:pt idx="0">
                  <c:v>Day 1</c:v>
                </c:pt>
                <c:pt idx="1">
                  <c:v>Wandering Day</c:v>
                </c:pt>
                <c:pt idx="2">
                  <c:v>Diapause Day 15</c:v>
                </c:pt>
                <c:pt idx="3">
                  <c:v>Diapause Day 20 </c:v>
                </c:pt>
                <c:pt idx="4">
                  <c:v>Diapause Day 30</c:v>
                </c:pt>
              </c:strCache>
            </c:strRef>
          </c:cat>
          <c:val>
            <c:numRef>
              <c:f>Sheet1!$C$2:$C$6</c:f>
              <c:numCache>
                <c:formatCode>General</c:formatCode>
                <c:ptCount val="5"/>
                <c:pt idx="0">
                  <c:v>0.0</c:v>
                </c:pt>
                <c:pt idx="1">
                  <c:v>70.0</c:v>
                </c:pt>
                <c:pt idx="2">
                  <c:v>60.0</c:v>
                </c:pt>
                <c:pt idx="3">
                  <c:v>50.0</c:v>
                </c:pt>
                <c:pt idx="4">
                  <c:v>40.0</c:v>
                </c:pt>
              </c:numCache>
            </c:numRef>
          </c:val>
          <c:smooth val="0"/>
          <c:extLst xmlns:c16r2="http://schemas.microsoft.com/office/drawing/2015/06/chart">
            <c:ext xmlns:c16="http://schemas.microsoft.com/office/drawing/2014/chart" uri="{C3380CC4-5D6E-409C-BE32-E72D297353CC}">
              <c16:uniqueId val="{00000000-1123-48EB-B426-962A0056FF47}"/>
            </c:ext>
          </c:extLst>
        </c:ser>
        <c:dLbls>
          <c:showLegendKey val="0"/>
          <c:showVal val="0"/>
          <c:showCatName val="0"/>
          <c:showSerName val="0"/>
          <c:showPercent val="0"/>
          <c:showBubbleSize val="0"/>
        </c:dLbls>
        <c:smooth val="0"/>
        <c:axId val="798245456"/>
        <c:axId val="798253904"/>
      </c:lineChart>
      <c:catAx>
        <c:axId val="79824545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8253904"/>
        <c:crosses val="autoZero"/>
        <c:auto val="1"/>
        <c:lblAlgn val="ctr"/>
        <c:lblOffset val="100"/>
        <c:noMultiLvlLbl val="0"/>
      </c:catAx>
      <c:valAx>
        <c:axId val="798253904"/>
        <c:scaling>
          <c:orientation val="minMax"/>
          <c:max val="70.0"/>
        </c:scaling>
        <c:delete val="1"/>
        <c:axPos val="l"/>
        <c:numFmt formatCode="General" sourceLinked="0"/>
        <c:majorTickMark val="out"/>
        <c:minorTickMark val="none"/>
        <c:tickLblPos val="nextTo"/>
        <c:crossAx val="79824545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r>
              <a:rPr lang="en-US" dirty="0"/>
              <a:t>40 Days in</a:t>
            </a:r>
            <a:r>
              <a:rPr lang="en-US" baseline="0" dirty="0"/>
              <a:t> Diapause Programming Conditions</a:t>
            </a:r>
            <a:endParaRPr lang="en-US"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42774729330709"/>
          <c:y val="0.177671560915834"/>
          <c:w val="0.633803819953271"/>
          <c:h val="0.695771531245851"/>
        </c:manualLayout>
      </c:layout>
      <c:barChart>
        <c:barDir val="col"/>
        <c:grouping val="clustered"/>
        <c:varyColors val="0"/>
        <c:ser>
          <c:idx val="0"/>
          <c:order val="0"/>
          <c:tx>
            <c:strRef>
              <c:f>Sheet1!$B$1</c:f>
              <c:strCache>
                <c:ptCount val="1"/>
                <c:pt idx="0">
                  <c:v>Short Diapause Genotype</c:v>
                </c:pt>
              </c:strCache>
            </c:strRef>
          </c:tx>
          <c:spPr>
            <a:solidFill>
              <a:schemeClr val="accent1"/>
            </a:solidFill>
            <a:ln>
              <a:noFill/>
            </a:ln>
            <a:effectLst/>
          </c:spPr>
          <c:invertIfNegative val="0"/>
          <c:cat>
            <c:strRef>
              <c:f>Sheet1!$A$2:$A$4</c:f>
              <c:strCache>
                <c:ptCount val="3"/>
                <c:pt idx="0">
                  <c:v>Non Diapause</c:v>
                </c:pt>
                <c:pt idx="1">
                  <c:v>Shallow Diapause</c:v>
                </c:pt>
                <c:pt idx="2">
                  <c:v>Deep Diapause</c:v>
                </c:pt>
              </c:strCache>
            </c:strRef>
          </c:cat>
          <c:val>
            <c:numRef>
              <c:f>Sheet1!$B$2:$B$4</c:f>
              <c:numCache>
                <c:formatCode>General</c:formatCode>
                <c:ptCount val="3"/>
                <c:pt idx="0">
                  <c:v>1.0</c:v>
                </c:pt>
                <c:pt idx="1">
                  <c:v>66.0</c:v>
                </c:pt>
                <c:pt idx="2">
                  <c:v>33.0</c:v>
                </c:pt>
              </c:numCache>
            </c:numRef>
          </c:val>
          <c:extLst xmlns:c16r2="http://schemas.microsoft.com/office/drawing/2015/06/chart">
            <c:ext xmlns:c16="http://schemas.microsoft.com/office/drawing/2014/chart" uri="{C3380CC4-5D6E-409C-BE32-E72D297353CC}">
              <c16:uniqueId val="{00000000-9DD1-4D57-95E2-D1E0FC7F3AC7}"/>
            </c:ext>
          </c:extLst>
        </c:ser>
        <c:ser>
          <c:idx val="1"/>
          <c:order val="1"/>
          <c:tx>
            <c:strRef>
              <c:f>Sheet1!$C$1</c:f>
              <c:strCache>
                <c:ptCount val="1"/>
                <c:pt idx="0">
                  <c:v>Long Diapause Genotype</c:v>
                </c:pt>
              </c:strCache>
            </c:strRef>
          </c:tx>
          <c:spPr>
            <a:solidFill>
              <a:schemeClr val="accent2"/>
            </a:solidFill>
            <a:ln>
              <a:noFill/>
            </a:ln>
            <a:effectLst/>
          </c:spPr>
          <c:invertIfNegative val="0"/>
          <c:cat>
            <c:strRef>
              <c:f>Sheet1!$A$2:$A$4</c:f>
              <c:strCache>
                <c:ptCount val="3"/>
                <c:pt idx="0">
                  <c:v>Non Diapause</c:v>
                </c:pt>
                <c:pt idx="1">
                  <c:v>Shallow Diapause</c:v>
                </c:pt>
                <c:pt idx="2">
                  <c:v>Deep Diapause</c:v>
                </c:pt>
              </c:strCache>
            </c:strRef>
          </c:cat>
          <c:val>
            <c:numRef>
              <c:f>Sheet1!$C$2:$C$4</c:f>
              <c:numCache>
                <c:formatCode>General</c:formatCode>
                <c:ptCount val="3"/>
                <c:pt idx="0">
                  <c:v>1.0</c:v>
                </c:pt>
                <c:pt idx="1">
                  <c:v>1.0</c:v>
                </c:pt>
                <c:pt idx="2">
                  <c:v>100.0</c:v>
                </c:pt>
              </c:numCache>
            </c:numRef>
          </c:val>
          <c:extLst xmlns:c16r2="http://schemas.microsoft.com/office/drawing/2015/06/chart">
            <c:ext xmlns:c16="http://schemas.microsoft.com/office/drawing/2014/chart" uri="{C3380CC4-5D6E-409C-BE32-E72D297353CC}">
              <c16:uniqueId val="{00000001-9DD1-4D57-95E2-D1E0FC7F3AC7}"/>
            </c:ext>
          </c:extLst>
        </c:ser>
        <c:dLbls>
          <c:showLegendKey val="0"/>
          <c:showVal val="0"/>
          <c:showCatName val="0"/>
          <c:showSerName val="0"/>
          <c:showPercent val="0"/>
          <c:showBubbleSize val="0"/>
        </c:dLbls>
        <c:gapWidth val="219"/>
        <c:overlap val="-27"/>
        <c:axId val="781655296"/>
        <c:axId val="781659936"/>
      </c:barChart>
      <c:catAx>
        <c:axId val="7816552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781659936"/>
        <c:crosses val="autoZero"/>
        <c:auto val="1"/>
        <c:lblAlgn val="ctr"/>
        <c:lblOffset val="100"/>
        <c:noMultiLvlLbl val="0"/>
      </c:catAx>
      <c:valAx>
        <c:axId val="781659936"/>
        <c:scaling>
          <c:orientation val="minMax"/>
          <c:max val="100.0"/>
        </c:scaling>
        <c:delete val="0"/>
        <c:axPos val="l"/>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Percent in Diapause</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781655296"/>
        <c:crosses val="autoZero"/>
        <c:crossBetween val="between"/>
        <c:majorUnit val="25.0"/>
      </c:valAx>
      <c:spPr>
        <a:noFill/>
        <a:ln>
          <a:noFill/>
        </a:ln>
        <a:effectLst/>
      </c:spPr>
    </c:plotArea>
    <c:legend>
      <c:legendPos val="r"/>
      <c:layout>
        <c:manualLayout>
          <c:xMode val="edge"/>
          <c:yMode val="edge"/>
          <c:x val="0.802935576381968"/>
          <c:y val="0.116068885527545"/>
          <c:w val="0.180232192891532"/>
          <c:h val="0.33509118320341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dLbls>
          <c:showLegendKey val="0"/>
          <c:showVal val="0"/>
          <c:showCatName val="0"/>
          <c:showSerName val="0"/>
          <c:showPercent val="0"/>
          <c:showBubbleSize val="0"/>
        </c:dLbls>
        <c:smooth val="0"/>
        <c:axId val="816205824"/>
        <c:axId val="783697504"/>
      </c:lineChart>
      <c:catAx>
        <c:axId val="81620582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783697504"/>
        <c:crosses val="autoZero"/>
        <c:auto val="1"/>
        <c:lblAlgn val="ctr"/>
        <c:lblOffset val="100"/>
        <c:noMultiLvlLbl val="0"/>
      </c:catAx>
      <c:valAx>
        <c:axId val="78369750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816205824"/>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70268553387348"/>
          <c:h val="0.154358031514826"/>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774151760"/>
        <c:axId val="815016512"/>
      </c:lineChart>
      <c:catAx>
        <c:axId val="77415176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815016512"/>
        <c:crosses val="autoZero"/>
        <c:auto val="1"/>
        <c:lblAlgn val="ctr"/>
        <c:lblOffset val="100"/>
        <c:noMultiLvlLbl val="0"/>
      </c:catAx>
      <c:valAx>
        <c:axId val="81501651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774151760"/>
        <c:crosses val="autoZero"/>
        <c:crossBetween val="midCat"/>
      </c:valAx>
      <c:spPr>
        <a:noFill/>
        <a:ln w="50800">
          <a:solidFill>
            <a:schemeClr val="tx1"/>
          </a:solidFill>
        </a:ln>
        <a:effectLst/>
      </c:spPr>
    </c:plotArea>
    <c:legend>
      <c:legendPos val="b"/>
      <c:layout>
        <c:manualLayout>
          <c:xMode val="edge"/>
          <c:yMode val="edge"/>
          <c:x val="0.0390444672676785"/>
          <c:y val="0.044220024382117"/>
          <c:w val="0.165437635512952"/>
          <c:h val="0.15749725379845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accent6">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Sheet1!$B$2:$B$7</c:f>
              <c:numCache>
                <c:formatCode>General</c:formatCode>
                <c:ptCount val="6"/>
                <c:pt idx="0">
                  <c:v>0.0</c:v>
                </c:pt>
                <c:pt idx="1">
                  <c:v>20.0</c:v>
                </c:pt>
              </c:numCache>
            </c:numRef>
          </c:val>
          <c:smooth val="0"/>
          <c:extLst xmlns:c16r2="http://schemas.microsoft.com/office/drawing/2015/06/chart">
            <c:ext xmlns:c16="http://schemas.microsoft.com/office/drawing/2014/chart" uri="{C3380CC4-5D6E-409C-BE32-E72D297353CC}">
              <c16:uniqueId val="{00000000-FDE1-4DC0-8445-677C9F3EC2C3}"/>
            </c:ext>
          </c:extLst>
        </c:ser>
        <c:ser>
          <c:idx val="1"/>
          <c:order val="1"/>
          <c:tx>
            <c:strRef>
              <c:f>Sheet1!$C$1</c:f>
              <c:strCache>
                <c:ptCount val="1"/>
                <c:pt idx="0">
                  <c:v>Long Diapause</c:v>
                </c:pt>
              </c:strCache>
            </c:strRef>
          </c:tx>
          <c:spPr>
            <a:ln w="76200" cap="rnd">
              <a:solidFill>
                <a:schemeClr val="accent4">
                  <a:lumMod val="75000"/>
                </a:schemeClr>
              </a:solidFill>
              <a:round/>
            </a:ln>
            <a:effectLst/>
          </c:spPr>
          <c:marker>
            <c:symbol val="none"/>
          </c:marker>
          <c:cat>
            <c:strRef>
              <c:f>Sheet1!$A$2:$A$7</c:f>
              <c:strCache>
                <c:ptCount val="5"/>
                <c:pt idx="0">
                  <c:v>Day 1</c:v>
                </c:pt>
                <c:pt idx="1">
                  <c:v>Wandering Day</c:v>
                </c:pt>
                <c:pt idx="2">
                  <c:v>Diapause  Day 15</c:v>
                </c:pt>
                <c:pt idx="3">
                  <c:v>Diapause  Day 20</c:v>
                </c:pt>
                <c:pt idx="4">
                  <c:v>Diapause  Day 30</c:v>
                </c:pt>
              </c:strCache>
            </c:strRef>
          </c:cat>
          <c:val>
            <c:numRef>
              <c:f>Sheet1!$C$2:$C$7</c:f>
              <c:numCache>
                <c:formatCode>General</c:formatCode>
                <c:ptCount val="6"/>
                <c:pt idx="0">
                  <c:v>0.0</c:v>
                </c:pt>
                <c:pt idx="1">
                  <c:v>30.0</c:v>
                </c:pt>
              </c:numCache>
            </c:numRef>
          </c:val>
          <c:smooth val="0"/>
          <c:extLst xmlns:c16r2="http://schemas.microsoft.com/office/drawing/2015/06/chart">
            <c:ext xmlns:c16="http://schemas.microsoft.com/office/drawing/2014/chart" uri="{C3380CC4-5D6E-409C-BE32-E72D297353CC}">
              <c16:uniqueId val="{00000000-3C20-44E6-90DC-909A03AB7222}"/>
            </c:ext>
          </c:extLst>
        </c:ser>
        <c:dLbls>
          <c:showLegendKey val="0"/>
          <c:showVal val="0"/>
          <c:showCatName val="0"/>
          <c:showSerName val="0"/>
          <c:showPercent val="0"/>
          <c:showBubbleSize val="0"/>
        </c:dLbls>
        <c:smooth val="0"/>
        <c:axId val="798967072"/>
        <c:axId val="798975504"/>
      </c:lineChart>
      <c:catAx>
        <c:axId val="798967072"/>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798975504"/>
        <c:crosses val="autoZero"/>
        <c:auto val="1"/>
        <c:lblAlgn val="ctr"/>
        <c:lblOffset val="100"/>
        <c:noMultiLvlLbl val="0"/>
      </c:catAx>
      <c:valAx>
        <c:axId val="79897550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a:t>Lipids Accumulated</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crossAx val="798967072"/>
        <c:crosses val="autoZero"/>
        <c:crossBetween val="midCat"/>
      </c:valAx>
      <c:spPr>
        <a:noFill/>
        <a:ln w="50800">
          <a:solidFill>
            <a:schemeClr val="tx1"/>
          </a:solidFill>
        </a:ln>
        <a:effectLst/>
      </c:spPr>
    </c:plotArea>
    <c:legend>
      <c:legendPos val="b"/>
      <c:layout>
        <c:manualLayout>
          <c:xMode val="edge"/>
          <c:yMode val="edge"/>
          <c:x val="0.0438753851420746"/>
          <c:y val="0.0756122472184513"/>
          <c:w val="0.161814447107155"/>
          <c:h val="0.14494036466392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64273155176"/>
          <c:y val="0.0379423524442367"/>
          <c:w val="0.844776174822807"/>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782809440"/>
        <c:axId val="782817424"/>
      </c:lineChart>
      <c:catAx>
        <c:axId val="78280944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782817424"/>
        <c:crosses val="autoZero"/>
        <c:auto val="1"/>
        <c:lblAlgn val="ctr"/>
        <c:lblOffset val="100"/>
        <c:noMultiLvlLbl val="0"/>
      </c:catAx>
      <c:valAx>
        <c:axId val="782817424"/>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smtClean="0">
                    <a:solidFill>
                      <a:schemeClr val="tx1"/>
                    </a:solidFill>
                  </a:rPr>
                  <a:t>Mass (g)</a:t>
                </a:r>
                <a:endParaRPr lang="en-US" dirty="0">
                  <a:solidFill>
                    <a:schemeClr val="tx1"/>
                  </a:solidFill>
                </a:endParaRPr>
              </a:p>
            </c:rich>
          </c:tx>
          <c:layout>
            <c:manualLayout>
              <c:xMode val="edge"/>
              <c:yMode val="edge"/>
              <c:x val="0.0344928849913178"/>
              <c:y val="0.295286235053952"/>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782809440"/>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6675123163081"/>
          <c:y val="0.0379423524442367"/>
          <c:w val="0.839743883953008"/>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Sheet1!$A$2:$A$3</c:f>
              <c:strCache>
                <c:ptCount val="2"/>
                <c:pt idx="0">
                  <c:v>Day 1</c:v>
                </c:pt>
                <c:pt idx="1">
                  <c:v>Peak Nutrition</c:v>
                </c:pt>
              </c:strCache>
            </c:strRef>
          </c:cat>
          <c:val>
            <c:numRef>
              <c:f>Sheet1!$B$2:$B$3</c:f>
              <c:numCache>
                <c:formatCode>General</c:formatCode>
                <c:ptCount val="2"/>
                <c:pt idx="0">
                  <c:v>5.0</c:v>
                </c:pt>
                <c:pt idx="1">
                  <c:v>40.0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Sheet1!$A$2:$A$3</c:f>
              <c:strCache>
                <c:ptCount val="2"/>
                <c:pt idx="0">
                  <c:v>Day 1</c:v>
                </c:pt>
                <c:pt idx="1">
                  <c:v>Peak Nutrition</c:v>
                </c:pt>
              </c:strCache>
            </c:strRef>
          </c:cat>
          <c:val>
            <c:numRef>
              <c:f>Sheet1!$C$2:$C$3</c:f>
              <c:numCache>
                <c:formatCode>General</c:formatCode>
                <c:ptCount val="2"/>
                <c:pt idx="0">
                  <c:v>5.0</c:v>
                </c:pt>
                <c:pt idx="1">
                  <c:v>60.0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782023728"/>
        <c:axId val="782031712"/>
      </c:lineChart>
      <c:catAx>
        <c:axId val="78202372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782031712"/>
        <c:crosses val="autoZero"/>
        <c:auto val="1"/>
        <c:lblAlgn val="ctr"/>
        <c:lblOffset val="100"/>
        <c:noMultiLvlLbl val="0"/>
      </c:catAx>
      <c:valAx>
        <c:axId val="78203171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smtClean="0">
                    <a:solidFill>
                      <a:schemeClr val="tx1"/>
                    </a:solidFill>
                  </a:rPr>
                  <a:t>Lipid Mass (g)</a:t>
                </a:r>
                <a:endParaRPr lang="en-US" dirty="0">
                  <a:solidFill>
                    <a:schemeClr val="tx1"/>
                  </a:solidFill>
                </a:endParaRPr>
              </a:p>
            </c:rich>
          </c:tx>
          <c:layout>
            <c:manualLayout>
              <c:xMode val="edge"/>
              <c:yMode val="edge"/>
              <c:x val="0.0339277443260769"/>
              <c:y val="0.294758530183727"/>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782023728"/>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Sheet1!$A$2:$A$4</c:f>
              <c:strCache>
                <c:ptCount val="3"/>
                <c:pt idx="0">
                  <c:v>Diapause  Day 15</c:v>
                </c:pt>
                <c:pt idx="1">
                  <c:v>Diapause  Day 20</c:v>
                </c:pt>
                <c:pt idx="2">
                  <c:v>Diapause  Day 30</c:v>
                </c:pt>
              </c:strCache>
            </c:strRef>
          </c:cat>
          <c:val>
            <c:numRef>
              <c:f>Sheet1!$B$2:$B$4</c:f>
              <c:numCache>
                <c:formatCode>General</c:formatCode>
                <c:ptCount val="3"/>
                <c:pt idx="0">
                  <c:v>30.0</c:v>
                </c:pt>
                <c:pt idx="1">
                  <c:v>20.0</c:v>
                </c:pt>
                <c:pt idx="2">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Sheet1!$A$2:$A$4</c:f>
              <c:strCache>
                <c:ptCount val="3"/>
                <c:pt idx="0">
                  <c:v>Diapause  Day 15</c:v>
                </c:pt>
                <c:pt idx="1">
                  <c:v>Diapause  Day 20</c:v>
                </c:pt>
                <c:pt idx="2">
                  <c:v>Diapause  Day 30</c:v>
                </c:pt>
              </c:strCache>
            </c:strRef>
          </c:cat>
          <c:val>
            <c:numRef>
              <c:f>Sheet1!$C$2:$C$4</c:f>
              <c:numCache>
                <c:formatCode>General</c:formatCode>
                <c:ptCount val="3"/>
                <c:pt idx="0">
                  <c:v>50.0</c:v>
                </c:pt>
                <c:pt idx="1">
                  <c:v>40.0</c:v>
                </c:pt>
                <c:pt idx="2">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779856144"/>
        <c:axId val="779864128"/>
      </c:lineChart>
      <c:catAx>
        <c:axId val="779856144"/>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779864128"/>
        <c:crosses val="autoZero"/>
        <c:auto val="1"/>
        <c:lblAlgn val="ctr"/>
        <c:lblOffset val="100"/>
        <c:noMultiLvlLbl val="0"/>
      </c:catAx>
      <c:valAx>
        <c:axId val="779864128"/>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Lipids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779856144"/>
        <c:crosses val="autoZero"/>
        <c:crossBetween val="between"/>
      </c:valAx>
      <c:spPr>
        <a:noFill/>
        <a:ln w="50800">
          <a:solidFill>
            <a:schemeClr val="tx1"/>
          </a:solidFill>
        </a:ln>
        <a:effectLst/>
      </c:spPr>
    </c:plotArea>
    <c:legend>
      <c:legendPos val="t"/>
      <c:layout>
        <c:manualLayout>
          <c:xMode val="edge"/>
          <c:yMode val="edge"/>
          <c:x val="0.098100440794183"/>
          <c:y val="0.078045969280751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8730158730159"/>
          <c:y val="0.0379423524442367"/>
          <c:w val="0.890545981752281"/>
          <c:h val="0.826456376675035"/>
        </c:manualLayout>
      </c:layout>
      <c:lineChart>
        <c:grouping val="standard"/>
        <c:varyColors val="0"/>
        <c:ser>
          <c:idx val="0"/>
          <c:order val="0"/>
          <c:tx>
            <c:strRef>
              <c:f>Sheet1!$B$1</c:f>
              <c:strCache>
                <c:ptCount val="1"/>
                <c:pt idx="0">
                  <c:v>Short Diapause</c:v>
                </c:pt>
              </c:strCache>
            </c:strRef>
          </c:tx>
          <c:spPr>
            <a:ln w="76200" cap="rnd">
              <a:solidFill>
                <a:schemeClr val="tx1">
                  <a:lumMod val="50000"/>
                  <a:lumOff val="50000"/>
                </a:schemeClr>
              </a:solidFill>
              <a:prstDash val="lgDash"/>
              <a:round/>
            </a:ln>
            <a:effectLst/>
          </c:spPr>
          <c:marker>
            <c:symbol val="circle"/>
            <c:size val="15"/>
            <c:spPr>
              <a:solidFill>
                <a:schemeClr val="tx1">
                  <a:lumMod val="50000"/>
                  <a:lumOff val="50000"/>
                </a:schemeClr>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Sheet1!$B$2:$B$5</c:f>
              <c:numCache>
                <c:formatCode>General</c:formatCode>
                <c:ptCount val="4"/>
                <c:pt idx="0">
                  <c:v>40.0</c:v>
                </c:pt>
                <c:pt idx="1">
                  <c:v>30.0</c:v>
                </c:pt>
                <c:pt idx="2">
                  <c:v>20.0</c:v>
                </c:pt>
                <c:pt idx="3">
                  <c:v>10.0</c:v>
                </c:pt>
              </c:numCache>
            </c:numRef>
          </c:val>
          <c:smooth val="0"/>
          <c:extLst xmlns:c16r2="http://schemas.microsoft.com/office/drawing/2015/06/chart">
            <c:ext xmlns:c16="http://schemas.microsoft.com/office/drawing/2014/chart" uri="{C3380CC4-5D6E-409C-BE32-E72D297353CC}">
              <c16:uniqueId val="{00000000-FD67-489F-8EE6-1EF4616E2C2E}"/>
            </c:ext>
          </c:extLst>
        </c:ser>
        <c:ser>
          <c:idx val="1"/>
          <c:order val="1"/>
          <c:tx>
            <c:strRef>
              <c:f>Sheet1!$C$1</c:f>
              <c:strCache>
                <c:ptCount val="1"/>
                <c:pt idx="0">
                  <c:v>Long Diapause</c:v>
                </c:pt>
              </c:strCache>
            </c:strRef>
          </c:tx>
          <c:spPr>
            <a:ln w="76200" cap="rnd">
              <a:solidFill>
                <a:schemeClr val="tx1"/>
              </a:solidFill>
              <a:round/>
            </a:ln>
            <a:effectLst/>
          </c:spPr>
          <c:marker>
            <c:symbol val="circle"/>
            <c:size val="15"/>
            <c:spPr>
              <a:solidFill>
                <a:schemeClr val="tx1"/>
              </a:solidFill>
              <a:ln w="9525">
                <a:noFill/>
              </a:ln>
              <a:effectLst/>
            </c:spPr>
          </c:marker>
          <c:cat>
            <c:strRef>
              <c:f>Sheet1!$A$2:$A$5</c:f>
              <c:strCache>
                <c:ptCount val="4"/>
                <c:pt idx="0">
                  <c:v>Wandering Day</c:v>
                </c:pt>
                <c:pt idx="1">
                  <c:v>Diapause  Day 15</c:v>
                </c:pt>
                <c:pt idx="2">
                  <c:v>Diapause  Day 20</c:v>
                </c:pt>
                <c:pt idx="3">
                  <c:v>Diapause  Day 30</c:v>
                </c:pt>
              </c:strCache>
            </c:strRef>
          </c:cat>
          <c:val>
            <c:numRef>
              <c:f>Sheet1!$C$2:$C$5</c:f>
              <c:numCache>
                <c:formatCode>General</c:formatCode>
                <c:ptCount val="4"/>
                <c:pt idx="0">
                  <c:v>60.0</c:v>
                </c:pt>
                <c:pt idx="1">
                  <c:v>50.0</c:v>
                </c:pt>
                <c:pt idx="2">
                  <c:v>40.0</c:v>
                </c:pt>
                <c:pt idx="3">
                  <c:v>30.0</c:v>
                </c:pt>
              </c:numCache>
            </c:numRef>
          </c:val>
          <c:smooth val="0"/>
          <c:extLst xmlns:c16r2="http://schemas.microsoft.com/office/drawing/2015/06/chart">
            <c:ext xmlns:c16="http://schemas.microsoft.com/office/drawing/2014/chart" uri="{C3380CC4-5D6E-409C-BE32-E72D297353CC}">
              <c16:uniqueId val="{00000001-FD67-489F-8EE6-1EF4616E2C2E}"/>
            </c:ext>
          </c:extLst>
        </c:ser>
        <c:dLbls>
          <c:showLegendKey val="0"/>
          <c:showVal val="0"/>
          <c:showCatName val="0"/>
          <c:showSerName val="0"/>
          <c:showPercent val="0"/>
          <c:showBubbleSize val="0"/>
        </c:dLbls>
        <c:marker val="1"/>
        <c:smooth val="0"/>
        <c:axId val="787853808"/>
        <c:axId val="787861792"/>
      </c:lineChart>
      <c:catAx>
        <c:axId val="78785380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solidFill>
                      <a:schemeClr val="tx1"/>
                    </a:solidFill>
                  </a:rPr>
                  <a:t>Time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787861792"/>
        <c:crosses val="autoZero"/>
        <c:auto val="1"/>
        <c:lblAlgn val="ctr"/>
        <c:lblOffset val="100"/>
        <c:noMultiLvlLbl val="0"/>
      </c:catAx>
      <c:valAx>
        <c:axId val="787861792"/>
        <c:scaling>
          <c:orientation val="minMax"/>
          <c:max val="70.0"/>
        </c:scaling>
        <c:delete val="1"/>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a:solidFill>
                      <a:schemeClr val="tx1"/>
                    </a:solidFill>
                  </a:rPr>
                  <a:t>Mass Depleted </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crossAx val="787853808"/>
        <c:crosses val="autoZero"/>
        <c:crossBetween val="between"/>
      </c:valAx>
      <c:spPr>
        <a:noFill/>
        <a:ln w="50800">
          <a:solidFill>
            <a:schemeClr val="tx1"/>
          </a:solidFill>
        </a:ln>
        <a:effectLst/>
      </c:spPr>
    </c:plotArea>
    <c:legend>
      <c:legendPos val="t"/>
      <c:layout>
        <c:manualLayout>
          <c:xMode val="edge"/>
          <c:yMode val="edge"/>
          <c:x val="0.621560833121666"/>
          <c:y val="0.0873051910177894"/>
          <c:w val="0.255154780293612"/>
          <c:h val="0.152126308831929"/>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b="1"/>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79265092"/>
          <c:y val="0.118426800816565"/>
          <c:w val="0.876390583989501"/>
          <c:h val="0.731104257801108"/>
        </c:manualLayout>
      </c:layout>
      <c:lineChart>
        <c:grouping val="standard"/>
        <c:varyColors val="0"/>
        <c:ser>
          <c:idx val="0"/>
          <c:order val="0"/>
          <c:tx>
            <c:strRef>
              <c:f>Sheet1!$B$1</c:f>
              <c:strCache>
                <c:ptCount val="1"/>
                <c:pt idx="0">
                  <c:v>Short Genotype</c:v>
                </c:pt>
              </c:strCache>
            </c:strRef>
          </c:tx>
          <c:spPr>
            <a:ln w="28575" cap="rnd">
              <a:solidFill>
                <a:schemeClr val="accent2"/>
              </a:solidFill>
              <a:round/>
            </a:ln>
            <a:effectLst/>
          </c:spPr>
          <c:marker>
            <c:symbol val="circle"/>
            <c:size val="10"/>
            <c:spPr>
              <a:solidFill>
                <a:schemeClr val="accent2"/>
              </a:solidFill>
              <a:ln w="9525">
                <a:solidFill>
                  <a:schemeClr val="accent2"/>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95.83333333333333</c:v>
                </c:pt>
                <c:pt idx="13">
                  <c:v>95.83333333333333</c:v>
                </c:pt>
                <c:pt idx="14">
                  <c:v>95.83333333333333</c:v>
                </c:pt>
                <c:pt idx="15">
                  <c:v>83.33333333333334</c:v>
                </c:pt>
                <c:pt idx="16">
                  <c:v>72.72727272727273</c:v>
                </c:pt>
                <c:pt idx="17">
                  <c:v>68.18181818181818</c:v>
                </c:pt>
                <c:pt idx="18">
                  <c:v>68.18181818181818</c:v>
                </c:pt>
                <c:pt idx="19">
                  <c:v>68.18181818181818</c:v>
                </c:pt>
                <c:pt idx="20">
                  <c:v>63.63636363636363</c:v>
                </c:pt>
                <c:pt idx="21">
                  <c:v>59.09090909090908</c:v>
                </c:pt>
                <c:pt idx="22">
                  <c:v>59.09090909090908</c:v>
                </c:pt>
                <c:pt idx="23">
                  <c:v>59.09090909090908</c:v>
                </c:pt>
                <c:pt idx="24">
                  <c:v>59.09090909090908</c:v>
                </c:pt>
                <c:pt idx="25">
                  <c:v>59.09090909090908</c:v>
                </c:pt>
                <c:pt idx="26">
                  <c:v>59.09090909090908</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smooth val="0"/>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Genotype</c:v>
                </c:pt>
              </c:strCache>
            </c:strRef>
          </c:tx>
          <c:spPr>
            <a:ln w="28575" cap="rnd">
              <a:solidFill>
                <a:schemeClr val="accent4"/>
              </a:solidFill>
              <a:round/>
            </a:ln>
            <a:effectLst/>
          </c:spPr>
          <c:marker>
            <c:symbol val="circle"/>
            <c:size val="10"/>
            <c:spPr>
              <a:solidFill>
                <a:schemeClr val="accent4"/>
              </a:solidFill>
              <a:ln w="9525">
                <a:solidFill>
                  <a:schemeClr val="accent4"/>
                </a:solidFill>
              </a:ln>
              <a:effectLst/>
            </c:spPr>
          </c:marker>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smooth val="0"/>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marker val="1"/>
        <c:smooth val="0"/>
        <c:axId val="785447440"/>
        <c:axId val="785456240"/>
      </c:lineChart>
      <c:catAx>
        <c:axId val="785447440"/>
        <c:scaling>
          <c:orientation val="minMax"/>
        </c:scaling>
        <c:delete val="0"/>
        <c:axPos val="b"/>
        <c:majorGridlines>
          <c:spPr>
            <a:ln w="25400"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a:t>Days after eclosion into 5th instar </a:t>
                </a:r>
              </a:p>
            </c:rich>
          </c:tx>
          <c:layout>
            <c:manualLayout>
              <c:xMode val="edge"/>
              <c:yMode val="edge"/>
              <c:x val="0.37421842191601"/>
              <c:y val="0.9201468358121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dk1"/>
                </a:solidFill>
                <a:latin typeface="+mn-lt"/>
                <a:ea typeface="+mn-ea"/>
                <a:cs typeface="+mn-cs"/>
              </a:defRPr>
            </a:pPr>
            <a:endParaRPr lang="en-US"/>
          </a:p>
        </c:txPr>
        <c:crossAx val="785456240"/>
        <c:crosses val="autoZero"/>
        <c:auto val="1"/>
        <c:lblAlgn val="ctr"/>
        <c:lblOffset val="100"/>
        <c:noMultiLvlLbl val="0"/>
      </c:catAx>
      <c:valAx>
        <c:axId val="785456240"/>
        <c:scaling>
          <c:orientation val="minMax"/>
          <c:max val="100.0"/>
          <c:min val="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US" dirty="0"/>
                  <a:t>Percent in Diapause (%)</a:t>
                </a:r>
              </a:p>
            </c:rich>
          </c:tx>
          <c:layout>
            <c:manualLayout>
              <c:xMode val="edge"/>
              <c:yMode val="edge"/>
              <c:x val="0.0124594816272966"/>
              <c:y val="0.35254841061534"/>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785447440"/>
        <c:crosses val="autoZero"/>
        <c:crossBetween val="between"/>
        <c:majorUnit val="20.0"/>
        <c:minorUnit val="10.0"/>
      </c:valAx>
      <c:spPr>
        <a:noFill/>
        <a:ln>
          <a:noFill/>
        </a:ln>
        <a:effectLst/>
      </c:spPr>
    </c:plotArea>
    <c:legend>
      <c:legendPos val="b"/>
      <c:layout>
        <c:manualLayout>
          <c:xMode val="edge"/>
          <c:yMode val="edge"/>
          <c:x val="0.13241781496063"/>
          <c:y val="0.595318751822689"/>
          <c:w val="0.193482529527559"/>
          <c:h val="0.144528142315544"/>
        </c:manualLayout>
      </c:layout>
      <c:overlay val="0"/>
      <c:spPr>
        <a:solidFill>
          <a:schemeClr val="bg1"/>
        </a:solidFill>
        <a:ln w="19050">
          <a:solidFill>
            <a:schemeClr val="tx1"/>
          </a:solid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dk1"/>
      </a:solidFill>
      <a:prstDash val="solid"/>
    </a:ln>
    <a:effectLst/>
  </c:spPr>
  <c:txPr>
    <a:bodyPr/>
    <a:lstStyle/>
    <a:p>
      <a:pPr>
        <a:defRPr sz="2000">
          <a:solidFill>
            <a:schemeClr val="dk1"/>
          </a:solidFill>
          <a:latin typeface="+mn-lt"/>
          <a:ea typeface="+mn-ea"/>
          <a:cs typeface="+mn-cs"/>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Day</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Day</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100.0</c:v>
                </c:pt>
                <c:pt idx="8">
                  <c:v>100.0</c:v>
                </c:pt>
                <c:pt idx="9">
                  <c:v>4.0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786773680"/>
        <c:axId val="786782080"/>
      </c:barChart>
      <c:catAx>
        <c:axId val="786773680"/>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Days after eclosion into 5th instar </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86782080"/>
        <c:crosses val="autoZero"/>
        <c:auto val="1"/>
        <c:lblAlgn val="ctr"/>
        <c:lblOffset val="100"/>
        <c:noMultiLvlLbl val="0"/>
      </c:catAx>
      <c:valAx>
        <c:axId val="786782080"/>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Percent in Diapause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86773680"/>
        <c:crosses val="autoZero"/>
        <c:crossBetween val="between"/>
        <c:majorUnit val="25.0"/>
        <c:minorUnit val="10.0"/>
      </c:valAx>
      <c:spPr>
        <a:noFill/>
        <a:ln>
          <a:noFill/>
        </a:ln>
        <a:effectLst/>
      </c:spPr>
    </c:plotArea>
    <c:legend>
      <c:legendPos val="b"/>
      <c:layout>
        <c:manualLayout>
          <c:xMode val="edge"/>
          <c:yMode val="edge"/>
          <c:x val="0.377209463400408"/>
          <c:y val="0.0193927789511314"/>
          <c:w val="0.222350393700787"/>
          <c:h val="0.067041538285975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090861038204"/>
          <c:y val="0.0906489955839233"/>
          <c:w val="0.876390620443278"/>
          <c:h val="0.651474614352791"/>
        </c:manualLayout>
      </c:layout>
      <c:barChart>
        <c:barDir val="col"/>
        <c:grouping val="clustered"/>
        <c:varyColors val="0"/>
        <c:ser>
          <c:idx val="0"/>
          <c:order val="0"/>
          <c:tx>
            <c:strRef>
              <c:f>Sheet1!$B$1</c:f>
              <c:strCache>
                <c:ptCount val="1"/>
                <c:pt idx="0">
                  <c:v>Short Diapause</c:v>
                </c:pt>
              </c:strCache>
            </c:strRef>
          </c:tx>
          <c:spPr>
            <a:solidFill>
              <a:schemeClr val="tx2">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Sheet1!$B$2:$B$41</c:f>
              <c:numCache>
                <c:formatCode>General</c:formatCode>
                <c:ptCount val="40"/>
                <c:pt idx="0">
                  <c:v>100.0</c:v>
                </c:pt>
                <c:pt idx="1">
                  <c:v>100.0</c:v>
                </c:pt>
                <c:pt idx="2">
                  <c:v>100.0</c:v>
                </c:pt>
                <c:pt idx="3">
                  <c:v>100.0</c:v>
                </c:pt>
                <c:pt idx="4">
                  <c:v>100.0</c:v>
                </c:pt>
                <c:pt idx="5">
                  <c:v>100.0</c:v>
                </c:pt>
                <c:pt idx="6">
                  <c:v>100.0</c:v>
                </c:pt>
                <c:pt idx="7">
                  <c:v>100.0</c:v>
                </c:pt>
                <c:pt idx="8">
                  <c:v>100.0</c:v>
                </c:pt>
                <c:pt idx="9">
                  <c:v>100.0</c:v>
                </c:pt>
                <c:pt idx="10">
                  <c:v>100.0</c:v>
                </c:pt>
                <c:pt idx="11">
                  <c:v>100.0</c:v>
                </c:pt>
                <c:pt idx="12">
                  <c:v>95.83333333333329</c:v>
                </c:pt>
                <c:pt idx="13">
                  <c:v>95.83333333333329</c:v>
                </c:pt>
                <c:pt idx="14">
                  <c:v>95.83333333333329</c:v>
                </c:pt>
                <c:pt idx="15">
                  <c:v>83.3333333333333</c:v>
                </c:pt>
                <c:pt idx="16">
                  <c:v>72.72727272727273</c:v>
                </c:pt>
                <c:pt idx="17">
                  <c:v>68.18181818181818</c:v>
                </c:pt>
                <c:pt idx="18">
                  <c:v>68.18181818181818</c:v>
                </c:pt>
                <c:pt idx="19">
                  <c:v>68.18181818181818</c:v>
                </c:pt>
                <c:pt idx="20">
                  <c:v>63.63636363636363</c:v>
                </c:pt>
                <c:pt idx="21">
                  <c:v>59.0909090909091</c:v>
                </c:pt>
                <c:pt idx="22">
                  <c:v>59.0909090909091</c:v>
                </c:pt>
                <c:pt idx="23">
                  <c:v>59.0909090909091</c:v>
                </c:pt>
                <c:pt idx="24">
                  <c:v>59.0909090909091</c:v>
                </c:pt>
                <c:pt idx="25">
                  <c:v>59.0909090909091</c:v>
                </c:pt>
                <c:pt idx="26">
                  <c:v>59.0909090909091</c:v>
                </c:pt>
                <c:pt idx="27">
                  <c:v>54.54545454545455</c:v>
                </c:pt>
                <c:pt idx="28">
                  <c:v>54.54545454545455</c:v>
                </c:pt>
                <c:pt idx="29">
                  <c:v>54.54545454545455</c:v>
                </c:pt>
                <c:pt idx="30">
                  <c:v>54.54545454545455</c:v>
                </c:pt>
                <c:pt idx="31">
                  <c:v>50.0</c:v>
                </c:pt>
                <c:pt idx="32">
                  <c:v>50.0</c:v>
                </c:pt>
                <c:pt idx="33">
                  <c:v>38.0952380952381</c:v>
                </c:pt>
                <c:pt idx="34">
                  <c:v>38.0952380952381</c:v>
                </c:pt>
                <c:pt idx="35">
                  <c:v>38.0952380952381</c:v>
                </c:pt>
                <c:pt idx="36">
                  <c:v>33.33333333333334</c:v>
                </c:pt>
                <c:pt idx="37">
                  <c:v>33.33333333333334</c:v>
                </c:pt>
                <c:pt idx="38">
                  <c:v>33.33333333333334</c:v>
                </c:pt>
                <c:pt idx="39">
                  <c:v>33.33333333333334</c:v>
                </c:pt>
              </c:numCache>
            </c:numRef>
          </c:val>
          <c:extLst xmlns:c16r2="http://schemas.microsoft.com/office/drawing/2015/06/chart">
            <c:ext xmlns:c16="http://schemas.microsoft.com/office/drawing/2014/chart" uri="{C3380CC4-5D6E-409C-BE32-E72D297353CC}">
              <c16:uniqueId val="{00000000-736F-4090-A389-E598C9515A46}"/>
            </c:ext>
          </c:extLst>
        </c:ser>
        <c:ser>
          <c:idx val="1"/>
          <c:order val="1"/>
          <c:tx>
            <c:strRef>
              <c:f>Sheet1!$C$1</c:f>
              <c:strCache>
                <c:ptCount val="1"/>
                <c:pt idx="0">
                  <c:v>Long Diapause</c:v>
                </c:pt>
              </c:strCache>
            </c:strRef>
          </c:tx>
          <c:spPr>
            <a:solidFill>
              <a:schemeClr val="accent3">
                <a:lumMod val="60000"/>
                <a:lumOff val="40000"/>
              </a:schemeClr>
            </a:solidFill>
            <a:ln>
              <a:noFill/>
            </a:ln>
            <a:effectLst/>
          </c:spPr>
          <c:invertIfNegative val="0"/>
          <c:cat>
            <c:numRef>
              <c:f>Sheet1!$A$2:$A$41</c:f>
              <c:numCache>
                <c:formatCode>General</c:formatCode>
                <c:ptCount val="4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numCache>
            </c:numRef>
          </c:cat>
          <c:val>
            <c:numRef>
              <c:f>Sheet1!$C$2:$C$41</c:f>
              <c:numCache>
                <c:formatCode>General</c:formatCode>
                <c:ptCount val="40"/>
                <c:pt idx="0">
                  <c:v>100.0</c:v>
                </c:pt>
                <c:pt idx="1">
                  <c:v>100.0</c:v>
                </c:pt>
                <c:pt idx="2">
                  <c:v>100.0</c:v>
                </c:pt>
                <c:pt idx="3">
                  <c:v>100.0</c:v>
                </c:pt>
                <c:pt idx="4">
                  <c:v>100.0</c:v>
                </c:pt>
                <c:pt idx="5">
                  <c:v>100.0</c:v>
                </c:pt>
                <c:pt idx="6">
                  <c:v>100.0</c:v>
                </c:pt>
                <c:pt idx="7">
                  <c:v>8.0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extLst xmlns:c16r2="http://schemas.microsoft.com/office/drawing/2015/06/chart">
            <c:ext xmlns:c16="http://schemas.microsoft.com/office/drawing/2014/chart" uri="{C3380CC4-5D6E-409C-BE32-E72D297353CC}">
              <c16:uniqueId val="{00000001-736F-4090-A389-E598C9515A46}"/>
            </c:ext>
          </c:extLst>
        </c:ser>
        <c:dLbls>
          <c:showLegendKey val="0"/>
          <c:showVal val="0"/>
          <c:showCatName val="0"/>
          <c:showSerName val="0"/>
          <c:showPercent val="0"/>
          <c:showBubbleSize val="0"/>
        </c:dLbls>
        <c:gapWidth val="150"/>
        <c:axId val="786877632"/>
        <c:axId val="786886384"/>
      </c:barChart>
      <c:catAx>
        <c:axId val="786877632"/>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Days after </a:t>
                </a:r>
                <a:r>
                  <a:rPr lang="en-US" dirty="0" err="1"/>
                  <a:t>eclosion</a:t>
                </a:r>
                <a:r>
                  <a:rPr lang="en-US" dirty="0"/>
                  <a:t> into 5th instar </a:t>
                </a:r>
              </a:p>
            </c:rich>
          </c:tx>
          <c:layout>
            <c:manualLayout>
              <c:xMode val="edge"/>
              <c:yMode val="edge"/>
              <c:x val="0.380468421916011"/>
              <c:y val="0.8868134961390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86886384"/>
        <c:crosses val="autoZero"/>
        <c:auto val="1"/>
        <c:lblAlgn val="ctr"/>
        <c:lblOffset val="100"/>
        <c:noMultiLvlLbl val="0"/>
      </c:catAx>
      <c:valAx>
        <c:axId val="786886384"/>
        <c:scaling>
          <c:orientation val="minMax"/>
          <c:max val="100.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dirty="0"/>
                  <a:t>Percent Larvae (%)</a:t>
                </a:r>
              </a:p>
            </c:rich>
          </c:tx>
          <c:layout>
            <c:manualLayout>
              <c:xMode val="edge"/>
              <c:yMode val="edge"/>
              <c:x val="0.01245944517352"/>
              <c:y val="0.2451409788369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86877632"/>
        <c:crosses val="autoZero"/>
        <c:crossBetween val="between"/>
        <c:majorUnit val="25.0"/>
        <c:minorUnit val="10.0"/>
      </c:valAx>
      <c:spPr>
        <a:noFill/>
        <a:ln>
          <a:noFill/>
        </a:ln>
        <a:effectLst/>
      </c:spPr>
    </c:plotArea>
    <c:legend>
      <c:legendPos val="b"/>
      <c:layout>
        <c:manualLayout>
          <c:xMode val="edge"/>
          <c:yMode val="edge"/>
          <c:x val="0.377209463400408"/>
          <c:y val="0.0193927789511314"/>
          <c:w val="0.382024196194226"/>
          <c:h val="0.061194796302636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7.xml.rels><?xml version="1.0" encoding="UTF-8" standalone="yes"?>
<Relationships xmlns="http://schemas.openxmlformats.org/package/2006/relationships"><Relationship Id="rId1" Type="http://schemas.openxmlformats.org/officeDocument/2006/relationships/image" Target="../media/image59.emf"/><Relationship Id="rId2" Type="http://schemas.openxmlformats.org/officeDocument/2006/relationships/image" Target="../media/image60.emf"/></Relationships>
</file>

<file path=ppt/diagrams/_rels/drawing7.xml.rels><?xml version="1.0" encoding="UTF-8" standalone="yes"?>
<Relationships xmlns="http://schemas.openxmlformats.org/package/2006/relationships"><Relationship Id="rId1" Type="http://schemas.openxmlformats.org/officeDocument/2006/relationships/image" Target="../media/image59.emf"/><Relationship Id="rId2" Type="http://schemas.openxmlformats.org/officeDocument/2006/relationships/image" Target="../media/image60.emf"/></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6_2" csCatId="accent6"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65DE2F93-9FF1-0640-A319-C7A133650F97}" type="presOf" srcId="{7D8970B8-F909-9C48-89F2-DBB6F87F68D9}" destId="{8459AE78-F38E-9042-8458-F10F8CBBABE1}" srcOrd="0" destOrd="0" presId="urn:microsoft.com/office/officeart/2005/8/layout/cycle3"/>
    <dgm:cxn modelId="{5862BC42-FE40-DC4D-A9FC-F06017EA51B6}" type="presOf" srcId="{FE3AAA91-2B7B-984C-90BB-D78B8AF917CA}" destId="{7B4BF964-C111-7F42-8561-266D28C66D1C}" srcOrd="0" destOrd="0" presId="urn:microsoft.com/office/officeart/2005/8/layout/cycle3"/>
    <dgm:cxn modelId="{03BB7FC5-0ADE-114B-BF43-9594D8AE5817}"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7C336873-0E88-534D-9AF5-74EE3A8BCD46}" type="presOf" srcId="{C6450ED9-B424-7548-A730-DBCDAA68254F}" destId="{5FA253E2-2AC6-7249-9BAE-D2E1F7A1D947}"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8BE127A2-BC1E-2849-B8A7-75527E4EAD74}" srcId="{7E53D0A4-52CF-AC46-B6EC-C871B8CDAF6F}" destId="{C6450ED9-B424-7548-A730-DBCDAA68254F}" srcOrd="3" destOrd="0" parTransId="{988B771E-B1F3-B24D-8AF1-5D5BC5405FAE}" sibTransId="{8FC0B3B6-667A-6B42-815F-019A9D629F0D}"/>
    <dgm:cxn modelId="{CDD3F9B9-6BE7-6947-8267-5296A8C55495}" srcId="{7E53D0A4-52CF-AC46-B6EC-C871B8CDAF6F}" destId="{BF131ED2-5762-8241-9D60-60C060DE2ACE}" srcOrd="2" destOrd="0" parTransId="{6BB2953C-F88A-4342-B504-A6E076271AF6}" sibTransId="{CB4272C8-7471-3448-80A7-EC4F482DDA1E}"/>
    <dgm:cxn modelId="{B2EA88AA-A49B-A94E-A06E-9539BCF8DD69}" type="presOf" srcId="{A51A1182-8056-FA44-B819-05326E250AC0}" destId="{6E9FD6EF-4B46-4648-A2A4-A1C9885D1903}" srcOrd="0" destOrd="0" presId="urn:microsoft.com/office/officeart/2005/8/layout/cycle3"/>
    <dgm:cxn modelId="{B9FDD92F-C26C-E341-A4B7-509756C23891}" type="presOf" srcId="{7E53D0A4-52CF-AC46-B6EC-C871B8CDAF6F}" destId="{B90B26C3-8AEF-F44D-8BF1-01588DF950A8}" srcOrd="0" destOrd="0" presId="urn:microsoft.com/office/officeart/2005/8/layout/cycle3"/>
    <dgm:cxn modelId="{E84F21A7-9A39-2C48-BF99-9644239C5F80}" type="presParOf" srcId="{B90B26C3-8AEF-F44D-8BF1-01588DF950A8}" destId="{CA225C7C-2680-4042-A11E-617B43548FC8}" srcOrd="0" destOrd="0" presId="urn:microsoft.com/office/officeart/2005/8/layout/cycle3"/>
    <dgm:cxn modelId="{ED74E55C-2F89-4841-A1BA-A9ABF9C12455}" type="presParOf" srcId="{CA225C7C-2680-4042-A11E-617B43548FC8}" destId="{7B4BF964-C111-7F42-8561-266D28C66D1C}" srcOrd="0" destOrd="0" presId="urn:microsoft.com/office/officeart/2005/8/layout/cycle3"/>
    <dgm:cxn modelId="{3853B7E4-0385-5C4B-920E-A2EF1F16F523}" type="presParOf" srcId="{CA225C7C-2680-4042-A11E-617B43548FC8}" destId="{6E9FD6EF-4B46-4648-A2A4-A1C9885D1903}" srcOrd="1" destOrd="0" presId="urn:microsoft.com/office/officeart/2005/8/layout/cycle3"/>
    <dgm:cxn modelId="{A703BC9D-BA94-BD48-B93A-3596541162AF}" type="presParOf" srcId="{CA225C7C-2680-4042-A11E-617B43548FC8}" destId="{8459AE78-F38E-9042-8458-F10F8CBBABE1}" srcOrd="2" destOrd="0" presId="urn:microsoft.com/office/officeart/2005/8/layout/cycle3"/>
    <dgm:cxn modelId="{F279381F-A7BF-4246-A4EA-03990DE22B25}" type="presParOf" srcId="{CA225C7C-2680-4042-A11E-617B43548FC8}" destId="{B015403A-2826-7B41-BB08-3C5C2C3EEF7E}" srcOrd="3" destOrd="0" presId="urn:microsoft.com/office/officeart/2005/8/layout/cycle3"/>
    <dgm:cxn modelId="{E9342FCA-AA41-4D40-AFEF-01E4E906DE52}"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37D6A38-FDBB-FE44-8E29-81B8F47ECE56}" type="presOf" srcId="{7E53D0A4-52CF-AC46-B6EC-C871B8CDAF6F}" destId="{B90B26C3-8AEF-F44D-8BF1-01588DF950A8}" srcOrd="0" destOrd="0" presId="urn:microsoft.com/office/officeart/2005/8/layout/cycle3"/>
    <dgm:cxn modelId="{8B2F2160-642A-2144-AFCB-4C8185940C74}" type="presOf" srcId="{FE3AAA91-2B7B-984C-90BB-D78B8AF917CA}" destId="{7B4BF964-C111-7F42-8561-266D28C66D1C}" srcOrd="0" destOrd="0" presId="urn:microsoft.com/office/officeart/2005/8/layout/cycle3"/>
    <dgm:cxn modelId="{AADBA321-366D-B844-BD12-0C978DC7DD7F}" type="presOf" srcId="{7D8970B8-F909-9C48-89F2-DBB6F87F68D9}" destId="{8459AE78-F38E-9042-8458-F10F8CBBABE1}" srcOrd="0" destOrd="0" presId="urn:microsoft.com/office/officeart/2005/8/layout/cycle3"/>
    <dgm:cxn modelId="{6688B572-BF90-CA4C-ABC5-7526158C8C86}" type="presOf" srcId="{A51A1182-8056-FA44-B819-05326E250AC0}" destId="{6E9FD6EF-4B46-4648-A2A4-A1C9885D1903}" srcOrd="0" destOrd="0" presId="urn:microsoft.com/office/officeart/2005/8/layout/cycle3"/>
    <dgm:cxn modelId="{4EF03B36-20A8-C74C-8BD2-99BC98886EA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DD3F9B9-6BE7-6947-8267-5296A8C55495}" srcId="{7E53D0A4-52CF-AC46-B6EC-C871B8CDAF6F}" destId="{BF131ED2-5762-8241-9D60-60C060DE2ACE}" srcOrd="2" destOrd="0" parTransId="{6BB2953C-F88A-4342-B504-A6E076271AF6}" sibTransId="{CB4272C8-7471-3448-80A7-EC4F482DDA1E}"/>
    <dgm:cxn modelId="{300190A2-64EC-9F4E-8631-041E9BCE43A2}" type="presParOf" srcId="{B90B26C3-8AEF-F44D-8BF1-01588DF950A8}" destId="{CA225C7C-2680-4042-A11E-617B43548FC8}" srcOrd="0" destOrd="0" presId="urn:microsoft.com/office/officeart/2005/8/layout/cycle3"/>
    <dgm:cxn modelId="{9ABB2940-2F94-E246-9B7C-03CCAD40A321}" type="presParOf" srcId="{CA225C7C-2680-4042-A11E-617B43548FC8}" destId="{7B4BF964-C111-7F42-8561-266D28C66D1C}" srcOrd="0" destOrd="0" presId="urn:microsoft.com/office/officeart/2005/8/layout/cycle3"/>
    <dgm:cxn modelId="{306BB1EA-D3AB-3840-85BF-1AA35AA5A82E}" type="presParOf" srcId="{CA225C7C-2680-4042-A11E-617B43548FC8}" destId="{6E9FD6EF-4B46-4648-A2A4-A1C9885D1903}" srcOrd="1" destOrd="0" presId="urn:microsoft.com/office/officeart/2005/8/layout/cycle3"/>
    <dgm:cxn modelId="{858AC37F-3D72-C64E-914F-4E7CD4B2470D}" type="presParOf" srcId="{CA225C7C-2680-4042-A11E-617B43548FC8}" destId="{8459AE78-F38E-9042-8458-F10F8CBBABE1}" srcOrd="2" destOrd="0" presId="urn:microsoft.com/office/officeart/2005/8/layout/cycle3"/>
    <dgm:cxn modelId="{7FD8A3BD-538B-2049-90AC-A8A9265F462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12:12</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12:12</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B926327-40F7-0447-9D60-B69E75D7A4C3}" type="presOf" srcId="{CA07E07E-2EA3-4F67-A84F-5D5D7160886B}" destId="{67A99FF8-C71C-4A2C-A771-08B9CB23121E}" srcOrd="0" destOrd="0" presId="urn:microsoft.com/office/officeart/2005/8/layout/lProcess2"/>
    <dgm:cxn modelId="{9F914DCA-9F19-6E4D-B5AF-485ACF2251B1}" type="presOf" srcId="{E879DB40-1B75-4141-8079-27B7535F3DEF}" destId="{8F058CCF-EA07-4360-A703-1B4C849D7DEB}"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80952522-8204-6746-80F6-298706B2A2D2}" type="presOf" srcId="{E7F08759-060F-4532-AF73-9EF39C7BAEDB}" destId="{EF26624F-3FCF-4575-A404-C452C1DA1DE2}" srcOrd="0" destOrd="0" presId="urn:microsoft.com/office/officeart/2005/8/layout/lProcess2"/>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F14214A4-7247-9A42-AA44-AB97FFF50DC2}" type="presOf" srcId="{49007BC4-E847-4878-AD86-EBDDF50F68E0}" destId="{829EAA14-DBDA-40FD-BB4E-429C58D111C3}" srcOrd="1" destOrd="0" presId="urn:microsoft.com/office/officeart/2005/8/layout/lProcess2"/>
    <dgm:cxn modelId="{0FB67EDB-8CDB-0548-A4DC-570F641C1C95}" type="presOf" srcId="{2EC46857-F497-4C37-AC33-4948586DDA5C}" destId="{7E7EAEA3-9410-4C57-9DF9-A4D61468FDB1}" srcOrd="0" destOrd="0" presId="urn:microsoft.com/office/officeart/2005/8/layout/lProcess2"/>
    <dgm:cxn modelId="{528FC2E6-15A8-8349-8C75-9F03C971ED0F}" type="presOf" srcId="{CA07E07E-2EA3-4F67-A84F-5D5D7160886B}" destId="{A9689AE4-A129-47D5-8442-522A132E1019}" srcOrd="1" destOrd="0" presId="urn:microsoft.com/office/officeart/2005/8/layout/lProcess2"/>
    <dgm:cxn modelId="{DDA1F433-AE4E-714D-A801-916EFED54986}" type="presOf" srcId="{BC24528A-3764-4E4E-8A6C-EC88D0DCB82C}" destId="{4239E2CF-58F4-47B5-B683-8789224F852A}"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50B674DF-97A1-9A4A-A21E-308709B50D1C}" type="presOf" srcId="{49007BC4-E847-4878-AD86-EBDDF50F68E0}" destId="{952F32CF-8F86-495F-B765-BB817388C31E}" srcOrd="0" destOrd="0" presId="urn:microsoft.com/office/officeart/2005/8/layout/lProcess2"/>
    <dgm:cxn modelId="{41DDF578-B6EC-F249-8327-87AA94841861}" type="presOf" srcId="{289041B4-53B4-49F0-9569-FA21F4C7C67C}" destId="{6BEFD8F0-FB56-4A62-BAFB-0024F97FE9B3}"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DABA2234-2066-1248-8F33-472E0C02DD8C}" type="presParOf" srcId="{4239E2CF-58F4-47B5-B683-8789224F852A}" destId="{CA5F9895-2220-44F1-8DFB-1C131087ABAA}" srcOrd="0" destOrd="0" presId="urn:microsoft.com/office/officeart/2005/8/layout/lProcess2"/>
    <dgm:cxn modelId="{DD8A2ACC-382E-2548-9FA7-37776A3A8C28}" type="presParOf" srcId="{CA5F9895-2220-44F1-8DFB-1C131087ABAA}" destId="{67A99FF8-C71C-4A2C-A771-08B9CB23121E}" srcOrd="0" destOrd="0" presId="urn:microsoft.com/office/officeart/2005/8/layout/lProcess2"/>
    <dgm:cxn modelId="{47AB9BED-60D4-2C45-A4C6-556E4F85753E}" type="presParOf" srcId="{CA5F9895-2220-44F1-8DFB-1C131087ABAA}" destId="{A9689AE4-A129-47D5-8442-522A132E1019}" srcOrd="1" destOrd="0" presId="urn:microsoft.com/office/officeart/2005/8/layout/lProcess2"/>
    <dgm:cxn modelId="{6A717861-7060-3948-903F-4BE355F64B58}" type="presParOf" srcId="{CA5F9895-2220-44F1-8DFB-1C131087ABAA}" destId="{FC26D344-3584-4D5B-B71A-BAC012922455}" srcOrd="2" destOrd="0" presId="urn:microsoft.com/office/officeart/2005/8/layout/lProcess2"/>
    <dgm:cxn modelId="{FDA8563F-BE0D-FF49-B491-7C021DA53C93}" type="presParOf" srcId="{FC26D344-3584-4D5B-B71A-BAC012922455}" destId="{4B9E97E7-BBED-40C0-B0CE-2B4E1B837955}" srcOrd="0" destOrd="0" presId="urn:microsoft.com/office/officeart/2005/8/layout/lProcess2"/>
    <dgm:cxn modelId="{05072D17-41AD-4B47-9CF5-E5BA36A09414}" type="presParOf" srcId="{4B9E97E7-BBED-40C0-B0CE-2B4E1B837955}" destId="{8F058CCF-EA07-4360-A703-1B4C849D7DEB}" srcOrd="0" destOrd="0" presId="urn:microsoft.com/office/officeart/2005/8/layout/lProcess2"/>
    <dgm:cxn modelId="{78FCE1CA-A992-5948-980B-D31050CE8AA2}" type="presParOf" srcId="{4B9E97E7-BBED-40C0-B0CE-2B4E1B837955}" destId="{7F328C80-2EFB-4BDB-A33B-4DB50EDEB8E4}" srcOrd="1" destOrd="0" presId="urn:microsoft.com/office/officeart/2005/8/layout/lProcess2"/>
    <dgm:cxn modelId="{ABA26168-A337-4E49-8B0B-1816BCDF90F8}" type="presParOf" srcId="{4B9E97E7-BBED-40C0-B0CE-2B4E1B837955}" destId="{7E7EAEA3-9410-4C57-9DF9-A4D61468FDB1}" srcOrd="2" destOrd="0" presId="urn:microsoft.com/office/officeart/2005/8/layout/lProcess2"/>
    <dgm:cxn modelId="{97B74F0B-030E-D344-BA2E-E92B2573EC4D}" type="presParOf" srcId="{4239E2CF-58F4-47B5-B683-8789224F852A}" destId="{6F45FB4B-0949-4BCC-8AEE-A0B1A393B51C}" srcOrd="1" destOrd="0" presId="urn:microsoft.com/office/officeart/2005/8/layout/lProcess2"/>
    <dgm:cxn modelId="{13098020-3416-BB4B-BD37-08BB08781119}" type="presParOf" srcId="{4239E2CF-58F4-47B5-B683-8789224F852A}" destId="{8EC2E093-50D3-43C4-8C0D-6517AFF74D82}" srcOrd="2" destOrd="0" presId="urn:microsoft.com/office/officeart/2005/8/layout/lProcess2"/>
    <dgm:cxn modelId="{95862933-F7CD-494C-9B3E-5EB616269B72}" type="presParOf" srcId="{8EC2E093-50D3-43C4-8C0D-6517AFF74D82}" destId="{952F32CF-8F86-495F-B765-BB817388C31E}" srcOrd="0" destOrd="0" presId="urn:microsoft.com/office/officeart/2005/8/layout/lProcess2"/>
    <dgm:cxn modelId="{13666D19-3091-594F-8A40-5E846E45BABE}" type="presParOf" srcId="{8EC2E093-50D3-43C4-8C0D-6517AFF74D82}" destId="{829EAA14-DBDA-40FD-BB4E-429C58D111C3}" srcOrd="1" destOrd="0" presId="urn:microsoft.com/office/officeart/2005/8/layout/lProcess2"/>
    <dgm:cxn modelId="{C51953AA-2999-544A-BF0F-64A238703846}" type="presParOf" srcId="{8EC2E093-50D3-43C4-8C0D-6517AFF74D82}" destId="{EE0BC6FF-0273-40C6-A5D8-844ADC455908}" srcOrd="2" destOrd="0" presId="urn:microsoft.com/office/officeart/2005/8/layout/lProcess2"/>
    <dgm:cxn modelId="{7F70625A-FC97-764B-830B-239E6D8844FC}" type="presParOf" srcId="{EE0BC6FF-0273-40C6-A5D8-844ADC455908}" destId="{00168E79-6A7B-440F-B35E-520CAD7D21F6}" srcOrd="0" destOrd="0" presId="urn:microsoft.com/office/officeart/2005/8/layout/lProcess2"/>
    <dgm:cxn modelId="{124A1741-C5B5-A644-AA67-138539FAA0BA}" type="presParOf" srcId="{00168E79-6A7B-440F-B35E-520CAD7D21F6}" destId="{6BEFD8F0-FB56-4A62-BAFB-0024F97FE9B3}" srcOrd="0" destOrd="0" presId="urn:microsoft.com/office/officeart/2005/8/layout/lProcess2"/>
    <dgm:cxn modelId="{0B53A963-39BD-5E43-B83C-890F65C3918B}" type="presParOf" srcId="{00168E79-6A7B-440F-B35E-520CAD7D21F6}" destId="{94E571F2-5BEF-44EC-9C4F-4D68FB84F1C7}" srcOrd="1" destOrd="0" presId="urn:microsoft.com/office/officeart/2005/8/layout/lProcess2"/>
    <dgm:cxn modelId="{D63FE630-1484-214A-A636-ECD3DED4640A}"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139F4EF2-602A-8247-A249-C0B1299ED9EE}" type="presOf" srcId="{5F8033E6-E0BA-4078-A7DB-C9EE2A4A6225}" destId="{90DD05D6-3967-41FD-99B1-28E767B77BDB}"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A8FD2CD9-5149-5149-81B5-31A5C9551149}" type="presOf" srcId="{829F1923-EB2F-4482-926F-B72296C6DA8D}" destId="{9EA1AB39-3E70-494F-A951-1380E80F3CFD}" srcOrd="0" destOrd="0" presId="urn:microsoft.com/office/officeart/2005/8/layout/hProcess11"/>
    <dgm:cxn modelId="{989516F7-0B31-F54A-8A53-2DDB2233C38C}" type="presOf" srcId="{24F17A2B-0432-40E6-9F44-F5CDE49E3644}" destId="{B4230E3D-BC30-423C-8A52-31C7550BFCAA}" srcOrd="0" destOrd="0" presId="urn:microsoft.com/office/officeart/2005/8/layout/hProcess11"/>
    <dgm:cxn modelId="{1360EE00-48BE-7F4B-8FEE-3B8BA8528DF6}" type="presOf" srcId="{A56F4B4D-F996-4C25-BE74-608CAFD79EB1}" destId="{CA0B9904-C9AA-4D8E-ADD2-DFACAE20C553}" srcOrd="0" destOrd="0" presId="urn:microsoft.com/office/officeart/2005/8/layout/hProcess11"/>
    <dgm:cxn modelId="{DE35DCAA-8D51-D740-8AA0-B40C46377F8E}" type="presOf" srcId="{C3DCB72C-F662-42BC-8B34-61AD2C0D5249}" destId="{9C55095F-4949-40E4-84EA-3BA9B6A2AEAC}"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1BD8286A-2B34-6743-89A0-517B12B6B8EF}" type="presOf" srcId="{ADDB0935-5A34-412B-92A2-2F1305941DEB}" destId="{E53AABCE-50AB-4981-8FDB-9BE5E37E40DA}" srcOrd="0" destOrd="0" presId="urn:microsoft.com/office/officeart/2005/8/layout/hProcess11"/>
    <dgm:cxn modelId="{A77023F4-E521-4F4A-B9F3-82EEE4B7EC86}" type="presParOf" srcId="{9EA1AB39-3E70-494F-A951-1380E80F3CFD}" destId="{AD3093F6-DD81-4AEB-8CBA-1E68E965F8EA}" srcOrd="0" destOrd="0" presId="urn:microsoft.com/office/officeart/2005/8/layout/hProcess11"/>
    <dgm:cxn modelId="{07D1583E-D329-644D-A161-19075325ECC3}" type="presParOf" srcId="{9EA1AB39-3E70-494F-A951-1380E80F3CFD}" destId="{4992925B-BCAB-459A-A568-E8237BAAEE27}" srcOrd="1" destOrd="0" presId="urn:microsoft.com/office/officeart/2005/8/layout/hProcess11"/>
    <dgm:cxn modelId="{0B6B522E-86CA-1F4B-85D6-4EBE3F81A998}" type="presParOf" srcId="{4992925B-BCAB-459A-A568-E8237BAAEE27}" destId="{FAAEBA6E-400C-4FDE-AB0A-AF3C29402F99}" srcOrd="0" destOrd="0" presId="urn:microsoft.com/office/officeart/2005/8/layout/hProcess11"/>
    <dgm:cxn modelId="{F05A728E-CA0F-ED4F-AC55-8415B2CC3BD9}" type="presParOf" srcId="{FAAEBA6E-400C-4FDE-AB0A-AF3C29402F99}" destId="{90DD05D6-3967-41FD-99B1-28E767B77BDB}" srcOrd="0" destOrd="0" presId="urn:microsoft.com/office/officeart/2005/8/layout/hProcess11"/>
    <dgm:cxn modelId="{5964BB79-C5D2-6048-B763-765C24F7A600}" type="presParOf" srcId="{FAAEBA6E-400C-4FDE-AB0A-AF3C29402F99}" destId="{A2BA5EDA-F645-4290-8C9B-2232469C256E}" srcOrd="1" destOrd="0" presId="urn:microsoft.com/office/officeart/2005/8/layout/hProcess11"/>
    <dgm:cxn modelId="{A12E3A8B-7351-824D-943C-16F56F310208}" type="presParOf" srcId="{FAAEBA6E-400C-4FDE-AB0A-AF3C29402F99}" destId="{0FC316D6-07E3-4A71-A21D-BA9BBF52B018}" srcOrd="2" destOrd="0" presId="urn:microsoft.com/office/officeart/2005/8/layout/hProcess11"/>
    <dgm:cxn modelId="{7BC5416F-87B6-4747-9842-C35B0D49DA9E}" type="presParOf" srcId="{4992925B-BCAB-459A-A568-E8237BAAEE27}" destId="{6D3635DA-BB2E-44C5-8869-991D4F51407F}" srcOrd="1" destOrd="0" presId="urn:microsoft.com/office/officeart/2005/8/layout/hProcess11"/>
    <dgm:cxn modelId="{A6ED8B3E-574F-5C47-9810-AF95E7099C71}" type="presParOf" srcId="{4992925B-BCAB-459A-A568-E8237BAAEE27}" destId="{84B382B5-F224-4509-962E-79B57A10E1C1}" srcOrd="2" destOrd="0" presId="urn:microsoft.com/office/officeart/2005/8/layout/hProcess11"/>
    <dgm:cxn modelId="{F6160E95-C6FB-9748-8111-C50ABF7A8AD4}" type="presParOf" srcId="{84B382B5-F224-4509-962E-79B57A10E1C1}" destId="{E53AABCE-50AB-4981-8FDB-9BE5E37E40DA}" srcOrd="0" destOrd="0" presId="urn:microsoft.com/office/officeart/2005/8/layout/hProcess11"/>
    <dgm:cxn modelId="{8E46BBFB-C581-124D-9249-84EEB0AA6C28}" type="presParOf" srcId="{84B382B5-F224-4509-962E-79B57A10E1C1}" destId="{9361B4F6-E343-408E-A75D-6EE72266718B}" srcOrd="1" destOrd="0" presId="urn:microsoft.com/office/officeart/2005/8/layout/hProcess11"/>
    <dgm:cxn modelId="{15AAAA9B-2B0B-634F-9BF9-0B1AE8D8C93D}" type="presParOf" srcId="{84B382B5-F224-4509-962E-79B57A10E1C1}" destId="{DBD30A2F-9C50-47B0-994F-E0E2E0DFBF26}" srcOrd="2" destOrd="0" presId="urn:microsoft.com/office/officeart/2005/8/layout/hProcess11"/>
    <dgm:cxn modelId="{E2E7473A-B16C-4D4E-B54C-F5066D1281A1}" type="presParOf" srcId="{4992925B-BCAB-459A-A568-E8237BAAEE27}" destId="{5353A82C-A691-432D-8AEE-03D34AB6DB55}" srcOrd="3" destOrd="0" presId="urn:microsoft.com/office/officeart/2005/8/layout/hProcess11"/>
    <dgm:cxn modelId="{8AECB3E6-7D9F-A34C-8E27-F05A3336A7C6}" type="presParOf" srcId="{4992925B-BCAB-459A-A568-E8237BAAEE27}" destId="{8A39D42E-94BA-4155-B955-D1B837FAA111}" srcOrd="4" destOrd="0" presId="urn:microsoft.com/office/officeart/2005/8/layout/hProcess11"/>
    <dgm:cxn modelId="{0A73964F-F807-1347-9042-AD55533DD0F4}" type="presParOf" srcId="{8A39D42E-94BA-4155-B955-D1B837FAA111}" destId="{9C55095F-4949-40E4-84EA-3BA9B6A2AEAC}" srcOrd="0" destOrd="0" presId="urn:microsoft.com/office/officeart/2005/8/layout/hProcess11"/>
    <dgm:cxn modelId="{AF34F83F-FF00-4148-8239-81BC6BD9BF16}" type="presParOf" srcId="{8A39D42E-94BA-4155-B955-D1B837FAA111}" destId="{CEA8C45F-D7FE-4793-84FE-4A2E3438891C}" srcOrd="1" destOrd="0" presId="urn:microsoft.com/office/officeart/2005/8/layout/hProcess11"/>
    <dgm:cxn modelId="{AF4D492D-88D9-DC4F-AD78-79EC003D4E10}" type="presParOf" srcId="{8A39D42E-94BA-4155-B955-D1B837FAA111}" destId="{82AFF8C2-6AF9-4F14-8221-875D24FC39C8}" srcOrd="2" destOrd="0" presId="urn:microsoft.com/office/officeart/2005/8/layout/hProcess11"/>
    <dgm:cxn modelId="{7CDAD6E4-F90C-304F-A562-609F0DA3DB3B}" type="presParOf" srcId="{4992925B-BCAB-459A-A568-E8237BAAEE27}" destId="{243E7DF8-AB04-47F8-A5B6-2AADE3E512DA}" srcOrd="5" destOrd="0" presId="urn:microsoft.com/office/officeart/2005/8/layout/hProcess11"/>
    <dgm:cxn modelId="{7A22377A-0572-AA4E-AA26-CBE02A1B6235}" type="presParOf" srcId="{4992925B-BCAB-459A-A568-E8237BAAEE27}" destId="{B0251E8F-52E2-43A0-BF14-F119BCD28E93}" srcOrd="6" destOrd="0" presId="urn:microsoft.com/office/officeart/2005/8/layout/hProcess11"/>
    <dgm:cxn modelId="{D2AC9264-0862-D047-B0F9-178153924AC7}" type="presParOf" srcId="{B0251E8F-52E2-43A0-BF14-F119BCD28E93}" destId="{B4230E3D-BC30-423C-8A52-31C7550BFCAA}" srcOrd="0" destOrd="0" presId="urn:microsoft.com/office/officeart/2005/8/layout/hProcess11"/>
    <dgm:cxn modelId="{34BB60A1-5392-4347-96AA-479C290A893D}" type="presParOf" srcId="{B0251E8F-52E2-43A0-BF14-F119BCD28E93}" destId="{10A63704-F504-4590-99F3-B48907C936C2}" srcOrd="1" destOrd="0" presId="urn:microsoft.com/office/officeart/2005/8/layout/hProcess11"/>
    <dgm:cxn modelId="{B995E000-38AA-2740-9ADC-7EFF9633B104}" type="presParOf" srcId="{B0251E8F-52E2-43A0-BF14-F119BCD28E93}" destId="{B61B0B94-7D9C-44FC-909C-90D5F78DF92F}" srcOrd="2" destOrd="0" presId="urn:microsoft.com/office/officeart/2005/8/layout/hProcess11"/>
    <dgm:cxn modelId="{1693954D-6D9C-1845-8E73-4FDCBD1AA646}" type="presParOf" srcId="{4992925B-BCAB-459A-A568-E8237BAAEE27}" destId="{D043554B-1DE0-48AB-8919-C88C44E16216}" srcOrd="7" destOrd="0" presId="urn:microsoft.com/office/officeart/2005/8/layout/hProcess11"/>
    <dgm:cxn modelId="{F7A98737-B7B1-AE4A-A547-318F5BDA460E}" type="presParOf" srcId="{4992925B-BCAB-459A-A568-E8237BAAEE27}" destId="{FFF4CF9F-CD8D-4F1D-833C-0F13C31918F0}" srcOrd="8" destOrd="0" presId="urn:microsoft.com/office/officeart/2005/8/layout/hProcess11"/>
    <dgm:cxn modelId="{1CF4815B-E0EE-C841-B205-E8D524516E0E}" type="presParOf" srcId="{FFF4CF9F-CD8D-4F1D-833C-0F13C31918F0}" destId="{CA0B9904-C9AA-4D8E-ADD2-DFACAE20C553}" srcOrd="0" destOrd="0" presId="urn:microsoft.com/office/officeart/2005/8/layout/hProcess11"/>
    <dgm:cxn modelId="{A21D56E1-A76C-6D43-95BD-FB54B4C3F659}" type="presParOf" srcId="{FFF4CF9F-CD8D-4F1D-833C-0F13C31918F0}" destId="{21FA990E-2136-43B5-BD4B-53E640E3F623}" srcOrd="1" destOrd="0" presId="urn:microsoft.com/office/officeart/2005/8/layout/hProcess11"/>
    <dgm:cxn modelId="{6F7DBD28-1845-E24B-BECE-771B2B60041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49007BC4-E847-4878-AD86-EBDDF50F68E0}">
      <dgm:prSet phldrT="[Text]"/>
      <dgm:spPr/>
      <dgm:t>
        <a:bodyPr/>
        <a:lstStyle/>
        <a:p>
          <a:r>
            <a:rPr lang="en-US" dirty="0"/>
            <a:t>Diapause Day 15</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12:12</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12:12</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0" presStyleCnt="1"/>
      <dgm:spPr/>
      <dgm:t>
        <a:bodyPr/>
        <a:lstStyle/>
        <a:p>
          <a:endParaRPr lang="en-US"/>
        </a:p>
      </dgm:t>
    </dgm:pt>
    <dgm:pt modelId="{829EAA14-DBDA-40FD-BB4E-429C58D111C3}" type="pres">
      <dgm:prSet presAssocID="{49007BC4-E847-4878-AD86-EBDDF50F68E0}" presName="textNode" presStyleLbl="bgShp" presStyleIdx="0" presStyleCnt="1"/>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0" presStyleCnt="2">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1" presStyleCnt="2">
        <dgm:presLayoutVars>
          <dgm:bulletEnabled val="1"/>
        </dgm:presLayoutVars>
      </dgm:prSet>
      <dgm:spPr/>
      <dgm:t>
        <a:bodyPr/>
        <a:lstStyle/>
        <a:p>
          <a:endParaRPr lang="en-US"/>
        </a:p>
      </dgm:t>
    </dgm:pt>
  </dgm:ptLst>
  <dgm:cxnLst>
    <dgm:cxn modelId="{8EDB44CC-417A-A644-A877-4B8F81853D92}" type="presOf" srcId="{BC24528A-3764-4E4E-8A6C-EC88D0DCB82C}" destId="{4239E2CF-58F4-47B5-B683-8789224F852A}" srcOrd="0" destOrd="0" presId="urn:microsoft.com/office/officeart/2005/8/layout/lProcess2"/>
    <dgm:cxn modelId="{528CB0F0-3AB6-4D79-BAF2-A23EED722010}" srcId="{49007BC4-E847-4878-AD86-EBDDF50F68E0}" destId="{289041B4-53B4-49F0-9569-FA21F4C7C67C}" srcOrd="0" destOrd="0" parTransId="{A5AF841C-42F9-434A-85CD-886AC6CED896}" sibTransId="{29807E9F-08FD-43F6-BC7E-4AC7F9EEB232}"/>
    <dgm:cxn modelId="{11EA54BD-2537-4CBB-9B5B-F43A2DDC9960}" srcId="{49007BC4-E847-4878-AD86-EBDDF50F68E0}" destId="{E7F08759-060F-4532-AF73-9EF39C7BAEDB}" srcOrd="1" destOrd="0" parTransId="{0C4D0A3B-CCDD-4C68-8DEE-9A99A947A43B}" sibTransId="{A2F4190B-7E1D-4820-8D9F-82144228065B}"/>
    <dgm:cxn modelId="{216C4790-C352-4145-A5EF-BC6B2CB3B60D}" srcId="{BC24528A-3764-4E4E-8A6C-EC88D0DCB82C}" destId="{49007BC4-E847-4878-AD86-EBDDF50F68E0}" srcOrd="0" destOrd="0" parTransId="{2AAE42C2-1C44-44E7-8E0C-E7CE6428915C}" sibTransId="{E8B39DD6-C361-4700-8931-1089307186DA}"/>
    <dgm:cxn modelId="{70F9F5CA-B1E6-094F-8CDF-9537EFBF7A53}" type="presOf" srcId="{49007BC4-E847-4878-AD86-EBDDF50F68E0}" destId="{952F32CF-8F86-495F-B765-BB817388C31E}" srcOrd="0" destOrd="0" presId="urn:microsoft.com/office/officeart/2005/8/layout/lProcess2"/>
    <dgm:cxn modelId="{E7A4D4FD-5990-CC4B-B0FA-BF6C05967B5A}" type="presOf" srcId="{289041B4-53B4-49F0-9569-FA21F4C7C67C}" destId="{6BEFD8F0-FB56-4A62-BAFB-0024F97FE9B3}" srcOrd="0" destOrd="0" presId="urn:microsoft.com/office/officeart/2005/8/layout/lProcess2"/>
    <dgm:cxn modelId="{C5CDF0A4-FE12-D84C-8FC5-91F53315C904}" type="presOf" srcId="{E7F08759-060F-4532-AF73-9EF39C7BAEDB}" destId="{EF26624F-3FCF-4575-A404-C452C1DA1DE2}" srcOrd="0" destOrd="0" presId="urn:microsoft.com/office/officeart/2005/8/layout/lProcess2"/>
    <dgm:cxn modelId="{5A5EFC25-F8D8-BB44-9154-3E2D62704408}" type="presOf" srcId="{49007BC4-E847-4878-AD86-EBDDF50F68E0}" destId="{829EAA14-DBDA-40FD-BB4E-429C58D111C3}" srcOrd="1" destOrd="0" presId="urn:microsoft.com/office/officeart/2005/8/layout/lProcess2"/>
    <dgm:cxn modelId="{4C20D877-AEE9-FB4F-977F-0A0F14C07D36}" type="presParOf" srcId="{4239E2CF-58F4-47B5-B683-8789224F852A}" destId="{8EC2E093-50D3-43C4-8C0D-6517AFF74D82}" srcOrd="0" destOrd="0" presId="urn:microsoft.com/office/officeart/2005/8/layout/lProcess2"/>
    <dgm:cxn modelId="{82CC3D8B-CB09-994E-B867-BD6EB6264B10}" type="presParOf" srcId="{8EC2E093-50D3-43C4-8C0D-6517AFF74D82}" destId="{952F32CF-8F86-495F-B765-BB817388C31E}" srcOrd="0" destOrd="0" presId="urn:microsoft.com/office/officeart/2005/8/layout/lProcess2"/>
    <dgm:cxn modelId="{D87CFD0D-5A84-794D-ADA2-649E2812A7CD}" type="presParOf" srcId="{8EC2E093-50D3-43C4-8C0D-6517AFF74D82}" destId="{829EAA14-DBDA-40FD-BB4E-429C58D111C3}" srcOrd="1" destOrd="0" presId="urn:microsoft.com/office/officeart/2005/8/layout/lProcess2"/>
    <dgm:cxn modelId="{3B0AFC4C-9CFA-BE4C-B214-0674E270AFFE}" type="presParOf" srcId="{8EC2E093-50D3-43C4-8C0D-6517AFF74D82}" destId="{EE0BC6FF-0273-40C6-A5D8-844ADC455908}" srcOrd="2" destOrd="0" presId="urn:microsoft.com/office/officeart/2005/8/layout/lProcess2"/>
    <dgm:cxn modelId="{73D2624C-B92A-A246-8579-8DF958E2639D}" type="presParOf" srcId="{EE0BC6FF-0273-40C6-A5D8-844ADC455908}" destId="{00168E79-6A7B-440F-B35E-520CAD7D21F6}" srcOrd="0" destOrd="0" presId="urn:microsoft.com/office/officeart/2005/8/layout/lProcess2"/>
    <dgm:cxn modelId="{38CD57D5-BDBE-8841-8069-A5EBFE38A794}" type="presParOf" srcId="{00168E79-6A7B-440F-B35E-520CAD7D21F6}" destId="{6BEFD8F0-FB56-4A62-BAFB-0024F97FE9B3}" srcOrd="0" destOrd="0" presId="urn:microsoft.com/office/officeart/2005/8/layout/lProcess2"/>
    <dgm:cxn modelId="{03F33B7B-7FF5-B844-A852-88727BB25400}" type="presParOf" srcId="{00168E79-6A7B-440F-B35E-520CAD7D21F6}" destId="{94E571F2-5BEF-44EC-9C4F-4D68FB84F1C7}" srcOrd="1" destOrd="0" presId="urn:microsoft.com/office/officeart/2005/8/layout/lProcess2"/>
    <dgm:cxn modelId="{86A32EBB-6263-1E4E-A6A8-2BAA769A7653}"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2A883FBC-CB5F-BD44-BF41-3400CCF445C0}" type="presOf" srcId="{24F17A2B-0432-40E6-9F44-F5CDE49E3644}" destId="{B4230E3D-BC30-423C-8A52-31C7550BFCAA}" srcOrd="0" destOrd="0" presId="urn:microsoft.com/office/officeart/2005/8/layout/hProcess11"/>
    <dgm:cxn modelId="{350F6570-47B7-DF42-8759-C8A700EA7D0C}"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2301448B-F556-884B-BDFD-846792876623}" type="presOf" srcId="{5F8033E6-E0BA-4078-A7DB-C9EE2A4A6225}" destId="{90DD05D6-3967-41FD-99B1-28E767B77BDB}" srcOrd="0" destOrd="0" presId="urn:microsoft.com/office/officeart/2005/8/layout/hProcess11"/>
    <dgm:cxn modelId="{3359D5F8-ED1D-457A-9B2F-8CC5867172E9}" srcId="{829F1923-EB2F-4482-926F-B72296C6DA8D}" destId="{A56F4B4D-F996-4C25-BE74-608CAFD79EB1}" srcOrd="4" destOrd="0" parTransId="{2217FD7C-7D17-4D8F-A24A-158E077393C0}" sibTransId="{305ED279-A6A6-4167-94D2-7F64531882ED}"/>
    <dgm:cxn modelId="{5FF3BBEF-9D7A-4441-930E-E766C0DD5738}" type="presOf" srcId="{A56F4B4D-F996-4C25-BE74-608CAFD79EB1}" destId="{CA0B9904-C9AA-4D8E-ADD2-DFACAE20C553}" srcOrd="0" destOrd="0" presId="urn:microsoft.com/office/officeart/2005/8/layout/hProcess11"/>
    <dgm:cxn modelId="{AD04B0FC-A0DD-7D47-8277-221FC522A183}" type="presOf" srcId="{C3DCB72C-F662-42BC-8B34-61AD2C0D5249}" destId="{9C55095F-4949-40E4-84EA-3BA9B6A2AEAC}" srcOrd="0" destOrd="0" presId="urn:microsoft.com/office/officeart/2005/8/layout/hProcess11"/>
    <dgm:cxn modelId="{4B66DFA4-934A-324A-A634-EED10FE13983}" type="presOf" srcId="{829F1923-EB2F-4482-926F-B72296C6DA8D}" destId="{9EA1AB39-3E70-494F-A951-1380E80F3CFD}" srcOrd="0" destOrd="0" presId="urn:microsoft.com/office/officeart/2005/8/layout/hProcess11"/>
    <dgm:cxn modelId="{0271D21D-063C-144A-8E7C-83B0F29915A2}" type="presParOf" srcId="{9EA1AB39-3E70-494F-A951-1380E80F3CFD}" destId="{AD3093F6-DD81-4AEB-8CBA-1E68E965F8EA}" srcOrd="0" destOrd="0" presId="urn:microsoft.com/office/officeart/2005/8/layout/hProcess11"/>
    <dgm:cxn modelId="{1A1E8D80-8AF9-5946-BF88-1756C4313D18}" type="presParOf" srcId="{9EA1AB39-3E70-494F-A951-1380E80F3CFD}" destId="{4992925B-BCAB-459A-A568-E8237BAAEE27}" srcOrd="1" destOrd="0" presId="urn:microsoft.com/office/officeart/2005/8/layout/hProcess11"/>
    <dgm:cxn modelId="{285F08C6-EC87-C94C-89C1-34EFA45D38F1}" type="presParOf" srcId="{4992925B-BCAB-459A-A568-E8237BAAEE27}" destId="{FAAEBA6E-400C-4FDE-AB0A-AF3C29402F99}" srcOrd="0" destOrd="0" presId="urn:microsoft.com/office/officeart/2005/8/layout/hProcess11"/>
    <dgm:cxn modelId="{D3B2EB69-775B-0A44-8CA3-D857A0C3C0CF}" type="presParOf" srcId="{FAAEBA6E-400C-4FDE-AB0A-AF3C29402F99}" destId="{90DD05D6-3967-41FD-99B1-28E767B77BDB}" srcOrd="0" destOrd="0" presId="urn:microsoft.com/office/officeart/2005/8/layout/hProcess11"/>
    <dgm:cxn modelId="{962F6B4E-ABE2-2541-BAF1-E88FE981D493}" type="presParOf" srcId="{FAAEBA6E-400C-4FDE-AB0A-AF3C29402F99}" destId="{A2BA5EDA-F645-4290-8C9B-2232469C256E}" srcOrd="1" destOrd="0" presId="urn:microsoft.com/office/officeart/2005/8/layout/hProcess11"/>
    <dgm:cxn modelId="{CEFFF8C6-5E4A-1D4C-A5CE-04D15A88B4CA}" type="presParOf" srcId="{FAAEBA6E-400C-4FDE-AB0A-AF3C29402F99}" destId="{0FC316D6-07E3-4A71-A21D-BA9BBF52B018}" srcOrd="2" destOrd="0" presId="urn:microsoft.com/office/officeart/2005/8/layout/hProcess11"/>
    <dgm:cxn modelId="{EFFB3AC4-5EB8-CD42-8232-236E986ACE40}" type="presParOf" srcId="{4992925B-BCAB-459A-A568-E8237BAAEE27}" destId="{6D3635DA-BB2E-44C5-8869-991D4F51407F}" srcOrd="1" destOrd="0" presId="urn:microsoft.com/office/officeart/2005/8/layout/hProcess11"/>
    <dgm:cxn modelId="{5EDC5E41-2900-7741-8CF4-3D69F2CACD44}" type="presParOf" srcId="{4992925B-BCAB-459A-A568-E8237BAAEE27}" destId="{84B382B5-F224-4509-962E-79B57A10E1C1}" srcOrd="2" destOrd="0" presId="urn:microsoft.com/office/officeart/2005/8/layout/hProcess11"/>
    <dgm:cxn modelId="{8F0EA401-549C-974A-8C85-186381AB619E}" type="presParOf" srcId="{84B382B5-F224-4509-962E-79B57A10E1C1}" destId="{E53AABCE-50AB-4981-8FDB-9BE5E37E40DA}" srcOrd="0" destOrd="0" presId="urn:microsoft.com/office/officeart/2005/8/layout/hProcess11"/>
    <dgm:cxn modelId="{A0CAA87E-B828-DB46-8DB1-93092CFDD29D}" type="presParOf" srcId="{84B382B5-F224-4509-962E-79B57A10E1C1}" destId="{9361B4F6-E343-408E-A75D-6EE72266718B}" srcOrd="1" destOrd="0" presId="urn:microsoft.com/office/officeart/2005/8/layout/hProcess11"/>
    <dgm:cxn modelId="{92C4C70C-14BB-B34F-9291-BC4D9147A02D}" type="presParOf" srcId="{84B382B5-F224-4509-962E-79B57A10E1C1}" destId="{DBD30A2F-9C50-47B0-994F-E0E2E0DFBF26}" srcOrd="2" destOrd="0" presId="urn:microsoft.com/office/officeart/2005/8/layout/hProcess11"/>
    <dgm:cxn modelId="{33185448-FD91-664A-B0E7-9791FBA110BD}" type="presParOf" srcId="{4992925B-BCAB-459A-A568-E8237BAAEE27}" destId="{5353A82C-A691-432D-8AEE-03D34AB6DB55}" srcOrd="3" destOrd="0" presId="urn:microsoft.com/office/officeart/2005/8/layout/hProcess11"/>
    <dgm:cxn modelId="{D8A9DC89-0D10-DD47-83C5-E9EFD2E55926}" type="presParOf" srcId="{4992925B-BCAB-459A-A568-E8237BAAEE27}" destId="{8A39D42E-94BA-4155-B955-D1B837FAA111}" srcOrd="4" destOrd="0" presId="urn:microsoft.com/office/officeart/2005/8/layout/hProcess11"/>
    <dgm:cxn modelId="{8C923362-A303-C34B-84A8-E23705FAAC7C}" type="presParOf" srcId="{8A39D42E-94BA-4155-B955-D1B837FAA111}" destId="{9C55095F-4949-40E4-84EA-3BA9B6A2AEAC}" srcOrd="0" destOrd="0" presId="urn:microsoft.com/office/officeart/2005/8/layout/hProcess11"/>
    <dgm:cxn modelId="{8EB6BD42-74CE-2D4E-BEC1-EBC4FE3B1C07}" type="presParOf" srcId="{8A39D42E-94BA-4155-B955-D1B837FAA111}" destId="{CEA8C45F-D7FE-4793-84FE-4A2E3438891C}" srcOrd="1" destOrd="0" presId="urn:microsoft.com/office/officeart/2005/8/layout/hProcess11"/>
    <dgm:cxn modelId="{E5ADC447-2F66-AA47-BDAC-99A9D7FCADA3}" type="presParOf" srcId="{8A39D42E-94BA-4155-B955-D1B837FAA111}" destId="{82AFF8C2-6AF9-4F14-8221-875D24FC39C8}" srcOrd="2" destOrd="0" presId="urn:microsoft.com/office/officeart/2005/8/layout/hProcess11"/>
    <dgm:cxn modelId="{B21C5762-F1AA-7144-9385-328E3F999E15}" type="presParOf" srcId="{4992925B-BCAB-459A-A568-E8237BAAEE27}" destId="{243E7DF8-AB04-47F8-A5B6-2AADE3E512DA}" srcOrd="5" destOrd="0" presId="urn:microsoft.com/office/officeart/2005/8/layout/hProcess11"/>
    <dgm:cxn modelId="{6533CC2E-022F-E240-8248-E1A4FE84CAC3}" type="presParOf" srcId="{4992925B-BCAB-459A-A568-E8237BAAEE27}" destId="{B0251E8F-52E2-43A0-BF14-F119BCD28E93}" srcOrd="6" destOrd="0" presId="urn:microsoft.com/office/officeart/2005/8/layout/hProcess11"/>
    <dgm:cxn modelId="{3E282137-D89C-2746-BA67-C5603C54D4D1}" type="presParOf" srcId="{B0251E8F-52E2-43A0-BF14-F119BCD28E93}" destId="{B4230E3D-BC30-423C-8A52-31C7550BFCAA}" srcOrd="0" destOrd="0" presId="urn:microsoft.com/office/officeart/2005/8/layout/hProcess11"/>
    <dgm:cxn modelId="{13C598F1-BB4E-CB41-9736-74A8351B5509}" type="presParOf" srcId="{B0251E8F-52E2-43A0-BF14-F119BCD28E93}" destId="{10A63704-F504-4590-99F3-B48907C936C2}" srcOrd="1" destOrd="0" presId="urn:microsoft.com/office/officeart/2005/8/layout/hProcess11"/>
    <dgm:cxn modelId="{F3393FBE-F543-1C48-91DA-4B1B6F7DB155}" type="presParOf" srcId="{B0251E8F-52E2-43A0-BF14-F119BCD28E93}" destId="{B61B0B94-7D9C-44FC-909C-90D5F78DF92F}" srcOrd="2" destOrd="0" presId="urn:microsoft.com/office/officeart/2005/8/layout/hProcess11"/>
    <dgm:cxn modelId="{F8EDEE34-6055-2F4F-8545-E39958B03B92}" type="presParOf" srcId="{4992925B-BCAB-459A-A568-E8237BAAEE27}" destId="{D043554B-1DE0-48AB-8919-C88C44E16216}" srcOrd="7" destOrd="0" presId="urn:microsoft.com/office/officeart/2005/8/layout/hProcess11"/>
    <dgm:cxn modelId="{51646660-0ED8-8E48-A452-B3D107C20A53}" type="presParOf" srcId="{4992925B-BCAB-459A-A568-E8237BAAEE27}" destId="{FFF4CF9F-CD8D-4F1D-833C-0F13C31918F0}" srcOrd="8" destOrd="0" presId="urn:microsoft.com/office/officeart/2005/8/layout/hProcess11"/>
    <dgm:cxn modelId="{BE3BB19D-7C06-D94F-8CD1-86E6C24763DC}" type="presParOf" srcId="{FFF4CF9F-CD8D-4F1D-833C-0F13C31918F0}" destId="{CA0B9904-C9AA-4D8E-ADD2-DFACAE20C553}" srcOrd="0" destOrd="0" presId="urn:microsoft.com/office/officeart/2005/8/layout/hProcess11"/>
    <dgm:cxn modelId="{4C0E710C-F20E-6D4D-BADC-DB1F732B74E3}" type="presParOf" srcId="{FFF4CF9F-CD8D-4F1D-833C-0F13C31918F0}" destId="{21FA990E-2136-43B5-BD4B-53E640E3F623}" srcOrd="1" destOrd="0" presId="urn:microsoft.com/office/officeart/2005/8/layout/hProcess11"/>
    <dgm:cxn modelId="{66D404D2-57F0-CE41-BD7D-C3D0ECE9FB5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88F2A41A-BA74-EC40-92AF-E14EF6C597C9}" type="presOf" srcId="{24F17A2B-0432-40E6-9F44-F5CDE49E3644}" destId="{B4230E3D-BC30-423C-8A52-31C7550BFCAA}"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9CEE942-3E68-7144-80C5-2D487EE1A7A7}"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471D80CE-05C9-7348-A6AA-0B2E4B40B1C7}" type="presOf" srcId="{C3DCB72C-F662-42BC-8B34-61AD2C0D5249}" destId="{9C55095F-4949-40E4-84EA-3BA9B6A2AEAC}" srcOrd="0" destOrd="0" presId="urn:microsoft.com/office/officeart/2005/8/layout/hProcess11"/>
    <dgm:cxn modelId="{05859E60-8793-F945-9B3F-193A5818F39F}" type="presOf" srcId="{ADDB0935-5A34-412B-92A2-2F1305941DEB}" destId="{E53AABCE-50AB-4981-8FDB-9BE5E37E40D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8087D8AC-EA14-DD48-B6C9-4983F2FC1161}" type="presOf" srcId="{5F8033E6-E0BA-4078-A7DB-C9EE2A4A6225}" destId="{90DD05D6-3967-41FD-99B1-28E767B77BDB}" srcOrd="0" destOrd="0" presId="urn:microsoft.com/office/officeart/2005/8/layout/hProcess11"/>
    <dgm:cxn modelId="{31CCD2C9-D0EC-654E-B1C1-C857E8F92C0E}" type="presOf" srcId="{829F1923-EB2F-4482-926F-B72296C6DA8D}" destId="{9EA1AB39-3E70-494F-A951-1380E80F3CFD}" srcOrd="0" destOrd="0" presId="urn:microsoft.com/office/officeart/2005/8/layout/hProcess11"/>
    <dgm:cxn modelId="{6240E41C-1EE4-4742-A38A-2953A851D589}" type="presParOf" srcId="{9EA1AB39-3E70-494F-A951-1380E80F3CFD}" destId="{AD3093F6-DD81-4AEB-8CBA-1E68E965F8EA}" srcOrd="0" destOrd="0" presId="urn:microsoft.com/office/officeart/2005/8/layout/hProcess11"/>
    <dgm:cxn modelId="{AB7BADD1-57A5-5045-A9CA-4586038C827D}" type="presParOf" srcId="{9EA1AB39-3E70-494F-A951-1380E80F3CFD}" destId="{4992925B-BCAB-459A-A568-E8237BAAEE27}" srcOrd="1" destOrd="0" presId="urn:microsoft.com/office/officeart/2005/8/layout/hProcess11"/>
    <dgm:cxn modelId="{37E09988-49DA-B145-8C2E-1DE02FA0F0F7}" type="presParOf" srcId="{4992925B-BCAB-459A-A568-E8237BAAEE27}" destId="{FAAEBA6E-400C-4FDE-AB0A-AF3C29402F99}" srcOrd="0" destOrd="0" presId="urn:microsoft.com/office/officeart/2005/8/layout/hProcess11"/>
    <dgm:cxn modelId="{046FAE38-3AFE-2444-8BBB-CE6646C60A57}" type="presParOf" srcId="{FAAEBA6E-400C-4FDE-AB0A-AF3C29402F99}" destId="{90DD05D6-3967-41FD-99B1-28E767B77BDB}" srcOrd="0" destOrd="0" presId="urn:microsoft.com/office/officeart/2005/8/layout/hProcess11"/>
    <dgm:cxn modelId="{60B07487-28C0-264B-9295-8B606D903E33}" type="presParOf" srcId="{FAAEBA6E-400C-4FDE-AB0A-AF3C29402F99}" destId="{A2BA5EDA-F645-4290-8C9B-2232469C256E}" srcOrd="1" destOrd="0" presId="urn:microsoft.com/office/officeart/2005/8/layout/hProcess11"/>
    <dgm:cxn modelId="{FB18369D-4E28-1C41-BAF7-BF9196CB20C4}" type="presParOf" srcId="{FAAEBA6E-400C-4FDE-AB0A-AF3C29402F99}" destId="{0FC316D6-07E3-4A71-A21D-BA9BBF52B018}" srcOrd="2" destOrd="0" presId="urn:microsoft.com/office/officeart/2005/8/layout/hProcess11"/>
    <dgm:cxn modelId="{5041E519-FB32-8E4D-B411-87EDE9F9EB7A}" type="presParOf" srcId="{4992925B-BCAB-459A-A568-E8237BAAEE27}" destId="{6D3635DA-BB2E-44C5-8869-991D4F51407F}" srcOrd="1" destOrd="0" presId="urn:microsoft.com/office/officeart/2005/8/layout/hProcess11"/>
    <dgm:cxn modelId="{A3EF4184-0B4C-9741-8C20-B43500F496CB}" type="presParOf" srcId="{4992925B-BCAB-459A-A568-E8237BAAEE27}" destId="{84B382B5-F224-4509-962E-79B57A10E1C1}" srcOrd="2" destOrd="0" presId="urn:microsoft.com/office/officeart/2005/8/layout/hProcess11"/>
    <dgm:cxn modelId="{A480B4E7-ECA5-4C4F-B8E9-D0DDB1E2C17C}" type="presParOf" srcId="{84B382B5-F224-4509-962E-79B57A10E1C1}" destId="{E53AABCE-50AB-4981-8FDB-9BE5E37E40DA}" srcOrd="0" destOrd="0" presId="urn:microsoft.com/office/officeart/2005/8/layout/hProcess11"/>
    <dgm:cxn modelId="{2C6CBB41-70A5-7148-94F0-CBA25434A4CB}" type="presParOf" srcId="{84B382B5-F224-4509-962E-79B57A10E1C1}" destId="{9361B4F6-E343-408E-A75D-6EE72266718B}" srcOrd="1" destOrd="0" presId="urn:microsoft.com/office/officeart/2005/8/layout/hProcess11"/>
    <dgm:cxn modelId="{CF5B91A5-03F7-0D41-9764-24B481103617}" type="presParOf" srcId="{84B382B5-F224-4509-962E-79B57A10E1C1}" destId="{DBD30A2F-9C50-47B0-994F-E0E2E0DFBF26}" srcOrd="2" destOrd="0" presId="urn:microsoft.com/office/officeart/2005/8/layout/hProcess11"/>
    <dgm:cxn modelId="{5FE5B2F4-BC5B-9F42-8E64-626FBB38B49C}" type="presParOf" srcId="{4992925B-BCAB-459A-A568-E8237BAAEE27}" destId="{5353A82C-A691-432D-8AEE-03D34AB6DB55}" srcOrd="3" destOrd="0" presId="urn:microsoft.com/office/officeart/2005/8/layout/hProcess11"/>
    <dgm:cxn modelId="{2BDA7A22-31F6-C441-9F1A-3984E2DAAD7F}" type="presParOf" srcId="{4992925B-BCAB-459A-A568-E8237BAAEE27}" destId="{8A39D42E-94BA-4155-B955-D1B837FAA111}" srcOrd="4" destOrd="0" presId="urn:microsoft.com/office/officeart/2005/8/layout/hProcess11"/>
    <dgm:cxn modelId="{052B4C07-0860-2944-9372-804EE959BAA5}" type="presParOf" srcId="{8A39D42E-94BA-4155-B955-D1B837FAA111}" destId="{9C55095F-4949-40E4-84EA-3BA9B6A2AEAC}" srcOrd="0" destOrd="0" presId="urn:microsoft.com/office/officeart/2005/8/layout/hProcess11"/>
    <dgm:cxn modelId="{07A3B2B6-0320-E54B-ACCD-BFAA19FD88F8}" type="presParOf" srcId="{8A39D42E-94BA-4155-B955-D1B837FAA111}" destId="{CEA8C45F-D7FE-4793-84FE-4A2E3438891C}" srcOrd="1" destOrd="0" presId="urn:microsoft.com/office/officeart/2005/8/layout/hProcess11"/>
    <dgm:cxn modelId="{6803DDD2-7B12-D34B-9C19-67235DD48C53}" type="presParOf" srcId="{8A39D42E-94BA-4155-B955-D1B837FAA111}" destId="{82AFF8C2-6AF9-4F14-8221-875D24FC39C8}" srcOrd="2" destOrd="0" presId="urn:microsoft.com/office/officeart/2005/8/layout/hProcess11"/>
    <dgm:cxn modelId="{DFB53D1D-B5C2-B145-9CDB-EDFAA545FAD5}" type="presParOf" srcId="{4992925B-BCAB-459A-A568-E8237BAAEE27}" destId="{243E7DF8-AB04-47F8-A5B6-2AADE3E512DA}" srcOrd="5" destOrd="0" presId="urn:microsoft.com/office/officeart/2005/8/layout/hProcess11"/>
    <dgm:cxn modelId="{F6FBE4DB-3FD8-9247-8D1F-D774FB0B835D}" type="presParOf" srcId="{4992925B-BCAB-459A-A568-E8237BAAEE27}" destId="{B0251E8F-52E2-43A0-BF14-F119BCD28E93}" srcOrd="6" destOrd="0" presId="urn:microsoft.com/office/officeart/2005/8/layout/hProcess11"/>
    <dgm:cxn modelId="{B2D54E44-7069-7243-935C-314BCBB924E4}" type="presParOf" srcId="{B0251E8F-52E2-43A0-BF14-F119BCD28E93}" destId="{B4230E3D-BC30-423C-8A52-31C7550BFCAA}" srcOrd="0" destOrd="0" presId="urn:microsoft.com/office/officeart/2005/8/layout/hProcess11"/>
    <dgm:cxn modelId="{08820728-5EB7-3D47-85B3-169534A9632E}" type="presParOf" srcId="{B0251E8F-52E2-43A0-BF14-F119BCD28E93}" destId="{10A63704-F504-4590-99F3-B48907C936C2}" srcOrd="1" destOrd="0" presId="urn:microsoft.com/office/officeart/2005/8/layout/hProcess11"/>
    <dgm:cxn modelId="{9EAB922B-7865-0E40-AA9B-DE0BF2F8BD85}" type="presParOf" srcId="{B0251E8F-52E2-43A0-BF14-F119BCD28E93}" destId="{B61B0B94-7D9C-44FC-909C-90D5F78DF92F}" srcOrd="2" destOrd="0" presId="urn:microsoft.com/office/officeart/2005/8/layout/hProcess11"/>
    <dgm:cxn modelId="{9D3B298F-C210-7945-956A-10CDEB53FD9A}" type="presParOf" srcId="{4992925B-BCAB-459A-A568-E8237BAAEE27}" destId="{D043554B-1DE0-48AB-8919-C88C44E16216}" srcOrd="7" destOrd="0" presId="urn:microsoft.com/office/officeart/2005/8/layout/hProcess11"/>
    <dgm:cxn modelId="{92C6DA0D-C1D6-F349-8231-2D309FBE7F4D}" type="presParOf" srcId="{4992925B-BCAB-459A-A568-E8237BAAEE27}" destId="{FFF4CF9F-CD8D-4F1D-833C-0F13C31918F0}" srcOrd="8" destOrd="0" presId="urn:microsoft.com/office/officeart/2005/8/layout/hProcess11"/>
    <dgm:cxn modelId="{B46A59DC-91D6-DA47-846A-BA063ED3FB5C}" type="presParOf" srcId="{FFF4CF9F-CD8D-4F1D-833C-0F13C31918F0}" destId="{CA0B9904-C9AA-4D8E-ADD2-DFACAE20C553}" srcOrd="0" destOrd="0" presId="urn:microsoft.com/office/officeart/2005/8/layout/hProcess11"/>
    <dgm:cxn modelId="{B1D1078A-F7F5-D244-BDA3-0A82217D51C8}" type="presParOf" srcId="{FFF4CF9F-CD8D-4F1D-833C-0F13C31918F0}" destId="{21FA990E-2136-43B5-BD4B-53E640E3F623}" srcOrd="1" destOrd="0" presId="urn:microsoft.com/office/officeart/2005/8/layout/hProcess11"/>
    <dgm:cxn modelId="{D2FDE9D0-6D0E-CA45-B929-FB8166C393E5}"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36D7D812-39A3-7E44-90EC-0C3A34DBDDE4}" type="presOf" srcId="{5F8033E6-E0BA-4078-A7DB-C9EE2A4A6225}" destId="{90DD05D6-3967-41FD-99B1-28E767B77BDB}" srcOrd="0" destOrd="0" presId="urn:microsoft.com/office/officeart/2005/8/layout/hProcess11"/>
    <dgm:cxn modelId="{2D2A67C7-3067-DC45-B1F7-1220DB42B239}" type="presOf" srcId="{A56F4B4D-F996-4C25-BE74-608CAFD79EB1}" destId="{CA0B9904-C9AA-4D8E-ADD2-DFACAE20C553}" srcOrd="0" destOrd="0" presId="urn:microsoft.com/office/officeart/2005/8/layout/hProcess11"/>
    <dgm:cxn modelId="{8EA1B2E2-FDED-3646-846F-D006C576EFD2}" type="presOf" srcId="{829F1923-EB2F-4482-926F-B72296C6DA8D}" destId="{9EA1AB39-3E70-494F-A951-1380E80F3CFD}"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F94329FB-188C-5F4F-B222-A0CBCC6B983B}" type="presOf" srcId="{24F17A2B-0432-40E6-9F44-F5CDE49E3644}" destId="{B4230E3D-BC30-423C-8A52-31C7550BFCAA}" srcOrd="0" destOrd="0" presId="urn:microsoft.com/office/officeart/2005/8/layout/hProcess11"/>
    <dgm:cxn modelId="{12A48E43-4B53-3741-8EEA-5E00B5571D35}" type="presOf" srcId="{C3DCB72C-F662-42BC-8B34-61AD2C0D5249}" destId="{9C55095F-4949-40E4-84EA-3BA9B6A2AEAC}" srcOrd="0" destOrd="0" presId="urn:microsoft.com/office/officeart/2005/8/layout/hProcess11"/>
    <dgm:cxn modelId="{14A2D292-23BD-2347-A297-D70F3438BC41}" type="presOf" srcId="{ADDB0935-5A34-412B-92A2-2F1305941DEB}" destId="{E53AABCE-50AB-4981-8FDB-9BE5E37E40DA}" srcOrd="0" destOrd="0" presId="urn:microsoft.com/office/officeart/2005/8/layout/hProcess11"/>
    <dgm:cxn modelId="{B6753DC9-FC2A-084B-8E1A-893DB5AE9057}" type="presParOf" srcId="{9EA1AB39-3E70-494F-A951-1380E80F3CFD}" destId="{AD3093F6-DD81-4AEB-8CBA-1E68E965F8EA}" srcOrd="0" destOrd="0" presId="urn:microsoft.com/office/officeart/2005/8/layout/hProcess11"/>
    <dgm:cxn modelId="{FB61A058-A9CC-EF45-A9A0-F5EEBC7B1316}" type="presParOf" srcId="{9EA1AB39-3E70-494F-A951-1380E80F3CFD}" destId="{4992925B-BCAB-459A-A568-E8237BAAEE27}" srcOrd="1" destOrd="0" presId="urn:microsoft.com/office/officeart/2005/8/layout/hProcess11"/>
    <dgm:cxn modelId="{D9C968A6-5064-0147-91B6-E5BF92D05F90}" type="presParOf" srcId="{4992925B-BCAB-459A-A568-E8237BAAEE27}" destId="{FAAEBA6E-400C-4FDE-AB0A-AF3C29402F99}" srcOrd="0" destOrd="0" presId="urn:microsoft.com/office/officeart/2005/8/layout/hProcess11"/>
    <dgm:cxn modelId="{FA32F2F0-F11E-C648-A27D-204A9B5D85F5}" type="presParOf" srcId="{FAAEBA6E-400C-4FDE-AB0A-AF3C29402F99}" destId="{90DD05D6-3967-41FD-99B1-28E767B77BDB}" srcOrd="0" destOrd="0" presId="urn:microsoft.com/office/officeart/2005/8/layout/hProcess11"/>
    <dgm:cxn modelId="{4E148C0C-163D-A549-8A8B-957FBED1FD85}" type="presParOf" srcId="{FAAEBA6E-400C-4FDE-AB0A-AF3C29402F99}" destId="{A2BA5EDA-F645-4290-8C9B-2232469C256E}" srcOrd="1" destOrd="0" presId="urn:microsoft.com/office/officeart/2005/8/layout/hProcess11"/>
    <dgm:cxn modelId="{88922822-CB23-554D-8A5D-AA9FA86AFB73}" type="presParOf" srcId="{FAAEBA6E-400C-4FDE-AB0A-AF3C29402F99}" destId="{0FC316D6-07E3-4A71-A21D-BA9BBF52B018}" srcOrd="2" destOrd="0" presId="urn:microsoft.com/office/officeart/2005/8/layout/hProcess11"/>
    <dgm:cxn modelId="{C903DB6B-0B2F-0B44-A949-28235CFD1DDA}" type="presParOf" srcId="{4992925B-BCAB-459A-A568-E8237BAAEE27}" destId="{6D3635DA-BB2E-44C5-8869-991D4F51407F}" srcOrd="1" destOrd="0" presId="urn:microsoft.com/office/officeart/2005/8/layout/hProcess11"/>
    <dgm:cxn modelId="{ECCAA6A7-7917-B14B-82E7-B9EC992B9C67}" type="presParOf" srcId="{4992925B-BCAB-459A-A568-E8237BAAEE27}" destId="{84B382B5-F224-4509-962E-79B57A10E1C1}" srcOrd="2" destOrd="0" presId="urn:microsoft.com/office/officeart/2005/8/layout/hProcess11"/>
    <dgm:cxn modelId="{31FFF30A-F8BB-0D4D-8340-1FF2627CFE3B}" type="presParOf" srcId="{84B382B5-F224-4509-962E-79B57A10E1C1}" destId="{E53AABCE-50AB-4981-8FDB-9BE5E37E40DA}" srcOrd="0" destOrd="0" presId="urn:microsoft.com/office/officeart/2005/8/layout/hProcess11"/>
    <dgm:cxn modelId="{A4154694-F664-E740-83D8-E3451498FD13}" type="presParOf" srcId="{84B382B5-F224-4509-962E-79B57A10E1C1}" destId="{9361B4F6-E343-408E-A75D-6EE72266718B}" srcOrd="1" destOrd="0" presId="urn:microsoft.com/office/officeart/2005/8/layout/hProcess11"/>
    <dgm:cxn modelId="{E7C34E8E-E5AC-5644-B019-D495D5EF108C}" type="presParOf" srcId="{84B382B5-F224-4509-962E-79B57A10E1C1}" destId="{DBD30A2F-9C50-47B0-994F-E0E2E0DFBF26}" srcOrd="2" destOrd="0" presId="urn:microsoft.com/office/officeart/2005/8/layout/hProcess11"/>
    <dgm:cxn modelId="{B888B5D7-9991-9646-AF73-227E281D5844}" type="presParOf" srcId="{4992925B-BCAB-459A-A568-E8237BAAEE27}" destId="{5353A82C-A691-432D-8AEE-03D34AB6DB55}" srcOrd="3" destOrd="0" presId="urn:microsoft.com/office/officeart/2005/8/layout/hProcess11"/>
    <dgm:cxn modelId="{A4BEFAF4-B940-234F-8B91-CF83DE4F6260}" type="presParOf" srcId="{4992925B-BCAB-459A-A568-E8237BAAEE27}" destId="{8A39D42E-94BA-4155-B955-D1B837FAA111}" srcOrd="4" destOrd="0" presId="urn:microsoft.com/office/officeart/2005/8/layout/hProcess11"/>
    <dgm:cxn modelId="{2B41BFEF-24F9-C24E-8F6B-6A3AB8DDEE61}" type="presParOf" srcId="{8A39D42E-94BA-4155-B955-D1B837FAA111}" destId="{9C55095F-4949-40E4-84EA-3BA9B6A2AEAC}" srcOrd="0" destOrd="0" presId="urn:microsoft.com/office/officeart/2005/8/layout/hProcess11"/>
    <dgm:cxn modelId="{81985F86-5055-9746-BEF3-8E6D5C9E0B40}" type="presParOf" srcId="{8A39D42E-94BA-4155-B955-D1B837FAA111}" destId="{CEA8C45F-D7FE-4793-84FE-4A2E3438891C}" srcOrd="1" destOrd="0" presId="urn:microsoft.com/office/officeart/2005/8/layout/hProcess11"/>
    <dgm:cxn modelId="{8A233F20-C254-B14F-9B8D-E6848552187A}" type="presParOf" srcId="{8A39D42E-94BA-4155-B955-D1B837FAA111}" destId="{82AFF8C2-6AF9-4F14-8221-875D24FC39C8}" srcOrd="2" destOrd="0" presId="urn:microsoft.com/office/officeart/2005/8/layout/hProcess11"/>
    <dgm:cxn modelId="{CADBBB4C-EC2C-B040-A828-C38CDB8B7981}" type="presParOf" srcId="{4992925B-BCAB-459A-A568-E8237BAAEE27}" destId="{243E7DF8-AB04-47F8-A5B6-2AADE3E512DA}" srcOrd="5" destOrd="0" presId="urn:microsoft.com/office/officeart/2005/8/layout/hProcess11"/>
    <dgm:cxn modelId="{2E81D3CF-3AFE-1549-A4F2-80653FE60E8A}" type="presParOf" srcId="{4992925B-BCAB-459A-A568-E8237BAAEE27}" destId="{B0251E8F-52E2-43A0-BF14-F119BCD28E93}" srcOrd="6" destOrd="0" presId="urn:microsoft.com/office/officeart/2005/8/layout/hProcess11"/>
    <dgm:cxn modelId="{B44A8A3F-94C6-6340-9C8B-D6FCA5611A57}" type="presParOf" srcId="{B0251E8F-52E2-43A0-BF14-F119BCD28E93}" destId="{B4230E3D-BC30-423C-8A52-31C7550BFCAA}" srcOrd="0" destOrd="0" presId="urn:microsoft.com/office/officeart/2005/8/layout/hProcess11"/>
    <dgm:cxn modelId="{33AEC203-2FAC-8C49-8D8B-FF0C187999BF}" type="presParOf" srcId="{B0251E8F-52E2-43A0-BF14-F119BCD28E93}" destId="{10A63704-F504-4590-99F3-B48907C936C2}" srcOrd="1" destOrd="0" presId="urn:microsoft.com/office/officeart/2005/8/layout/hProcess11"/>
    <dgm:cxn modelId="{B2E583F8-14F8-D54A-B7F6-4EDAE7942EE4}" type="presParOf" srcId="{B0251E8F-52E2-43A0-BF14-F119BCD28E93}" destId="{B61B0B94-7D9C-44FC-909C-90D5F78DF92F}" srcOrd="2" destOrd="0" presId="urn:microsoft.com/office/officeart/2005/8/layout/hProcess11"/>
    <dgm:cxn modelId="{52E6379C-62A6-8F4E-9432-0D94524B475C}" type="presParOf" srcId="{4992925B-BCAB-459A-A568-E8237BAAEE27}" destId="{D043554B-1DE0-48AB-8919-C88C44E16216}" srcOrd="7" destOrd="0" presId="urn:microsoft.com/office/officeart/2005/8/layout/hProcess11"/>
    <dgm:cxn modelId="{759B9426-3F51-944F-8BBC-E97AC2E7F4D0}" type="presParOf" srcId="{4992925B-BCAB-459A-A568-E8237BAAEE27}" destId="{FFF4CF9F-CD8D-4F1D-833C-0F13C31918F0}" srcOrd="8" destOrd="0" presId="urn:microsoft.com/office/officeart/2005/8/layout/hProcess11"/>
    <dgm:cxn modelId="{45BE908D-9CA7-EC48-B18A-48CE39E0FDB9}" type="presParOf" srcId="{FFF4CF9F-CD8D-4F1D-833C-0F13C31918F0}" destId="{CA0B9904-C9AA-4D8E-ADD2-DFACAE20C553}" srcOrd="0" destOrd="0" presId="urn:microsoft.com/office/officeart/2005/8/layout/hProcess11"/>
    <dgm:cxn modelId="{12873A5E-0AD4-964E-9EF4-4F390AF43B18}" type="presParOf" srcId="{FFF4CF9F-CD8D-4F1D-833C-0F13C31918F0}" destId="{21FA990E-2136-43B5-BD4B-53E640E3F623}" srcOrd="1" destOrd="0" presId="urn:microsoft.com/office/officeart/2005/8/layout/hProcess11"/>
    <dgm:cxn modelId="{08987517-5680-1A4D-B5CA-27254FA00ABD}"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CA07E07E-2EA3-4F67-A84F-5D5D7160886B}">
      <dgm:prSet phldrT="[Text]"/>
      <dgm:spPr/>
      <dgm:t>
        <a:bodyPr/>
        <a:lstStyle/>
        <a:p>
          <a:r>
            <a:rPr lang="en-US" dirty="0"/>
            <a:t>Day One</a:t>
          </a:r>
        </a:p>
      </dgm:t>
    </dgm:pt>
    <dgm:pt modelId="{0C45F477-DE9E-4431-B161-3F4EE4F5B84E}" type="parTrans" cxnId="{A1DB5918-234C-4B79-AD72-FBBA11867D54}">
      <dgm:prSet/>
      <dgm:spPr/>
      <dgm:t>
        <a:bodyPr/>
        <a:lstStyle/>
        <a:p>
          <a:endParaRPr lang="en-US"/>
        </a:p>
      </dgm:t>
    </dgm:pt>
    <dgm:pt modelId="{ADDAD4EC-5370-46BD-8E4B-96A5303DFD2F}" type="sibTrans" cxnId="{A1DB5918-234C-4B79-AD72-FBBA11867D54}">
      <dgm:prSet/>
      <dgm:spPr/>
      <dgm:t>
        <a:bodyPr/>
        <a:lstStyle/>
        <a:p>
          <a:endParaRPr lang="en-US"/>
        </a:p>
      </dgm:t>
    </dgm:pt>
    <dgm:pt modelId="{E879DB40-1B75-4141-8079-27B7535F3DEF}">
      <dgm:prSet phldrT="[Text]"/>
      <dgm:spPr/>
      <dgm:t>
        <a:bodyPr/>
        <a:lstStyle/>
        <a:p>
          <a:r>
            <a:rPr lang="en-US" dirty="0"/>
            <a:t>BE 16:8</a:t>
          </a:r>
        </a:p>
      </dgm:t>
    </dgm:pt>
    <dgm:pt modelId="{EAFF3C38-5A63-4B1C-B55F-D8AA2FE7FE18}" type="parTrans" cxnId="{B86F2E5E-C113-470D-80CA-EA9C5514CB84}">
      <dgm:prSet/>
      <dgm:spPr/>
      <dgm:t>
        <a:bodyPr/>
        <a:lstStyle/>
        <a:p>
          <a:endParaRPr lang="en-US"/>
        </a:p>
      </dgm:t>
    </dgm:pt>
    <dgm:pt modelId="{9305CECD-9FF2-41FC-8DBC-484E7F140FAD}" type="sibTrans" cxnId="{B86F2E5E-C113-470D-80CA-EA9C5514CB84}">
      <dgm:prSet/>
      <dgm:spPr/>
      <dgm:t>
        <a:bodyPr/>
        <a:lstStyle/>
        <a:p>
          <a:endParaRPr lang="en-US"/>
        </a:p>
      </dgm:t>
    </dgm:pt>
    <dgm:pt modelId="{2EC46857-F497-4C37-AC33-4948586DDA5C}">
      <dgm:prSet phldrT="[Text]"/>
      <dgm:spPr/>
      <dgm:t>
        <a:bodyPr/>
        <a:lstStyle/>
        <a:p>
          <a:r>
            <a:rPr lang="en-US" dirty="0"/>
            <a:t>UZ 16:8</a:t>
          </a:r>
        </a:p>
      </dgm:t>
    </dgm:pt>
    <dgm:pt modelId="{1CD2E9F9-A920-4F4B-88A7-F07EC1F13FE9}" type="parTrans" cxnId="{8CD76AA2-A80B-4432-B71E-ED4165607336}">
      <dgm:prSet/>
      <dgm:spPr/>
      <dgm:t>
        <a:bodyPr/>
        <a:lstStyle/>
        <a:p>
          <a:endParaRPr lang="en-US"/>
        </a:p>
      </dgm:t>
    </dgm:pt>
    <dgm:pt modelId="{D7C3177D-3ED1-4D2C-9BAA-63E19A17FFF9}" type="sibTrans" cxnId="{8CD76AA2-A80B-4432-B71E-ED4165607336}">
      <dgm:prSet/>
      <dgm:spPr/>
      <dgm:t>
        <a:bodyPr/>
        <a:lstStyle/>
        <a:p>
          <a:endParaRPr lang="en-US"/>
        </a:p>
      </dgm:t>
    </dgm:pt>
    <dgm:pt modelId="{49007BC4-E847-4878-AD86-EBDDF50F68E0}">
      <dgm:prSet phldrT="[Text]"/>
      <dgm:spPr/>
      <dgm:t>
        <a:bodyPr/>
        <a:lstStyle/>
        <a:p>
          <a:r>
            <a:rPr lang="en-US" dirty="0"/>
            <a:t>Wandering</a:t>
          </a:r>
        </a:p>
      </dgm:t>
    </dgm:pt>
    <dgm:pt modelId="{2AAE42C2-1C44-44E7-8E0C-E7CE6428915C}" type="parTrans" cxnId="{216C4790-C352-4145-A5EF-BC6B2CB3B60D}">
      <dgm:prSet/>
      <dgm:spPr/>
      <dgm:t>
        <a:bodyPr/>
        <a:lstStyle/>
        <a:p>
          <a:endParaRPr lang="en-US"/>
        </a:p>
      </dgm:t>
    </dgm:pt>
    <dgm:pt modelId="{E8B39DD6-C361-4700-8931-1089307186DA}" type="sibTrans" cxnId="{216C4790-C352-4145-A5EF-BC6B2CB3B60D}">
      <dgm:prSet/>
      <dgm:spPr/>
      <dgm:t>
        <a:bodyPr/>
        <a:lstStyle/>
        <a:p>
          <a:endParaRPr lang="en-US"/>
        </a:p>
      </dgm:t>
    </dgm:pt>
    <dgm:pt modelId="{289041B4-53B4-49F0-9569-FA21F4C7C67C}">
      <dgm:prSet phldrT="[Text]"/>
      <dgm:spPr/>
      <dgm:t>
        <a:bodyPr/>
        <a:lstStyle/>
        <a:p>
          <a:r>
            <a:rPr lang="en-US" dirty="0"/>
            <a:t>BE 16:8</a:t>
          </a:r>
        </a:p>
      </dgm:t>
    </dgm:pt>
    <dgm:pt modelId="{A5AF841C-42F9-434A-85CD-886AC6CED896}" type="parTrans" cxnId="{528CB0F0-3AB6-4D79-BAF2-A23EED722010}">
      <dgm:prSet/>
      <dgm:spPr/>
      <dgm:t>
        <a:bodyPr/>
        <a:lstStyle/>
        <a:p>
          <a:endParaRPr lang="en-US"/>
        </a:p>
      </dgm:t>
    </dgm:pt>
    <dgm:pt modelId="{29807E9F-08FD-43F6-BC7E-4AC7F9EEB232}" type="sibTrans" cxnId="{528CB0F0-3AB6-4D79-BAF2-A23EED722010}">
      <dgm:prSet/>
      <dgm:spPr/>
      <dgm:t>
        <a:bodyPr/>
        <a:lstStyle/>
        <a:p>
          <a:endParaRPr lang="en-US"/>
        </a:p>
      </dgm:t>
    </dgm:pt>
    <dgm:pt modelId="{E7F08759-060F-4532-AF73-9EF39C7BAEDB}">
      <dgm:prSet/>
      <dgm:spPr/>
      <dgm:t>
        <a:bodyPr/>
        <a:lstStyle/>
        <a:p>
          <a:r>
            <a:rPr lang="en-US" dirty="0"/>
            <a:t>UZ 16:8</a:t>
          </a:r>
        </a:p>
      </dgm:t>
    </dgm:pt>
    <dgm:pt modelId="{0C4D0A3B-CCDD-4C68-8DEE-9A99A947A43B}" type="parTrans" cxnId="{11EA54BD-2537-4CBB-9B5B-F43A2DDC9960}">
      <dgm:prSet/>
      <dgm:spPr/>
      <dgm:t>
        <a:bodyPr/>
        <a:lstStyle/>
        <a:p>
          <a:endParaRPr lang="en-US"/>
        </a:p>
      </dgm:t>
    </dgm:pt>
    <dgm:pt modelId="{A2F4190B-7E1D-4820-8D9F-82144228065B}" type="sibTrans" cxnId="{11EA54BD-2537-4CBB-9B5B-F43A2DDC9960}">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CA5F9895-2220-44F1-8DFB-1C131087ABAA}" type="pres">
      <dgm:prSet presAssocID="{CA07E07E-2EA3-4F67-A84F-5D5D7160886B}" presName="compNode" presStyleCnt="0"/>
      <dgm:spPr/>
    </dgm:pt>
    <dgm:pt modelId="{67A99FF8-C71C-4A2C-A771-08B9CB23121E}" type="pres">
      <dgm:prSet presAssocID="{CA07E07E-2EA3-4F67-A84F-5D5D7160886B}" presName="aNode" presStyleLbl="bgShp" presStyleIdx="0" presStyleCnt="2"/>
      <dgm:spPr/>
      <dgm:t>
        <a:bodyPr/>
        <a:lstStyle/>
        <a:p>
          <a:endParaRPr lang="en-US"/>
        </a:p>
      </dgm:t>
    </dgm:pt>
    <dgm:pt modelId="{A9689AE4-A129-47D5-8442-522A132E1019}" type="pres">
      <dgm:prSet presAssocID="{CA07E07E-2EA3-4F67-A84F-5D5D7160886B}" presName="textNode" presStyleLbl="bgShp" presStyleIdx="0" presStyleCnt="2"/>
      <dgm:spPr/>
      <dgm:t>
        <a:bodyPr/>
        <a:lstStyle/>
        <a:p>
          <a:endParaRPr lang="en-US"/>
        </a:p>
      </dgm:t>
    </dgm:pt>
    <dgm:pt modelId="{FC26D344-3584-4D5B-B71A-BAC012922455}" type="pres">
      <dgm:prSet presAssocID="{CA07E07E-2EA3-4F67-A84F-5D5D7160886B}" presName="compChildNode" presStyleCnt="0"/>
      <dgm:spPr/>
    </dgm:pt>
    <dgm:pt modelId="{4B9E97E7-BBED-40C0-B0CE-2B4E1B837955}" type="pres">
      <dgm:prSet presAssocID="{CA07E07E-2EA3-4F67-A84F-5D5D7160886B}" presName="theInnerList" presStyleCnt="0"/>
      <dgm:spPr/>
    </dgm:pt>
    <dgm:pt modelId="{8F058CCF-EA07-4360-A703-1B4C849D7DEB}" type="pres">
      <dgm:prSet presAssocID="{E879DB40-1B75-4141-8079-27B7535F3DEF}" presName="childNode" presStyleLbl="node1" presStyleIdx="0" presStyleCnt="4">
        <dgm:presLayoutVars>
          <dgm:bulletEnabled val="1"/>
        </dgm:presLayoutVars>
      </dgm:prSet>
      <dgm:spPr/>
      <dgm:t>
        <a:bodyPr/>
        <a:lstStyle/>
        <a:p>
          <a:endParaRPr lang="en-US"/>
        </a:p>
      </dgm:t>
    </dgm:pt>
    <dgm:pt modelId="{7F328C80-2EFB-4BDB-A33B-4DB50EDEB8E4}" type="pres">
      <dgm:prSet presAssocID="{E879DB40-1B75-4141-8079-27B7535F3DEF}" presName="aSpace2" presStyleCnt="0"/>
      <dgm:spPr/>
    </dgm:pt>
    <dgm:pt modelId="{7E7EAEA3-9410-4C57-9DF9-A4D61468FDB1}" type="pres">
      <dgm:prSet presAssocID="{2EC46857-F497-4C37-AC33-4948586DDA5C}" presName="childNode" presStyleLbl="node1" presStyleIdx="1" presStyleCnt="4">
        <dgm:presLayoutVars>
          <dgm:bulletEnabled val="1"/>
        </dgm:presLayoutVars>
      </dgm:prSet>
      <dgm:spPr/>
      <dgm:t>
        <a:bodyPr/>
        <a:lstStyle/>
        <a:p>
          <a:endParaRPr lang="en-US"/>
        </a:p>
      </dgm:t>
    </dgm:pt>
    <dgm:pt modelId="{6F45FB4B-0949-4BCC-8AEE-A0B1A393B51C}" type="pres">
      <dgm:prSet presAssocID="{CA07E07E-2EA3-4F67-A84F-5D5D7160886B}" presName="aSpace" presStyleCnt="0"/>
      <dgm:spPr/>
    </dgm:pt>
    <dgm:pt modelId="{8EC2E093-50D3-43C4-8C0D-6517AFF74D82}" type="pres">
      <dgm:prSet presAssocID="{49007BC4-E847-4878-AD86-EBDDF50F68E0}" presName="compNode" presStyleCnt="0"/>
      <dgm:spPr/>
    </dgm:pt>
    <dgm:pt modelId="{952F32CF-8F86-495F-B765-BB817388C31E}" type="pres">
      <dgm:prSet presAssocID="{49007BC4-E847-4878-AD86-EBDDF50F68E0}" presName="aNode" presStyleLbl="bgShp" presStyleIdx="1" presStyleCnt="2"/>
      <dgm:spPr/>
      <dgm:t>
        <a:bodyPr/>
        <a:lstStyle/>
        <a:p>
          <a:endParaRPr lang="en-US"/>
        </a:p>
      </dgm:t>
    </dgm:pt>
    <dgm:pt modelId="{829EAA14-DBDA-40FD-BB4E-429C58D111C3}" type="pres">
      <dgm:prSet presAssocID="{49007BC4-E847-4878-AD86-EBDDF50F68E0}" presName="textNode" presStyleLbl="bgShp" presStyleIdx="1" presStyleCnt="2"/>
      <dgm:spPr/>
      <dgm:t>
        <a:bodyPr/>
        <a:lstStyle/>
        <a:p>
          <a:endParaRPr lang="en-US"/>
        </a:p>
      </dgm:t>
    </dgm:pt>
    <dgm:pt modelId="{EE0BC6FF-0273-40C6-A5D8-844ADC455908}" type="pres">
      <dgm:prSet presAssocID="{49007BC4-E847-4878-AD86-EBDDF50F68E0}" presName="compChildNode" presStyleCnt="0"/>
      <dgm:spPr/>
    </dgm:pt>
    <dgm:pt modelId="{00168E79-6A7B-440F-B35E-520CAD7D21F6}" type="pres">
      <dgm:prSet presAssocID="{49007BC4-E847-4878-AD86-EBDDF50F68E0}" presName="theInnerList" presStyleCnt="0"/>
      <dgm:spPr/>
    </dgm:pt>
    <dgm:pt modelId="{6BEFD8F0-FB56-4A62-BAFB-0024F97FE9B3}" type="pres">
      <dgm:prSet presAssocID="{289041B4-53B4-49F0-9569-FA21F4C7C67C}" presName="childNode" presStyleLbl="node1" presStyleIdx="2" presStyleCnt="4">
        <dgm:presLayoutVars>
          <dgm:bulletEnabled val="1"/>
        </dgm:presLayoutVars>
      </dgm:prSet>
      <dgm:spPr/>
      <dgm:t>
        <a:bodyPr/>
        <a:lstStyle/>
        <a:p>
          <a:endParaRPr lang="en-US"/>
        </a:p>
      </dgm:t>
    </dgm:pt>
    <dgm:pt modelId="{94E571F2-5BEF-44EC-9C4F-4D68FB84F1C7}" type="pres">
      <dgm:prSet presAssocID="{289041B4-53B4-49F0-9569-FA21F4C7C67C}" presName="aSpace2" presStyleCnt="0"/>
      <dgm:spPr/>
    </dgm:pt>
    <dgm:pt modelId="{EF26624F-3FCF-4575-A404-C452C1DA1DE2}" type="pres">
      <dgm:prSet presAssocID="{E7F08759-060F-4532-AF73-9EF39C7BAEDB}" presName="childNode" presStyleLbl="node1" presStyleIdx="3" presStyleCnt="4">
        <dgm:presLayoutVars>
          <dgm:bulletEnabled val="1"/>
        </dgm:presLayoutVars>
      </dgm:prSet>
      <dgm:spPr/>
      <dgm:t>
        <a:bodyPr/>
        <a:lstStyle/>
        <a:p>
          <a:endParaRPr lang="en-US"/>
        </a:p>
      </dgm:t>
    </dgm:pt>
  </dgm:ptLst>
  <dgm:cxnLst>
    <dgm:cxn modelId="{7C5E1B1B-76E9-9F49-8E41-7C8240CB3124}" type="presOf" srcId="{49007BC4-E847-4878-AD86-EBDDF50F68E0}" destId="{829EAA14-DBDA-40FD-BB4E-429C58D111C3}" srcOrd="1" destOrd="0" presId="urn:microsoft.com/office/officeart/2005/8/layout/lProcess2"/>
    <dgm:cxn modelId="{2505DDF9-5AF4-8F42-81B6-F3085AAF7C0F}" type="presOf" srcId="{BC24528A-3764-4E4E-8A6C-EC88D0DCB82C}" destId="{4239E2CF-58F4-47B5-B683-8789224F852A}" srcOrd="0" destOrd="0" presId="urn:microsoft.com/office/officeart/2005/8/layout/lProcess2"/>
    <dgm:cxn modelId="{11EA54BD-2537-4CBB-9B5B-F43A2DDC9960}" srcId="{49007BC4-E847-4878-AD86-EBDDF50F68E0}" destId="{E7F08759-060F-4532-AF73-9EF39C7BAEDB}" srcOrd="1" destOrd="0" parTransId="{0C4D0A3B-CCDD-4C68-8DEE-9A99A947A43B}" sibTransId="{A2F4190B-7E1D-4820-8D9F-82144228065B}"/>
    <dgm:cxn modelId="{B86F2E5E-C113-470D-80CA-EA9C5514CB84}" srcId="{CA07E07E-2EA3-4F67-A84F-5D5D7160886B}" destId="{E879DB40-1B75-4141-8079-27B7535F3DEF}" srcOrd="0" destOrd="0" parTransId="{EAFF3C38-5A63-4B1C-B55F-D8AA2FE7FE18}" sibTransId="{9305CECD-9FF2-41FC-8DBC-484E7F140FAD}"/>
    <dgm:cxn modelId="{528CB0F0-3AB6-4D79-BAF2-A23EED722010}" srcId="{49007BC4-E847-4878-AD86-EBDDF50F68E0}" destId="{289041B4-53B4-49F0-9569-FA21F4C7C67C}" srcOrd="0" destOrd="0" parTransId="{A5AF841C-42F9-434A-85CD-886AC6CED896}" sibTransId="{29807E9F-08FD-43F6-BC7E-4AC7F9EEB232}"/>
    <dgm:cxn modelId="{55371149-F670-5D48-9C77-AD7D2190A8B1}" type="presOf" srcId="{2EC46857-F497-4C37-AC33-4948586DDA5C}" destId="{7E7EAEA3-9410-4C57-9DF9-A4D61468FDB1}" srcOrd="0" destOrd="0" presId="urn:microsoft.com/office/officeart/2005/8/layout/lProcess2"/>
    <dgm:cxn modelId="{BA6224E9-C320-EF4C-8DDA-EABB7E44C303}" type="presOf" srcId="{49007BC4-E847-4878-AD86-EBDDF50F68E0}" destId="{952F32CF-8F86-495F-B765-BB817388C31E}" srcOrd="0" destOrd="0" presId="urn:microsoft.com/office/officeart/2005/8/layout/lProcess2"/>
    <dgm:cxn modelId="{7ACE74B8-44B9-9741-B3E7-D14D864B1F96}" type="presOf" srcId="{CA07E07E-2EA3-4F67-A84F-5D5D7160886B}" destId="{A9689AE4-A129-47D5-8442-522A132E1019}" srcOrd="1" destOrd="0" presId="urn:microsoft.com/office/officeart/2005/8/layout/lProcess2"/>
    <dgm:cxn modelId="{491B7A5E-1A86-AB45-AE99-E4660CBC0BB3}" type="presOf" srcId="{E7F08759-060F-4532-AF73-9EF39C7BAEDB}" destId="{EF26624F-3FCF-4575-A404-C452C1DA1DE2}" srcOrd="0" destOrd="0" presId="urn:microsoft.com/office/officeart/2005/8/layout/lProcess2"/>
    <dgm:cxn modelId="{C7D7E538-7555-774A-9450-BC2453FC1338}" type="presOf" srcId="{289041B4-53B4-49F0-9569-FA21F4C7C67C}" destId="{6BEFD8F0-FB56-4A62-BAFB-0024F97FE9B3}" srcOrd="0" destOrd="0" presId="urn:microsoft.com/office/officeart/2005/8/layout/lProcess2"/>
    <dgm:cxn modelId="{8CD76AA2-A80B-4432-B71E-ED4165607336}" srcId="{CA07E07E-2EA3-4F67-A84F-5D5D7160886B}" destId="{2EC46857-F497-4C37-AC33-4948586DDA5C}" srcOrd="1" destOrd="0" parTransId="{1CD2E9F9-A920-4F4B-88A7-F07EC1F13FE9}" sibTransId="{D7C3177D-3ED1-4D2C-9BAA-63E19A17FFF9}"/>
    <dgm:cxn modelId="{A1DB5918-234C-4B79-AD72-FBBA11867D54}" srcId="{BC24528A-3764-4E4E-8A6C-EC88D0DCB82C}" destId="{CA07E07E-2EA3-4F67-A84F-5D5D7160886B}" srcOrd="0" destOrd="0" parTransId="{0C45F477-DE9E-4431-B161-3F4EE4F5B84E}" sibTransId="{ADDAD4EC-5370-46BD-8E4B-96A5303DFD2F}"/>
    <dgm:cxn modelId="{2F741725-636F-6C4F-9E24-9795DD5E661C}" type="presOf" srcId="{E879DB40-1B75-4141-8079-27B7535F3DEF}" destId="{8F058CCF-EA07-4360-A703-1B4C849D7DEB}" srcOrd="0" destOrd="0" presId="urn:microsoft.com/office/officeart/2005/8/layout/lProcess2"/>
    <dgm:cxn modelId="{56A36743-37D6-274C-B6A6-F6F3A8B66CDE}" type="presOf" srcId="{CA07E07E-2EA3-4F67-A84F-5D5D7160886B}" destId="{67A99FF8-C71C-4A2C-A771-08B9CB23121E}" srcOrd="0" destOrd="0" presId="urn:microsoft.com/office/officeart/2005/8/layout/lProcess2"/>
    <dgm:cxn modelId="{216C4790-C352-4145-A5EF-BC6B2CB3B60D}" srcId="{BC24528A-3764-4E4E-8A6C-EC88D0DCB82C}" destId="{49007BC4-E847-4878-AD86-EBDDF50F68E0}" srcOrd="1" destOrd="0" parTransId="{2AAE42C2-1C44-44E7-8E0C-E7CE6428915C}" sibTransId="{E8B39DD6-C361-4700-8931-1089307186DA}"/>
    <dgm:cxn modelId="{E183E6FA-CCA9-474D-B236-6167F57A06E0}" type="presParOf" srcId="{4239E2CF-58F4-47B5-B683-8789224F852A}" destId="{CA5F9895-2220-44F1-8DFB-1C131087ABAA}" srcOrd="0" destOrd="0" presId="urn:microsoft.com/office/officeart/2005/8/layout/lProcess2"/>
    <dgm:cxn modelId="{0EF0B5D7-6441-2845-B94A-7C7EB974C1F6}" type="presParOf" srcId="{CA5F9895-2220-44F1-8DFB-1C131087ABAA}" destId="{67A99FF8-C71C-4A2C-A771-08B9CB23121E}" srcOrd="0" destOrd="0" presId="urn:microsoft.com/office/officeart/2005/8/layout/lProcess2"/>
    <dgm:cxn modelId="{1B90B4EA-4453-BF4F-B649-4C3E7761F8C4}" type="presParOf" srcId="{CA5F9895-2220-44F1-8DFB-1C131087ABAA}" destId="{A9689AE4-A129-47D5-8442-522A132E1019}" srcOrd="1" destOrd="0" presId="urn:microsoft.com/office/officeart/2005/8/layout/lProcess2"/>
    <dgm:cxn modelId="{39B00BA9-8CF4-DE43-903A-8322AB215039}" type="presParOf" srcId="{CA5F9895-2220-44F1-8DFB-1C131087ABAA}" destId="{FC26D344-3584-4D5B-B71A-BAC012922455}" srcOrd="2" destOrd="0" presId="urn:microsoft.com/office/officeart/2005/8/layout/lProcess2"/>
    <dgm:cxn modelId="{A0D909D7-D170-B04E-8F54-2336EE7FD495}" type="presParOf" srcId="{FC26D344-3584-4D5B-B71A-BAC012922455}" destId="{4B9E97E7-BBED-40C0-B0CE-2B4E1B837955}" srcOrd="0" destOrd="0" presId="urn:microsoft.com/office/officeart/2005/8/layout/lProcess2"/>
    <dgm:cxn modelId="{F9634202-F931-D44E-BCAD-480C90E82ADA}" type="presParOf" srcId="{4B9E97E7-BBED-40C0-B0CE-2B4E1B837955}" destId="{8F058CCF-EA07-4360-A703-1B4C849D7DEB}" srcOrd="0" destOrd="0" presId="urn:microsoft.com/office/officeart/2005/8/layout/lProcess2"/>
    <dgm:cxn modelId="{AAC29212-0ABE-F341-92D8-C1A9C74B2B51}" type="presParOf" srcId="{4B9E97E7-BBED-40C0-B0CE-2B4E1B837955}" destId="{7F328C80-2EFB-4BDB-A33B-4DB50EDEB8E4}" srcOrd="1" destOrd="0" presId="urn:microsoft.com/office/officeart/2005/8/layout/lProcess2"/>
    <dgm:cxn modelId="{300C0385-75B4-C74C-B342-B4663FD3FA47}" type="presParOf" srcId="{4B9E97E7-BBED-40C0-B0CE-2B4E1B837955}" destId="{7E7EAEA3-9410-4C57-9DF9-A4D61468FDB1}" srcOrd="2" destOrd="0" presId="urn:microsoft.com/office/officeart/2005/8/layout/lProcess2"/>
    <dgm:cxn modelId="{18F2D935-136F-B44C-A0EC-E29EC87E916C}" type="presParOf" srcId="{4239E2CF-58F4-47B5-B683-8789224F852A}" destId="{6F45FB4B-0949-4BCC-8AEE-A0B1A393B51C}" srcOrd="1" destOrd="0" presId="urn:microsoft.com/office/officeart/2005/8/layout/lProcess2"/>
    <dgm:cxn modelId="{3BD0B7A3-8FCC-7D42-821A-86F1BC458153}" type="presParOf" srcId="{4239E2CF-58F4-47B5-B683-8789224F852A}" destId="{8EC2E093-50D3-43C4-8C0D-6517AFF74D82}" srcOrd="2" destOrd="0" presId="urn:microsoft.com/office/officeart/2005/8/layout/lProcess2"/>
    <dgm:cxn modelId="{C5015B22-BA34-B742-A30C-A9F080D76833}" type="presParOf" srcId="{8EC2E093-50D3-43C4-8C0D-6517AFF74D82}" destId="{952F32CF-8F86-495F-B765-BB817388C31E}" srcOrd="0" destOrd="0" presId="urn:microsoft.com/office/officeart/2005/8/layout/lProcess2"/>
    <dgm:cxn modelId="{DD141FB5-3D12-DA4C-87FE-FCF11902174E}" type="presParOf" srcId="{8EC2E093-50D3-43C4-8C0D-6517AFF74D82}" destId="{829EAA14-DBDA-40FD-BB4E-429C58D111C3}" srcOrd="1" destOrd="0" presId="urn:microsoft.com/office/officeart/2005/8/layout/lProcess2"/>
    <dgm:cxn modelId="{6EE6114D-B931-AA46-B467-BE3C5774D587}" type="presParOf" srcId="{8EC2E093-50D3-43C4-8C0D-6517AFF74D82}" destId="{EE0BC6FF-0273-40C6-A5D8-844ADC455908}" srcOrd="2" destOrd="0" presId="urn:microsoft.com/office/officeart/2005/8/layout/lProcess2"/>
    <dgm:cxn modelId="{B657F8EB-CC2E-3A4E-A86C-F3D4B189BAAF}" type="presParOf" srcId="{EE0BC6FF-0273-40C6-A5D8-844ADC455908}" destId="{00168E79-6A7B-440F-B35E-520CAD7D21F6}" srcOrd="0" destOrd="0" presId="urn:microsoft.com/office/officeart/2005/8/layout/lProcess2"/>
    <dgm:cxn modelId="{85CF60A8-DBE8-1742-B36B-AD144F7453B1}" type="presParOf" srcId="{00168E79-6A7B-440F-B35E-520CAD7D21F6}" destId="{6BEFD8F0-FB56-4A62-BAFB-0024F97FE9B3}" srcOrd="0" destOrd="0" presId="urn:microsoft.com/office/officeart/2005/8/layout/lProcess2"/>
    <dgm:cxn modelId="{15CDDE52-0F2C-5F40-AC87-7F10A59F5386}" type="presParOf" srcId="{00168E79-6A7B-440F-B35E-520CAD7D21F6}" destId="{94E571F2-5BEF-44EC-9C4F-4D68FB84F1C7}" srcOrd="1" destOrd="0" presId="urn:microsoft.com/office/officeart/2005/8/layout/lProcess2"/>
    <dgm:cxn modelId="{08646778-3149-8345-A6B9-6820BA67C1F2}" type="presParOf" srcId="{00168E79-6A7B-440F-B35E-520CAD7D21F6}" destId="{EF26624F-3FCF-4575-A404-C452C1DA1DE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dirty="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20A3924C-017B-48B9-8B32-AB46E4B78724}" srcId="{829F1923-EB2F-4482-926F-B72296C6DA8D}" destId="{C3DCB72C-F662-42BC-8B34-61AD2C0D5249}" srcOrd="2" destOrd="0" parTransId="{5E203AAB-9353-436C-9338-BB6046C7AC1B}" sibTransId="{D01F8A71-9A81-48E2-82E7-6C5661E946DA}"/>
    <dgm:cxn modelId="{6550762C-453B-4C47-86AA-38B11ADB2BF6}" type="presOf" srcId="{A56F4B4D-F996-4C25-BE74-608CAFD79EB1}" destId="{CA0B9904-C9AA-4D8E-ADD2-DFACAE20C553}"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601005B9-C9CD-3246-B846-3AE0BBE8CD11}" type="presOf" srcId="{ADDB0935-5A34-412B-92A2-2F1305941DEB}" destId="{E53AABCE-50AB-4981-8FDB-9BE5E37E40DA}" srcOrd="0" destOrd="0" presId="urn:microsoft.com/office/officeart/2005/8/layout/hProcess11"/>
    <dgm:cxn modelId="{B959EBFC-F647-2F47-B484-FC3A6A378447}" type="presOf" srcId="{829F1923-EB2F-4482-926F-B72296C6DA8D}" destId="{9EA1AB39-3E70-494F-A951-1380E80F3CFD}" srcOrd="0" destOrd="0" presId="urn:microsoft.com/office/officeart/2005/8/layout/hProcess11"/>
    <dgm:cxn modelId="{E271E75A-07CD-8945-8317-2A3B160FA308}" type="presOf" srcId="{5F8033E6-E0BA-4078-A7DB-C9EE2A4A6225}" destId="{90DD05D6-3967-41FD-99B1-28E767B77BDB}" srcOrd="0" destOrd="0" presId="urn:microsoft.com/office/officeart/2005/8/layout/hProcess11"/>
    <dgm:cxn modelId="{12A5DF37-4604-2346-9E85-5CC05D4637A5}" type="presOf" srcId="{C3DCB72C-F662-42BC-8B34-61AD2C0D5249}" destId="{9C55095F-4949-40E4-84EA-3BA9B6A2AEAC}" srcOrd="0" destOrd="0" presId="urn:microsoft.com/office/officeart/2005/8/layout/hProcess11"/>
    <dgm:cxn modelId="{CAEFCF29-DDCE-ED44-A8C1-348A4B2C3F02}" type="presOf" srcId="{24F17A2B-0432-40E6-9F44-F5CDE49E3644}" destId="{B4230E3D-BC30-423C-8A52-31C7550BFCAA}" srcOrd="0" destOrd="0" presId="urn:microsoft.com/office/officeart/2005/8/layout/hProcess11"/>
    <dgm:cxn modelId="{05F0C5B7-3C7D-8944-A0A5-5ACDB0F04227}" type="presParOf" srcId="{9EA1AB39-3E70-494F-A951-1380E80F3CFD}" destId="{AD3093F6-DD81-4AEB-8CBA-1E68E965F8EA}" srcOrd="0" destOrd="0" presId="urn:microsoft.com/office/officeart/2005/8/layout/hProcess11"/>
    <dgm:cxn modelId="{BA856BCB-AF86-5941-A20E-41581D4C460F}" type="presParOf" srcId="{9EA1AB39-3E70-494F-A951-1380E80F3CFD}" destId="{4992925B-BCAB-459A-A568-E8237BAAEE27}" srcOrd="1" destOrd="0" presId="urn:microsoft.com/office/officeart/2005/8/layout/hProcess11"/>
    <dgm:cxn modelId="{56B23E86-0250-DC41-BAD2-8B2B3990090A}" type="presParOf" srcId="{4992925B-BCAB-459A-A568-E8237BAAEE27}" destId="{FAAEBA6E-400C-4FDE-AB0A-AF3C29402F99}" srcOrd="0" destOrd="0" presId="urn:microsoft.com/office/officeart/2005/8/layout/hProcess11"/>
    <dgm:cxn modelId="{704B9A83-CAC0-5C49-BC59-ADD92B7F98EF}" type="presParOf" srcId="{FAAEBA6E-400C-4FDE-AB0A-AF3C29402F99}" destId="{90DD05D6-3967-41FD-99B1-28E767B77BDB}" srcOrd="0" destOrd="0" presId="urn:microsoft.com/office/officeart/2005/8/layout/hProcess11"/>
    <dgm:cxn modelId="{4285E727-54DD-7641-BB98-3C67E592737D}" type="presParOf" srcId="{FAAEBA6E-400C-4FDE-AB0A-AF3C29402F99}" destId="{A2BA5EDA-F645-4290-8C9B-2232469C256E}" srcOrd="1" destOrd="0" presId="urn:microsoft.com/office/officeart/2005/8/layout/hProcess11"/>
    <dgm:cxn modelId="{576FD462-E950-5146-AA16-F14D3FD12118}" type="presParOf" srcId="{FAAEBA6E-400C-4FDE-AB0A-AF3C29402F99}" destId="{0FC316D6-07E3-4A71-A21D-BA9BBF52B018}" srcOrd="2" destOrd="0" presId="urn:microsoft.com/office/officeart/2005/8/layout/hProcess11"/>
    <dgm:cxn modelId="{3946CD4A-77F3-3946-8985-FB8AAB95B8DF}" type="presParOf" srcId="{4992925B-BCAB-459A-A568-E8237BAAEE27}" destId="{6D3635DA-BB2E-44C5-8869-991D4F51407F}" srcOrd="1" destOrd="0" presId="urn:microsoft.com/office/officeart/2005/8/layout/hProcess11"/>
    <dgm:cxn modelId="{E96396FA-02EB-AC48-A0F9-918477ED5ED7}" type="presParOf" srcId="{4992925B-BCAB-459A-A568-E8237BAAEE27}" destId="{84B382B5-F224-4509-962E-79B57A10E1C1}" srcOrd="2" destOrd="0" presId="urn:microsoft.com/office/officeart/2005/8/layout/hProcess11"/>
    <dgm:cxn modelId="{1C5C9C63-1387-254D-A3F1-4257CF16626A}" type="presParOf" srcId="{84B382B5-F224-4509-962E-79B57A10E1C1}" destId="{E53AABCE-50AB-4981-8FDB-9BE5E37E40DA}" srcOrd="0" destOrd="0" presId="urn:microsoft.com/office/officeart/2005/8/layout/hProcess11"/>
    <dgm:cxn modelId="{2B08DBE6-4657-C04C-BA5E-93DAE2618A5B}" type="presParOf" srcId="{84B382B5-F224-4509-962E-79B57A10E1C1}" destId="{9361B4F6-E343-408E-A75D-6EE72266718B}" srcOrd="1" destOrd="0" presId="urn:microsoft.com/office/officeart/2005/8/layout/hProcess11"/>
    <dgm:cxn modelId="{DC29E4CE-EDE3-A44C-AD87-C3DF32840FB0}" type="presParOf" srcId="{84B382B5-F224-4509-962E-79B57A10E1C1}" destId="{DBD30A2F-9C50-47B0-994F-E0E2E0DFBF26}" srcOrd="2" destOrd="0" presId="urn:microsoft.com/office/officeart/2005/8/layout/hProcess11"/>
    <dgm:cxn modelId="{32DA3765-08A1-6742-9F5B-1C6050F30212}" type="presParOf" srcId="{4992925B-BCAB-459A-A568-E8237BAAEE27}" destId="{5353A82C-A691-432D-8AEE-03D34AB6DB55}" srcOrd="3" destOrd="0" presId="urn:microsoft.com/office/officeart/2005/8/layout/hProcess11"/>
    <dgm:cxn modelId="{D5442206-C69B-AD42-BA49-2E3D1AD61527}" type="presParOf" srcId="{4992925B-BCAB-459A-A568-E8237BAAEE27}" destId="{8A39D42E-94BA-4155-B955-D1B837FAA111}" srcOrd="4" destOrd="0" presId="urn:microsoft.com/office/officeart/2005/8/layout/hProcess11"/>
    <dgm:cxn modelId="{BECA68C0-E8E3-4E48-BB55-8F61DA1D03E3}" type="presParOf" srcId="{8A39D42E-94BA-4155-B955-D1B837FAA111}" destId="{9C55095F-4949-40E4-84EA-3BA9B6A2AEAC}" srcOrd="0" destOrd="0" presId="urn:microsoft.com/office/officeart/2005/8/layout/hProcess11"/>
    <dgm:cxn modelId="{73940F9D-5C8A-F54D-A1F1-1AC1F51AE067}" type="presParOf" srcId="{8A39D42E-94BA-4155-B955-D1B837FAA111}" destId="{CEA8C45F-D7FE-4793-84FE-4A2E3438891C}" srcOrd="1" destOrd="0" presId="urn:microsoft.com/office/officeart/2005/8/layout/hProcess11"/>
    <dgm:cxn modelId="{5BF16186-B38E-CE45-AB75-01643FE5925A}" type="presParOf" srcId="{8A39D42E-94BA-4155-B955-D1B837FAA111}" destId="{82AFF8C2-6AF9-4F14-8221-875D24FC39C8}" srcOrd="2" destOrd="0" presId="urn:microsoft.com/office/officeart/2005/8/layout/hProcess11"/>
    <dgm:cxn modelId="{F1271FD5-DF5A-524C-A047-177E59744A7E}" type="presParOf" srcId="{4992925B-BCAB-459A-A568-E8237BAAEE27}" destId="{243E7DF8-AB04-47F8-A5B6-2AADE3E512DA}" srcOrd="5" destOrd="0" presId="urn:microsoft.com/office/officeart/2005/8/layout/hProcess11"/>
    <dgm:cxn modelId="{A3F14F1A-B3A9-514C-B005-3814F4085E90}" type="presParOf" srcId="{4992925B-BCAB-459A-A568-E8237BAAEE27}" destId="{B0251E8F-52E2-43A0-BF14-F119BCD28E93}" srcOrd="6" destOrd="0" presId="urn:microsoft.com/office/officeart/2005/8/layout/hProcess11"/>
    <dgm:cxn modelId="{7C81A1E8-6FFA-E74E-8274-ADAD8D288DE8}" type="presParOf" srcId="{B0251E8F-52E2-43A0-BF14-F119BCD28E93}" destId="{B4230E3D-BC30-423C-8A52-31C7550BFCAA}" srcOrd="0" destOrd="0" presId="urn:microsoft.com/office/officeart/2005/8/layout/hProcess11"/>
    <dgm:cxn modelId="{599F0C49-8B88-F54B-8329-D08EF22D90DE}" type="presParOf" srcId="{B0251E8F-52E2-43A0-BF14-F119BCD28E93}" destId="{10A63704-F504-4590-99F3-B48907C936C2}" srcOrd="1" destOrd="0" presId="urn:microsoft.com/office/officeart/2005/8/layout/hProcess11"/>
    <dgm:cxn modelId="{10E7479C-EC67-5542-9571-AA845BD5D994}" type="presParOf" srcId="{B0251E8F-52E2-43A0-BF14-F119BCD28E93}" destId="{B61B0B94-7D9C-44FC-909C-90D5F78DF92F}" srcOrd="2" destOrd="0" presId="urn:microsoft.com/office/officeart/2005/8/layout/hProcess11"/>
    <dgm:cxn modelId="{7B7FD5FA-227C-1844-9125-5E4BE8D44BBE}" type="presParOf" srcId="{4992925B-BCAB-459A-A568-E8237BAAEE27}" destId="{D043554B-1DE0-48AB-8919-C88C44E16216}" srcOrd="7" destOrd="0" presId="urn:microsoft.com/office/officeart/2005/8/layout/hProcess11"/>
    <dgm:cxn modelId="{F156342F-5FFC-EE4C-87BD-685EEABC947E}" type="presParOf" srcId="{4992925B-BCAB-459A-A568-E8237BAAEE27}" destId="{FFF4CF9F-CD8D-4F1D-833C-0F13C31918F0}" srcOrd="8" destOrd="0" presId="urn:microsoft.com/office/officeart/2005/8/layout/hProcess11"/>
    <dgm:cxn modelId="{83B98C54-C647-AA48-894E-F7260EFEB2E3}" type="presParOf" srcId="{FFF4CF9F-CD8D-4F1D-833C-0F13C31918F0}" destId="{CA0B9904-C9AA-4D8E-ADD2-DFACAE20C553}" srcOrd="0" destOrd="0" presId="urn:microsoft.com/office/officeart/2005/8/layout/hProcess11"/>
    <dgm:cxn modelId="{E765218C-FCEF-384C-A24D-2355880D6697}" type="presParOf" srcId="{FFF4CF9F-CD8D-4F1D-833C-0F13C31918F0}" destId="{21FA990E-2136-43B5-BD4B-53E640E3F623}" srcOrd="1" destOrd="0" presId="urn:microsoft.com/office/officeart/2005/8/layout/hProcess11"/>
    <dgm:cxn modelId="{D5B527E6-7E0C-084C-84B2-7A7FC4F3B712}"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C24528A-3764-4E4E-8A6C-EC88D0DCB82C}"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E8FAF190-A072-4EFC-9909-5D6259C955AB}">
      <dgm:prSet/>
      <dgm:spPr/>
      <dgm:t>
        <a:bodyPr/>
        <a:lstStyle/>
        <a:p>
          <a:r>
            <a:rPr lang="en-US" dirty="0"/>
            <a:t>Diapause Day 15</a:t>
          </a:r>
        </a:p>
      </dgm:t>
    </dgm:pt>
    <dgm:pt modelId="{281A309D-C59B-402B-A01D-7FF6A2769192}" type="parTrans" cxnId="{ACBB7AF0-5BF5-48D8-B2A7-859035F4F873}">
      <dgm:prSet/>
      <dgm:spPr/>
      <dgm:t>
        <a:bodyPr/>
        <a:lstStyle/>
        <a:p>
          <a:endParaRPr lang="en-US"/>
        </a:p>
      </dgm:t>
    </dgm:pt>
    <dgm:pt modelId="{481A593C-24B4-4AEA-84AB-77B26894EFBC}" type="sibTrans" cxnId="{ACBB7AF0-5BF5-48D8-B2A7-859035F4F873}">
      <dgm:prSet/>
      <dgm:spPr/>
      <dgm:t>
        <a:bodyPr/>
        <a:lstStyle/>
        <a:p>
          <a:endParaRPr lang="en-US"/>
        </a:p>
      </dgm:t>
    </dgm:pt>
    <dgm:pt modelId="{622EB44B-07FF-45BF-87DD-E4B15DB64E95}">
      <dgm:prSet/>
      <dgm:spPr/>
      <dgm:t>
        <a:bodyPr/>
        <a:lstStyle/>
        <a:p>
          <a:r>
            <a:rPr lang="en-US" dirty="0"/>
            <a:t>BE 12:12</a:t>
          </a:r>
        </a:p>
      </dgm:t>
    </dgm:pt>
    <dgm:pt modelId="{83443CDC-8391-489A-9E55-FFD6454BE42D}" type="parTrans" cxnId="{5DF2E47F-7CF8-4D1A-81D8-6FB1B63EE1C9}">
      <dgm:prSet/>
      <dgm:spPr/>
      <dgm:t>
        <a:bodyPr/>
        <a:lstStyle/>
        <a:p>
          <a:endParaRPr lang="en-US"/>
        </a:p>
      </dgm:t>
    </dgm:pt>
    <dgm:pt modelId="{BDA91EB8-24EA-44C1-AFB1-6F9D37BBDEE5}" type="sibTrans" cxnId="{5DF2E47F-7CF8-4D1A-81D8-6FB1B63EE1C9}">
      <dgm:prSet/>
      <dgm:spPr/>
      <dgm:t>
        <a:bodyPr/>
        <a:lstStyle/>
        <a:p>
          <a:endParaRPr lang="en-US"/>
        </a:p>
      </dgm:t>
    </dgm:pt>
    <dgm:pt modelId="{A5DC0C82-BDAA-422B-BF60-E503FC35872D}">
      <dgm:prSet/>
      <dgm:spPr/>
      <dgm:t>
        <a:bodyPr/>
        <a:lstStyle/>
        <a:p>
          <a:r>
            <a:rPr lang="en-US" dirty="0"/>
            <a:t>UZ 12:12</a:t>
          </a:r>
        </a:p>
      </dgm:t>
    </dgm:pt>
    <dgm:pt modelId="{57334D28-E64E-4982-8CD8-89DF00094948}" type="parTrans" cxnId="{6D3E4EB6-A155-470D-8183-F1E8C1A5E6A4}">
      <dgm:prSet/>
      <dgm:spPr/>
      <dgm:t>
        <a:bodyPr/>
        <a:lstStyle/>
        <a:p>
          <a:endParaRPr lang="en-US"/>
        </a:p>
      </dgm:t>
    </dgm:pt>
    <dgm:pt modelId="{5FA3507F-0286-4284-A1D2-9901B509D3C7}" type="sibTrans" cxnId="{6D3E4EB6-A155-470D-8183-F1E8C1A5E6A4}">
      <dgm:prSet/>
      <dgm:spPr/>
      <dgm:t>
        <a:bodyPr/>
        <a:lstStyle/>
        <a:p>
          <a:endParaRPr lang="en-US"/>
        </a:p>
      </dgm:t>
    </dgm:pt>
    <dgm:pt modelId="{42AAB038-F760-4D0D-B69D-B8C0FD98FCBD}">
      <dgm:prSet/>
      <dgm:spPr/>
      <dgm:t>
        <a:bodyPr/>
        <a:lstStyle/>
        <a:p>
          <a:r>
            <a:rPr lang="en-US" dirty="0"/>
            <a:t>Diapause Day 20</a:t>
          </a:r>
        </a:p>
      </dgm:t>
    </dgm:pt>
    <dgm:pt modelId="{6E408E6A-3623-41C0-AA50-94EAA770C73A}" type="parTrans" cxnId="{28DA52AB-D1B1-4859-AAF1-14A8C1B0607D}">
      <dgm:prSet/>
      <dgm:spPr/>
      <dgm:t>
        <a:bodyPr/>
        <a:lstStyle/>
        <a:p>
          <a:endParaRPr lang="en-US"/>
        </a:p>
      </dgm:t>
    </dgm:pt>
    <dgm:pt modelId="{F04597E0-50E9-42CF-81DA-CB32E4FB4D03}" type="sibTrans" cxnId="{28DA52AB-D1B1-4859-AAF1-14A8C1B0607D}">
      <dgm:prSet/>
      <dgm:spPr/>
      <dgm:t>
        <a:bodyPr/>
        <a:lstStyle/>
        <a:p>
          <a:endParaRPr lang="en-US"/>
        </a:p>
      </dgm:t>
    </dgm:pt>
    <dgm:pt modelId="{90DE02D5-D513-4E5A-8592-8D74FF810D30}">
      <dgm:prSet/>
      <dgm:spPr/>
      <dgm:t>
        <a:bodyPr/>
        <a:lstStyle/>
        <a:p>
          <a:r>
            <a:rPr lang="en-US" dirty="0"/>
            <a:t>BE 12:12</a:t>
          </a:r>
        </a:p>
      </dgm:t>
    </dgm:pt>
    <dgm:pt modelId="{FF23EC97-B3B2-4D63-AE92-993EBC8A70B7}" type="parTrans" cxnId="{088DF745-E9A7-42E6-99EA-3E1DCC578D5C}">
      <dgm:prSet/>
      <dgm:spPr/>
      <dgm:t>
        <a:bodyPr/>
        <a:lstStyle/>
        <a:p>
          <a:endParaRPr lang="en-US"/>
        </a:p>
      </dgm:t>
    </dgm:pt>
    <dgm:pt modelId="{F25B399B-16BD-4343-A659-AE46E29BF0A4}" type="sibTrans" cxnId="{088DF745-E9A7-42E6-99EA-3E1DCC578D5C}">
      <dgm:prSet/>
      <dgm:spPr/>
      <dgm:t>
        <a:bodyPr/>
        <a:lstStyle/>
        <a:p>
          <a:endParaRPr lang="en-US"/>
        </a:p>
      </dgm:t>
    </dgm:pt>
    <dgm:pt modelId="{B6E63A53-7C40-49C2-8E2C-D81FD5A389C6}">
      <dgm:prSet/>
      <dgm:spPr/>
      <dgm:t>
        <a:bodyPr/>
        <a:lstStyle/>
        <a:p>
          <a:r>
            <a:rPr lang="en-US" dirty="0"/>
            <a:t>UZ 12:12</a:t>
          </a:r>
        </a:p>
      </dgm:t>
    </dgm:pt>
    <dgm:pt modelId="{5E4D955A-79CB-4E0B-A52A-9D192B7BDF0C}" type="parTrans" cxnId="{41A0CE43-BC1F-4E6E-9A54-E5D1DA47D692}">
      <dgm:prSet/>
      <dgm:spPr/>
      <dgm:t>
        <a:bodyPr/>
        <a:lstStyle/>
        <a:p>
          <a:endParaRPr lang="en-US"/>
        </a:p>
      </dgm:t>
    </dgm:pt>
    <dgm:pt modelId="{6B3B6CD8-3C6F-4E21-8C64-7DFF1F026D6A}" type="sibTrans" cxnId="{41A0CE43-BC1F-4E6E-9A54-E5D1DA47D692}">
      <dgm:prSet/>
      <dgm:spPr/>
      <dgm:t>
        <a:bodyPr/>
        <a:lstStyle/>
        <a:p>
          <a:endParaRPr lang="en-US"/>
        </a:p>
      </dgm:t>
    </dgm:pt>
    <dgm:pt modelId="{EBAEEA6D-D492-4804-B72B-174E47DB4D4A}">
      <dgm:prSet/>
      <dgm:spPr/>
      <dgm:t>
        <a:bodyPr/>
        <a:lstStyle/>
        <a:p>
          <a:r>
            <a:rPr lang="en-US" dirty="0"/>
            <a:t>Diapause Day 30</a:t>
          </a:r>
        </a:p>
      </dgm:t>
    </dgm:pt>
    <dgm:pt modelId="{4D22B5BB-E026-42FB-B438-CD8288E29643}" type="parTrans" cxnId="{0A211C5C-B406-419E-B594-E779071E2A15}">
      <dgm:prSet/>
      <dgm:spPr/>
      <dgm:t>
        <a:bodyPr/>
        <a:lstStyle/>
        <a:p>
          <a:endParaRPr lang="en-US"/>
        </a:p>
      </dgm:t>
    </dgm:pt>
    <dgm:pt modelId="{4161DE27-CB31-4C95-8BE1-2E70C4508BC3}" type="sibTrans" cxnId="{0A211C5C-B406-419E-B594-E779071E2A15}">
      <dgm:prSet/>
      <dgm:spPr/>
      <dgm:t>
        <a:bodyPr/>
        <a:lstStyle/>
        <a:p>
          <a:endParaRPr lang="en-US"/>
        </a:p>
      </dgm:t>
    </dgm:pt>
    <dgm:pt modelId="{004FF9E3-6311-441F-BBD2-C1A4EB9CE0D1}">
      <dgm:prSet/>
      <dgm:spPr/>
      <dgm:t>
        <a:bodyPr/>
        <a:lstStyle/>
        <a:p>
          <a:r>
            <a:rPr lang="en-US" dirty="0"/>
            <a:t>BE 12:12</a:t>
          </a:r>
        </a:p>
      </dgm:t>
    </dgm:pt>
    <dgm:pt modelId="{D836B119-C3BA-4E92-8E72-EE2376328F9D}" type="parTrans" cxnId="{291E5D28-200E-4E75-BC0B-F3100548FFE3}">
      <dgm:prSet/>
      <dgm:spPr/>
      <dgm:t>
        <a:bodyPr/>
        <a:lstStyle/>
        <a:p>
          <a:endParaRPr lang="en-US"/>
        </a:p>
      </dgm:t>
    </dgm:pt>
    <dgm:pt modelId="{5A7A712B-F263-43BD-B395-725169E16204}" type="sibTrans" cxnId="{291E5D28-200E-4E75-BC0B-F3100548FFE3}">
      <dgm:prSet/>
      <dgm:spPr/>
      <dgm:t>
        <a:bodyPr/>
        <a:lstStyle/>
        <a:p>
          <a:endParaRPr lang="en-US"/>
        </a:p>
      </dgm:t>
    </dgm:pt>
    <dgm:pt modelId="{FB4499A5-A49D-4D78-A925-9E67C6207AE2}">
      <dgm:prSet/>
      <dgm:spPr/>
      <dgm:t>
        <a:bodyPr/>
        <a:lstStyle/>
        <a:p>
          <a:r>
            <a:rPr lang="en-US" dirty="0"/>
            <a:t>UZ 12:12</a:t>
          </a:r>
        </a:p>
      </dgm:t>
    </dgm:pt>
    <dgm:pt modelId="{E4BF8688-3069-4EC6-9AE5-72A04F18A964}" type="parTrans" cxnId="{BA2E06E6-AB1C-4C16-9EAD-B5D65F9BF12A}">
      <dgm:prSet/>
      <dgm:spPr/>
      <dgm:t>
        <a:bodyPr/>
        <a:lstStyle/>
        <a:p>
          <a:endParaRPr lang="en-US"/>
        </a:p>
      </dgm:t>
    </dgm:pt>
    <dgm:pt modelId="{5C889D97-9F11-4E9A-A8A4-82E0EBA33FD4}" type="sibTrans" cxnId="{BA2E06E6-AB1C-4C16-9EAD-B5D65F9BF12A}">
      <dgm:prSet/>
      <dgm:spPr/>
      <dgm:t>
        <a:bodyPr/>
        <a:lstStyle/>
        <a:p>
          <a:endParaRPr lang="en-US"/>
        </a:p>
      </dgm:t>
    </dgm:pt>
    <dgm:pt modelId="{4239E2CF-58F4-47B5-B683-8789224F852A}" type="pres">
      <dgm:prSet presAssocID="{BC24528A-3764-4E4E-8A6C-EC88D0DCB82C}" presName="theList" presStyleCnt="0">
        <dgm:presLayoutVars>
          <dgm:dir/>
          <dgm:animLvl val="lvl"/>
          <dgm:resizeHandles val="exact"/>
        </dgm:presLayoutVars>
      </dgm:prSet>
      <dgm:spPr/>
      <dgm:t>
        <a:bodyPr/>
        <a:lstStyle/>
        <a:p>
          <a:endParaRPr lang="en-US"/>
        </a:p>
      </dgm:t>
    </dgm:pt>
    <dgm:pt modelId="{D4396356-CAF3-4F53-AFFC-28628F51B69F}" type="pres">
      <dgm:prSet presAssocID="{E8FAF190-A072-4EFC-9909-5D6259C955AB}" presName="compNode" presStyleCnt="0"/>
      <dgm:spPr/>
    </dgm:pt>
    <dgm:pt modelId="{90A78A6D-13F9-4631-8CF1-DF9AC9E5C85A}" type="pres">
      <dgm:prSet presAssocID="{E8FAF190-A072-4EFC-9909-5D6259C955AB}" presName="aNode" presStyleLbl="bgShp" presStyleIdx="0" presStyleCnt="3"/>
      <dgm:spPr/>
      <dgm:t>
        <a:bodyPr/>
        <a:lstStyle/>
        <a:p>
          <a:endParaRPr lang="en-US"/>
        </a:p>
      </dgm:t>
    </dgm:pt>
    <dgm:pt modelId="{85F0BD87-2373-4B24-AD5B-92B126FEC0ED}" type="pres">
      <dgm:prSet presAssocID="{E8FAF190-A072-4EFC-9909-5D6259C955AB}" presName="textNode" presStyleLbl="bgShp" presStyleIdx="0" presStyleCnt="3"/>
      <dgm:spPr/>
      <dgm:t>
        <a:bodyPr/>
        <a:lstStyle/>
        <a:p>
          <a:endParaRPr lang="en-US"/>
        </a:p>
      </dgm:t>
    </dgm:pt>
    <dgm:pt modelId="{89F3776F-C9B2-4077-A12F-2FBE11AB9BA4}" type="pres">
      <dgm:prSet presAssocID="{E8FAF190-A072-4EFC-9909-5D6259C955AB}" presName="compChildNode" presStyleCnt="0"/>
      <dgm:spPr/>
    </dgm:pt>
    <dgm:pt modelId="{42CA3C0D-BA48-4ECB-95BA-E8CBD507DFDC}" type="pres">
      <dgm:prSet presAssocID="{E8FAF190-A072-4EFC-9909-5D6259C955AB}" presName="theInnerList" presStyleCnt="0"/>
      <dgm:spPr/>
    </dgm:pt>
    <dgm:pt modelId="{94832845-E2C7-47F4-A41F-D31BA503D481}" type="pres">
      <dgm:prSet presAssocID="{622EB44B-07FF-45BF-87DD-E4B15DB64E95}" presName="childNode" presStyleLbl="node1" presStyleIdx="0" presStyleCnt="6">
        <dgm:presLayoutVars>
          <dgm:bulletEnabled val="1"/>
        </dgm:presLayoutVars>
      </dgm:prSet>
      <dgm:spPr/>
      <dgm:t>
        <a:bodyPr/>
        <a:lstStyle/>
        <a:p>
          <a:endParaRPr lang="en-US"/>
        </a:p>
      </dgm:t>
    </dgm:pt>
    <dgm:pt modelId="{8592CB2D-1751-41C9-8423-D70F28F1B216}" type="pres">
      <dgm:prSet presAssocID="{622EB44B-07FF-45BF-87DD-E4B15DB64E95}" presName="aSpace2" presStyleCnt="0"/>
      <dgm:spPr/>
    </dgm:pt>
    <dgm:pt modelId="{27E1FF5C-A024-4BF7-8FDC-8ACD89D6C124}" type="pres">
      <dgm:prSet presAssocID="{A5DC0C82-BDAA-422B-BF60-E503FC35872D}" presName="childNode" presStyleLbl="node1" presStyleIdx="1" presStyleCnt="6">
        <dgm:presLayoutVars>
          <dgm:bulletEnabled val="1"/>
        </dgm:presLayoutVars>
      </dgm:prSet>
      <dgm:spPr/>
      <dgm:t>
        <a:bodyPr/>
        <a:lstStyle/>
        <a:p>
          <a:endParaRPr lang="en-US"/>
        </a:p>
      </dgm:t>
    </dgm:pt>
    <dgm:pt modelId="{02A272A1-58C2-4620-B7A6-E9970188CB26}" type="pres">
      <dgm:prSet presAssocID="{E8FAF190-A072-4EFC-9909-5D6259C955AB}" presName="aSpace" presStyleCnt="0"/>
      <dgm:spPr/>
    </dgm:pt>
    <dgm:pt modelId="{AF27074C-7324-45EC-9D26-0E5EF99B24C2}" type="pres">
      <dgm:prSet presAssocID="{42AAB038-F760-4D0D-B69D-B8C0FD98FCBD}" presName="compNode" presStyleCnt="0"/>
      <dgm:spPr/>
    </dgm:pt>
    <dgm:pt modelId="{B989BB60-821A-451C-9803-F303B38EB3D9}" type="pres">
      <dgm:prSet presAssocID="{42AAB038-F760-4D0D-B69D-B8C0FD98FCBD}" presName="aNode" presStyleLbl="bgShp" presStyleIdx="1" presStyleCnt="3"/>
      <dgm:spPr/>
      <dgm:t>
        <a:bodyPr/>
        <a:lstStyle/>
        <a:p>
          <a:endParaRPr lang="en-US"/>
        </a:p>
      </dgm:t>
    </dgm:pt>
    <dgm:pt modelId="{940EA31C-5512-4E10-92D7-B643B38C883B}" type="pres">
      <dgm:prSet presAssocID="{42AAB038-F760-4D0D-B69D-B8C0FD98FCBD}" presName="textNode" presStyleLbl="bgShp" presStyleIdx="1" presStyleCnt="3"/>
      <dgm:spPr/>
      <dgm:t>
        <a:bodyPr/>
        <a:lstStyle/>
        <a:p>
          <a:endParaRPr lang="en-US"/>
        </a:p>
      </dgm:t>
    </dgm:pt>
    <dgm:pt modelId="{5E61195E-8426-4340-8CF6-14BB1E11857A}" type="pres">
      <dgm:prSet presAssocID="{42AAB038-F760-4D0D-B69D-B8C0FD98FCBD}" presName="compChildNode" presStyleCnt="0"/>
      <dgm:spPr/>
    </dgm:pt>
    <dgm:pt modelId="{E85AC9C9-375A-48F3-BECB-0CFDD593A190}" type="pres">
      <dgm:prSet presAssocID="{42AAB038-F760-4D0D-B69D-B8C0FD98FCBD}" presName="theInnerList" presStyleCnt="0"/>
      <dgm:spPr/>
    </dgm:pt>
    <dgm:pt modelId="{451AF3F8-AE5C-4FC6-A14D-3E6479565E55}" type="pres">
      <dgm:prSet presAssocID="{90DE02D5-D513-4E5A-8592-8D74FF810D30}" presName="childNode" presStyleLbl="node1" presStyleIdx="2" presStyleCnt="6">
        <dgm:presLayoutVars>
          <dgm:bulletEnabled val="1"/>
        </dgm:presLayoutVars>
      </dgm:prSet>
      <dgm:spPr/>
      <dgm:t>
        <a:bodyPr/>
        <a:lstStyle/>
        <a:p>
          <a:endParaRPr lang="en-US"/>
        </a:p>
      </dgm:t>
    </dgm:pt>
    <dgm:pt modelId="{3D132A34-3B4F-4074-9C4E-85E2F4643EA1}" type="pres">
      <dgm:prSet presAssocID="{90DE02D5-D513-4E5A-8592-8D74FF810D30}" presName="aSpace2" presStyleCnt="0"/>
      <dgm:spPr/>
    </dgm:pt>
    <dgm:pt modelId="{CE08343E-4458-480D-A57C-B742FC756F57}" type="pres">
      <dgm:prSet presAssocID="{B6E63A53-7C40-49C2-8E2C-D81FD5A389C6}" presName="childNode" presStyleLbl="node1" presStyleIdx="3" presStyleCnt="6">
        <dgm:presLayoutVars>
          <dgm:bulletEnabled val="1"/>
        </dgm:presLayoutVars>
      </dgm:prSet>
      <dgm:spPr/>
      <dgm:t>
        <a:bodyPr/>
        <a:lstStyle/>
        <a:p>
          <a:endParaRPr lang="en-US"/>
        </a:p>
      </dgm:t>
    </dgm:pt>
    <dgm:pt modelId="{4981F45F-C3DC-453A-834D-3167763B4703}" type="pres">
      <dgm:prSet presAssocID="{42AAB038-F760-4D0D-B69D-B8C0FD98FCBD}" presName="aSpace" presStyleCnt="0"/>
      <dgm:spPr/>
    </dgm:pt>
    <dgm:pt modelId="{F6DAC67F-7653-4C7C-B099-57BFF61559CC}" type="pres">
      <dgm:prSet presAssocID="{EBAEEA6D-D492-4804-B72B-174E47DB4D4A}" presName="compNode" presStyleCnt="0"/>
      <dgm:spPr/>
    </dgm:pt>
    <dgm:pt modelId="{472F482E-4D3A-43AF-9B44-54140D763B28}" type="pres">
      <dgm:prSet presAssocID="{EBAEEA6D-D492-4804-B72B-174E47DB4D4A}" presName="aNode" presStyleLbl="bgShp" presStyleIdx="2" presStyleCnt="3"/>
      <dgm:spPr/>
      <dgm:t>
        <a:bodyPr/>
        <a:lstStyle/>
        <a:p>
          <a:endParaRPr lang="en-US"/>
        </a:p>
      </dgm:t>
    </dgm:pt>
    <dgm:pt modelId="{7FB30FDB-5F16-4DA9-BF55-7090E6845692}" type="pres">
      <dgm:prSet presAssocID="{EBAEEA6D-D492-4804-B72B-174E47DB4D4A}" presName="textNode" presStyleLbl="bgShp" presStyleIdx="2" presStyleCnt="3"/>
      <dgm:spPr/>
      <dgm:t>
        <a:bodyPr/>
        <a:lstStyle/>
        <a:p>
          <a:endParaRPr lang="en-US"/>
        </a:p>
      </dgm:t>
    </dgm:pt>
    <dgm:pt modelId="{08B4DF61-9BF7-4DFB-A1ED-C1D87F832026}" type="pres">
      <dgm:prSet presAssocID="{EBAEEA6D-D492-4804-B72B-174E47DB4D4A}" presName="compChildNode" presStyleCnt="0"/>
      <dgm:spPr/>
    </dgm:pt>
    <dgm:pt modelId="{01C4A15F-C363-4B56-B314-073F2E4F935F}" type="pres">
      <dgm:prSet presAssocID="{EBAEEA6D-D492-4804-B72B-174E47DB4D4A}" presName="theInnerList" presStyleCnt="0"/>
      <dgm:spPr/>
    </dgm:pt>
    <dgm:pt modelId="{A8AA568C-BF55-4880-8F2E-08B06926B89E}" type="pres">
      <dgm:prSet presAssocID="{004FF9E3-6311-441F-BBD2-C1A4EB9CE0D1}" presName="childNode" presStyleLbl="node1" presStyleIdx="4" presStyleCnt="6">
        <dgm:presLayoutVars>
          <dgm:bulletEnabled val="1"/>
        </dgm:presLayoutVars>
      </dgm:prSet>
      <dgm:spPr/>
      <dgm:t>
        <a:bodyPr/>
        <a:lstStyle/>
        <a:p>
          <a:endParaRPr lang="en-US"/>
        </a:p>
      </dgm:t>
    </dgm:pt>
    <dgm:pt modelId="{E3C70320-3B02-457D-A8D6-7AE8922D7306}" type="pres">
      <dgm:prSet presAssocID="{004FF9E3-6311-441F-BBD2-C1A4EB9CE0D1}" presName="aSpace2" presStyleCnt="0"/>
      <dgm:spPr/>
    </dgm:pt>
    <dgm:pt modelId="{04739E1D-AF8E-42AF-B2F0-329846F1E59C}" type="pres">
      <dgm:prSet presAssocID="{FB4499A5-A49D-4D78-A925-9E67C6207AE2}" presName="childNode" presStyleLbl="node1" presStyleIdx="5" presStyleCnt="6">
        <dgm:presLayoutVars>
          <dgm:bulletEnabled val="1"/>
        </dgm:presLayoutVars>
      </dgm:prSet>
      <dgm:spPr/>
      <dgm:t>
        <a:bodyPr/>
        <a:lstStyle/>
        <a:p>
          <a:endParaRPr lang="en-US"/>
        </a:p>
      </dgm:t>
    </dgm:pt>
  </dgm:ptLst>
  <dgm:cxnLst>
    <dgm:cxn modelId="{41A0CE43-BC1F-4E6E-9A54-E5D1DA47D692}" srcId="{42AAB038-F760-4D0D-B69D-B8C0FD98FCBD}" destId="{B6E63A53-7C40-49C2-8E2C-D81FD5A389C6}" srcOrd="1" destOrd="0" parTransId="{5E4D955A-79CB-4E0B-A52A-9D192B7BDF0C}" sibTransId="{6B3B6CD8-3C6F-4E21-8C64-7DFF1F026D6A}"/>
    <dgm:cxn modelId="{6D3E4EB6-A155-470D-8183-F1E8C1A5E6A4}" srcId="{E8FAF190-A072-4EFC-9909-5D6259C955AB}" destId="{A5DC0C82-BDAA-422B-BF60-E503FC35872D}" srcOrd="1" destOrd="0" parTransId="{57334D28-E64E-4982-8CD8-89DF00094948}" sibTransId="{5FA3507F-0286-4284-A1D2-9901B509D3C7}"/>
    <dgm:cxn modelId="{ECE9F965-787A-1540-8612-5B97E2AAA9EA}" type="presOf" srcId="{EBAEEA6D-D492-4804-B72B-174E47DB4D4A}" destId="{7FB30FDB-5F16-4DA9-BF55-7090E6845692}" srcOrd="1" destOrd="0" presId="urn:microsoft.com/office/officeart/2005/8/layout/lProcess2"/>
    <dgm:cxn modelId="{CD61C5DC-73C8-164A-B52B-9322D2C3EBD4}" type="presOf" srcId="{A5DC0C82-BDAA-422B-BF60-E503FC35872D}" destId="{27E1FF5C-A024-4BF7-8FDC-8ACD89D6C124}" srcOrd="0" destOrd="0" presId="urn:microsoft.com/office/officeart/2005/8/layout/lProcess2"/>
    <dgm:cxn modelId="{6264673A-5222-B54C-A694-3200652FDC29}" type="presOf" srcId="{004FF9E3-6311-441F-BBD2-C1A4EB9CE0D1}" destId="{A8AA568C-BF55-4880-8F2E-08B06926B89E}" srcOrd="0" destOrd="0" presId="urn:microsoft.com/office/officeart/2005/8/layout/lProcess2"/>
    <dgm:cxn modelId="{088DF745-E9A7-42E6-99EA-3E1DCC578D5C}" srcId="{42AAB038-F760-4D0D-B69D-B8C0FD98FCBD}" destId="{90DE02D5-D513-4E5A-8592-8D74FF810D30}" srcOrd="0" destOrd="0" parTransId="{FF23EC97-B3B2-4D63-AE92-993EBC8A70B7}" sibTransId="{F25B399B-16BD-4343-A659-AE46E29BF0A4}"/>
    <dgm:cxn modelId="{30BDDB1D-1D62-824B-8E82-B2E988431B6A}" type="presOf" srcId="{E8FAF190-A072-4EFC-9909-5D6259C955AB}" destId="{90A78A6D-13F9-4631-8CF1-DF9AC9E5C85A}" srcOrd="0" destOrd="0" presId="urn:microsoft.com/office/officeart/2005/8/layout/lProcess2"/>
    <dgm:cxn modelId="{C0400983-B21E-4046-A35B-A92C14830E7C}" type="presOf" srcId="{BC24528A-3764-4E4E-8A6C-EC88D0DCB82C}" destId="{4239E2CF-58F4-47B5-B683-8789224F852A}" srcOrd="0" destOrd="0" presId="urn:microsoft.com/office/officeart/2005/8/layout/lProcess2"/>
    <dgm:cxn modelId="{1342DDED-B086-8444-AA01-94791C28255B}" type="presOf" srcId="{42AAB038-F760-4D0D-B69D-B8C0FD98FCBD}" destId="{940EA31C-5512-4E10-92D7-B643B38C883B}" srcOrd="1" destOrd="0" presId="urn:microsoft.com/office/officeart/2005/8/layout/lProcess2"/>
    <dgm:cxn modelId="{ACBB7AF0-5BF5-48D8-B2A7-859035F4F873}" srcId="{BC24528A-3764-4E4E-8A6C-EC88D0DCB82C}" destId="{E8FAF190-A072-4EFC-9909-5D6259C955AB}" srcOrd="0" destOrd="0" parTransId="{281A309D-C59B-402B-A01D-7FF6A2769192}" sibTransId="{481A593C-24B4-4AEA-84AB-77B26894EFBC}"/>
    <dgm:cxn modelId="{775BB38D-E276-6346-A83F-213BF084FA5A}" type="presOf" srcId="{42AAB038-F760-4D0D-B69D-B8C0FD98FCBD}" destId="{B989BB60-821A-451C-9803-F303B38EB3D9}" srcOrd="0" destOrd="0" presId="urn:microsoft.com/office/officeart/2005/8/layout/lProcess2"/>
    <dgm:cxn modelId="{E2061960-0DA8-2148-912A-8D295DB97E5B}" type="presOf" srcId="{622EB44B-07FF-45BF-87DD-E4B15DB64E95}" destId="{94832845-E2C7-47F4-A41F-D31BA503D481}" srcOrd="0" destOrd="0" presId="urn:microsoft.com/office/officeart/2005/8/layout/lProcess2"/>
    <dgm:cxn modelId="{BA2E06E6-AB1C-4C16-9EAD-B5D65F9BF12A}" srcId="{EBAEEA6D-D492-4804-B72B-174E47DB4D4A}" destId="{FB4499A5-A49D-4D78-A925-9E67C6207AE2}" srcOrd="1" destOrd="0" parTransId="{E4BF8688-3069-4EC6-9AE5-72A04F18A964}" sibTransId="{5C889D97-9F11-4E9A-A8A4-82E0EBA33FD4}"/>
    <dgm:cxn modelId="{291E5D28-200E-4E75-BC0B-F3100548FFE3}" srcId="{EBAEEA6D-D492-4804-B72B-174E47DB4D4A}" destId="{004FF9E3-6311-441F-BBD2-C1A4EB9CE0D1}" srcOrd="0" destOrd="0" parTransId="{D836B119-C3BA-4E92-8E72-EE2376328F9D}" sibTransId="{5A7A712B-F263-43BD-B395-725169E16204}"/>
    <dgm:cxn modelId="{D643B725-7131-2E49-8BDE-930468BDB215}" type="presOf" srcId="{B6E63A53-7C40-49C2-8E2C-D81FD5A389C6}" destId="{CE08343E-4458-480D-A57C-B742FC756F57}" srcOrd="0" destOrd="0" presId="urn:microsoft.com/office/officeart/2005/8/layout/lProcess2"/>
    <dgm:cxn modelId="{5DF2E47F-7CF8-4D1A-81D8-6FB1B63EE1C9}" srcId="{E8FAF190-A072-4EFC-9909-5D6259C955AB}" destId="{622EB44B-07FF-45BF-87DD-E4B15DB64E95}" srcOrd="0" destOrd="0" parTransId="{83443CDC-8391-489A-9E55-FFD6454BE42D}" sibTransId="{BDA91EB8-24EA-44C1-AFB1-6F9D37BBDEE5}"/>
    <dgm:cxn modelId="{48B8DFF8-6642-9144-BE1F-9C7C310281F5}" type="presOf" srcId="{FB4499A5-A49D-4D78-A925-9E67C6207AE2}" destId="{04739E1D-AF8E-42AF-B2F0-329846F1E59C}" srcOrd="0" destOrd="0" presId="urn:microsoft.com/office/officeart/2005/8/layout/lProcess2"/>
    <dgm:cxn modelId="{8B18ADFF-D3ED-6D4F-B0E6-369240B6A635}" type="presOf" srcId="{E8FAF190-A072-4EFC-9909-5D6259C955AB}" destId="{85F0BD87-2373-4B24-AD5B-92B126FEC0ED}" srcOrd="1" destOrd="0" presId="urn:microsoft.com/office/officeart/2005/8/layout/lProcess2"/>
    <dgm:cxn modelId="{99F522B5-941C-5E4E-915D-7DBFE107AAC1}" type="presOf" srcId="{90DE02D5-D513-4E5A-8592-8D74FF810D30}" destId="{451AF3F8-AE5C-4FC6-A14D-3E6479565E55}" srcOrd="0" destOrd="0" presId="urn:microsoft.com/office/officeart/2005/8/layout/lProcess2"/>
    <dgm:cxn modelId="{0A211C5C-B406-419E-B594-E779071E2A15}" srcId="{BC24528A-3764-4E4E-8A6C-EC88D0DCB82C}" destId="{EBAEEA6D-D492-4804-B72B-174E47DB4D4A}" srcOrd="2" destOrd="0" parTransId="{4D22B5BB-E026-42FB-B438-CD8288E29643}" sibTransId="{4161DE27-CB31-4C95-8BE1-2E70C4508BC3}"/>
    <dgm:cxn modelId="{C55D9467-1B01-5C4F-A631-10CAAE8510A5}" type="presOf" srcId="{EBAEEA6D-D492-4804-B72B-174E47DB4D4A}" destId="{472F482E-4D3A-43AF-9B44-54140D763B28}" srcOrd="0" destOrd="0" presId="urn:microsoft.com/office/officeart/2005/8/layout/lProcess2"/>
    <dgm:cxn modelId="{28DA52AB-D1B1-4859-AAF1-14A8C1B0607D}" srcId="{BC24528A-3764-4E4E-8A6C-EC88D0DCB82C}" destId="{42AAB038-F760-4D0D-B69D-B8C0FD98FCBD}" srcOrd="1" destOrd="0" parTransId="{6E408E6A-3623-41C0-AA50-94EAA770C73A}" sibTransId="{F04597E0-50E9-42CF-81DA-CB32E4FB4D03}"/>
    <dgm:cxn modelId="{D1FF677E-2705-3242-BB58-14B27F5A741F}" type="presParOf" srcId="{4239E2CF-58F4-47B5-B683-8789224F852A}" destId="{D4396356-CAF3-4F53-AFFC-28628F51B69F}" srcOrd="0" destOrd="0" presId="urn:microsoft.com/office/officeart/2005/8/layout/lProcess2"/>
    <dgm:cxn modelId="{62E2AEE4-13DA-F648-A0A5-0EBA4AA69BEA}" type="presParOf" srcId="{D4396356-CAF3-4F53-AFFC-28628F51B69F}" destId="{90A78A6D-13F9-4631-8CF1-DF9AC9E5C85A}" srcOrd="0" destOrd="0" presId="urn:microsoft.com/office/officeart/2005/8/layout/lProcess2"/>
    <dgm:cxn modelId="{229A3BDC-5AF5-DC4C-B016-58A9AB7ADF1A}" type="presParOf" srcId="{D4396356-CAF3-4F53-AFFC-28628F51B69F}" destId="{85F0BD87-2373-4B24-AD5B-92B126FEC0ED}" srcOrd="1" destOrd="0" presId="urn:microsoft.com/office/officeart/2005/8/layout/lProcess2"/>
    <dgm:cxn modelId="{EB779B2C-AAD1-554D-A1F2-C90043EFC16B}" type="presParOf" srcId="{D4396356-CAF3-4F53-AFFC-28628F51B69F}" destId="{89F3776F-C9B2-4077-A12F-2FBE11AB9BA4}" srcOrd="2" destOrd="0" presId="urn:microsoft.com/office/officeart/2005/8/layout/lProcess2"/>
    <dgm:cxn modelId="{F5C71EA9-12B8-A04D-B53A-C7DFFB1730F6}" type="presParOf" srcId="{89F3776F-C9B2-4077-A12F-2FBE11AB9BA4}" destId="{42CA3C0D-BA48-4ECB-95BA-E8CBD507DFDC}" srcOrd="0" destOrd="0" presId="urn:microsoft.com/office/officeart/2005/8/layout/lProcess2"/>
    <dgm:cxn modelId="{89304F0A-E0D4-514B-903F-39338B9E8E5E}" type="presParOf" srcId="{42CA3C0D-BA48-4ECB-95BA-E8CBD507DFDC}" destId="{94832845-E2C7-47F4-A41F-D31BA503D481}" srcOrd="0" destOrd="0" presId="urn:microsoft.com/office/officeart/2005/8/layout/lProcess2"/>
    <dgm:cxn modelId="{F6789923-9B94-8247-9FF8-A364542643B2}" type="presParOf" srcId="{42CA3C0D-BA48-4ECB-95BA-E8CBD507DFDC}" destId="{8592CB2D-1751-41C9-8423-D70F28F1B216}" srcOrd="1" destOrd="0" presId="urn:microsoft.com/office/officeart/2005/8/layout/lProcess2"/>
    <dgm:cxn modelId="{08902044-1893-DD4D-81B7-D8E30D3E030C}" type="presParOf" srcId="{42CA3C0D-BA48-4ECB-95BA-E8CBD507DFDC}" destId="{27E1FF5C-A024-4BF7-8FDC-8ACD89D6C124}" srcOrd="2" destOrd="0" presId="urn:microsoft.com/office/officeart/2005/8/layout/lProcess2"/>
    <dgm:cxn modelId="{52F1966F-B2C8-C140-A08C-1577B8A34B6C}" type="presParOf" srcId="{4239E2CF-58F4-47B5-B683-8789224F852A}" destId="{02A272A1-58C2-4620-B7A6-E9970188CB26}" srcOrd="1" destOrd="0" presId="urn:microsoft.com/office/officeart/2005/8/layout/lProcess2"/>
    <dgm:cxn modelId="{95EBD1BB-BDE5-124F-841F-2E1B51556B9B}" type="presParOf" srcId="{4239E2CF-58F4-47B5-B683-8789224F852A}" destId="{AF27074C-7324-45EC-9D26-0E5EF99B24C2}" srcOrd="2" destOrd="0" presId="urn:microsoft.com/office/officeart/2005/8/layout/lProcess2"/>
    <dgm:cxn modelId="{C44C652E-3FAC-C14D-ABEB-D669B1857630}" type="presParOf" srcId="{AF27074C-7324-45EC-9D26-0E5EF99B24C2}" destId="{B989BB60-821A-451C-9803-F303B38EB3D9}" srcOrd="0" destOrd="0" presId="urn:microsoft.com/office/officeart/2005/8/layout/lProcess2"/>
    <dgm:cxn modelId="{91A0561A-E03C-634E-81A8-70A5A812FB33}" type="presParOf" srcId="{AF27074C-7324-45EC-9D26-0E5EF99B24C2}" destId="{940EA31C-5512-4E10-92D7-B643B38C883B}" srcOrd="1" destOrd="0" presId="urn:microsoft.com/office/officeart/2005/8/layout/lProcess2"/>
    <dgm:cxn modelId="{A78E7E5E-0ECB-A14E-8035-BBB355A17E4A}" type="presParOf" srcId="{AF27074C-7324-45EC-9D26-0E5EF99B24C2}" destId="{5E61195E-8426-4340-8CF6-14BB1E11857A}" srcOrd="2" destOrd="0" presId="urn:microsoft.com/office/officeart/2005/8/layout/lProcess2"/>
    <dgm:cxn modelId="{1204367B-46BB-ED46-8C5B-A30678790D3B}" type="presParOf" srcId="{5E61195E-8426-4340-8CF6-14BB1E11857A}" destId="{E85AC9C9-375A-48F3-BECB-0CFDD593A190}" srcOrd="0" destOrd="0" presId="urn:microsoft.com/office/officeart/2005/8/layout/lProcess2"/>
    <dgm:cxn modelId="{47B50C0A-3654-A540-BE00-7049987DDE8C}" type="presParOf" srcId="{E85AC9C9-375A-48F3-BECB-0CFDD593A190}" destId="{451AF3F8-AE5C-4FC6-A14D-3E6479565E55}" srcOrd="0" destOrd="0" presId="urn:microsoft.com/office/officeart/2005/8/layout/lProcess2"/>
    <dgm:cxn modelId="{55796398-C48A-314A-8F96-02441062B1EA}" type="presParOf" srcId="{E85AC9C9-375A-48F3-BECB-0CFDD593A190}" destId="{3D132A34-3B4F-4074-9C4E-85E2F4643EA1}" srcOrd="1" destOrd="0" presId="urn:microsoft.com/office/officeart/2005/8/layout/lProcess2"/>
    <dgm:cxn modelId="{D66AE1C5-3A22-E041-89D6-090DEEEA3B78}" type="presParOf" srcId="{E85AC9C9-375A-48F3-BECB-0CFDD593A190}" destId="{CE08343E-4458-480D-A57C-B742FC756F57}" srcOrd="2" destOrd="0" presId="urn:microsoft.com/office/officeart/2005/8/layout/lProcess2"/>
    <dgm:cxn modelId="{2CDE043D-6965-064E-ACEF-1A16B1F72E95}" type="presParOf" srcId="{4239E2CF-58F4-47B5-B683-8789224F852A}" destId="{4981F45F-C3DC-453A-834D-3167763B4703}" srcOrd="3" destOrd="0" presId="urn:microsoft.com/office/officeart/2005/8/layout/lProcess2"/>
    <dgm:cxn modelId="{F6D2D0A3-EA3A-984A-A534-3B42DA29C55B}" type="presParOf" srcId="{4239E2CF-58F4-47B5-B683-8789224F852A}" destId="{F6DAC67F-7653-4C7C-B099-57BFF61559CC}" srcOrd="4" destOrd="0" presId="urn:microsoft.com/office/officeart/2005/8/layout/lProcess2"/>
    <dgm:cxn modelId="{D97AD0CF-4A49-114D-9C72-E8BE0940E428}" type="presParOf" srcId="{F6DAC67F-7653-4C7C-B099-57BFF61559CC}" destId="{472F482E-4D3A-43AF-9B44-54140D763B28}" srcOrd="0" destOrd="0" presId="urn:microsoft.com/office/officeart/2005/8/layout/lProcess2"/>
    <dgm:cxn modelId="{27853818-2F73-8F4C-840B-26DAC78F2865}" type="presParOf" srcId="{F6DAC67F-7653-4C7C-B099-57BFF61559CC}" destId="{7FB30FDB-5F16-4DA9-BF55-7090E6845692}" srcOrd="1" destOrd="0" presId="urn:microsoft.com/office/officeart/2005/8/layout/lProcess2"/>
    <dgm:cxn modelId="{D0868F1E-BE02-7440-916C-1FEC1D55161B}" type="presParOf" srcId="{F6DAC67F-7653-4C7C-B099-57BFF61559CC}" destId="{08B4DF61-9BF7-4DFB-A1ED-C1D87F832026}" srcOrd="2" destOrd="0" presId="urn:microsoft.com/office/officeart/2005/8/layout/lProcess2"/>
    <dgm:cxn modelId="{A50B763C-AB57-FF49-841B-906E98A42B59}" type="presParOf" srcId="{08B4DF61-9BF7-4DFB-A1ED-C1D87F832026}" destId="{01C4A15F-C363-4B56-B314-073F2E4F935F}" srcOrd="0" destOrd="0" presId="urn:microsoft.com/office/officeart/2005/8/layout/lProcess2"/>
    <dgm:cxn modelId="{24130388-D960-5741-A69A-FDCD8FA10509}" type="presParOf" srcId="{01C4A15F-C363-4B56-B314-073F2E4F935F}" destId="{A8AA568C-BF55-4880-8F2E-08B06926B89E}" srcOrd="0" destOrd="0" presId="urn:microsoft.com/office/officeart/2005/8/layout/lProcess2"/>
    <dgm:cxn modelId="{F1A15EDB-EE48-F44A-9626-821A3217A952}" type="presParOf" srcId="{01C4A15F-C363-4B56-B314-073F2E4F935F}" destId="{E3C70320-3B02-457D-A8D6-7AE8922D7306}" srcOrd="1" destOrd="0" presId="urn:microsoft.com/office/officeart/2005/8/layout/lProcess2"/>
    <dgm:cxn modelId="{06051670-3560-824A-BFA1-A179DF529068}" type="presParOf" srcId="{01C4A15F-C363-4B56-B314-073F2E4F935F}" destId="{04739E1D-AF8E-42AF-B2F0-329846F1E59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4_2" csCatId="accent4"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FB189001-5C34-8445-B1CC-BD26E8111F3C}" type="presOf" srcId="{7E53D0A4-52CF-AC46-B6EC-C871B8CDAF6F}" destId="{B90B26C3-8AEF-F44D-8BF1-01588DF950A8}" srcOrd="0" destOrd="0" presId="urn:microsoft.com/office/officeart/2005/8/layout/cycle3"/>
    <dgm:cxn modelId="{E87A5795-1F27-DB40-9188-A735751C1373}" type="presOf" srcId="{FE3AAA91-2B7B-984C-90BB-D78B8AF917CA}" destId="{7B4BF964-C111-7F42-8561-266D28C66D1C}" srcOrd="0" destOrd="0" presId="urn:microsoft.com/office/officeart/2005/8/layout/cycle3"/>
    <dgm:cxn modelId="{C072AB5F-36DB-434B-B2EE-171188A0B99C}"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3AA17989-4099-5142-AC30-AC83B1224743}" type="presOf" srcId="{BF131ED2-5762-8241-9D60-60C060DE2ACE}" destId="{B015403A-2826-7B41-BB08-3C5C2C3EEF7E}"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3443EFDA-F056-C74B-9491-E5C67D12B17C}" type="presOf" srcId="{7D8970B8-F909-9C48-89F2-DBB6F87F68D9}" destId="{8459AE78-F38E-9042-8458-F10F8CBBABE1}" srcOrd="0" destOrd="0" presId="urn:microsoft.com/office/officeart/2005/8/layout/cycle3"/>
    <dgm:cxn modelId="{64B1D4ED-F1A2-0145-807C-32D13948997F}" type="presParOf" srcId="{B90B26C3-8AEF-F44D-8BF1-01588DF950A8}" destId="{CA225C7C-2680-4042-A11E-617B43548FC8}" srcOrd="0" destOrd="0" presId="urn:microsoft.com/office/officeart/2005/8/layout/cycle3"/>
    <dgm:cxn modelId="{D8C3DEF9-330E-0D42-92F3-9E9D6AA5F4CC}" type="presParOf" srcId="{CA225C7C-2680-4042-A11E-617B43548FC8}" destId="{7B4BF964-C111-7F42-8561-266D28C66D1C}" srcOrd="0" destOrd="0" presId="urn:microsoft.com/office/officeart/2005/8/layout/cycle3"/>
    <dgm:cxn modelId="{491B27E0-3E21-7443-AE47-CC0EDC0AF1B8}" type="presParOf" srcId="{CA225C7C-2680-4042-A11E-617B43548FC8}" destId="{6E9FD6EF-4B46-4648-A2A4-A1C9885D1903}" srcOrd="1" destOrd="0" presId="urn:microsoft.com/office/officeart/2005/8/layout/cycle3"/>
    <dgm:cxn modelId="{71930D27-C952-2941-AFC1-9D16A866FB53}" type="presParOf" srcId="{CA225C7C-2680-4042-A11E-617B43548FC8}" destId="{8459AE78-F38E-9042-8458-F10F8CBBABE1}" srcOrd="2" destOrd="0" presId="urn:microsoft.com/office/officeart/2005/8/layout/cycle3"/>
    <dgm:cxn modelId="{B5F9E8EA-A832-1049-A19F-0B1F2778C6E8}"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6">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BF131ED2-5762-8241-9D60-60C060DE2ACE}">
      <dgm:prSet phldrT="[Text]"/>
      <dgm:spPr>
        <a:solidFill>
          <a:schemeClr val="accent6">
            <a:lumMod val="60000"/>
            <a:lumOff val="40000"/>
          </a:schemeClr>
        </a:solidFill>
      </dgm:spPr>
      <dgm:t>
        <a:bodyPr/>
        <a:lstStyle/>
        <a:p>
          <a:r>
            <a:rPr lang="en-US" dirty="0"/>
            <a:t>Larva</a:t>
          </a:r>
        </a:p>
      </dgm:t>
    </dgm:pt>
    <dgm:pt modelId="{6BB2953C-F88A-4342-B504-A6E076271AF6}" type="parTrans" cxnId="{CDD3F9B9-6BE7-6947-8267-5296A8C55495}">
      <dgm:prSet/>
      <dgm:spPr/>
      <dgm:t>
        <a:bodyPr/>
        <a:lstStyle/>
        <a:p>
          <a:endParaRPr lang="en-US"/>
        </a:p>
      </dgm:t>
    </dgm:pt>
    <dgm:pt modelId="{CB4272C8-7471-3448-80A7-EC4F482DDA1E}" type="sibTrans" cxnId="{CDD3F9B9-6BE7-6947-8267-5296A8C55495}">
      <dgm:prSet/>
      <dgm:spPr/>
      <dgm:t>
        <a:bodyPr/>
        <a:lstStyle/>
        <a:p>
          <a:endParaRPr lang="en-US"/>
        </a:p>
      </dgm:t>
    </dgm:pt>
    <dgm:pt modelId="{C6450ED9-B424-7548-A730-DBCDAA68254F}">
      <dgm:prSet phldrT="[Text]"/>
      <dgm:spPr>
        <a:solidFill>
          <a:schemeClr val="accent6">
            <a:lumMod val="75000"/>
          </a:schemeClr>
        </a:solidFill>
      </dgm:spPr>
      <dgm:t>
        <a:bodyPr/>
        <a:lstStyle/>
        <a:p>
          <a:r>
            <a:rPr lang="en-US" dirty="0"/>
            <a:t>Pupa</a:t>
          </a:r>
        </a:p>
      </dgm:t>
    </dgm:pt>
    <dgm:pt modelId="{988B771E-B1F3-B24D-8AF1-5D5BC5405FAE}" type="parTrans" cxnId="{8BE127A2-BC1E-2849-B8A7-75527E4EAD74}">
      <dgm:prSet/>
      <dgm:spPr/>
      <dgm:t>
        <a:bodyPr/>
        <a:lstStyle/>
        <a:p>
          <a:endParaRPr lang="en-US"/>
        </a:p>
      </dgm:t>
    </dgm:pt>
    <dgm:pt modelId="{8FC0B3B6-667A-6B42-815F-019A9D629F0D}" type="sibTrans" cxnId="{8BE127A2-BC1E-2849-B8A7-75527E4EAD74}">
      <dgm:prSet/>
      <dgm:spPr/>
      <dgm:t>
        <a:bodyPr/>
        <a:lstStyle/>
        <a:p>
          <a:endParaRPr lang="en-US"/>
        </a:p>
      </dgm:t>
    </dgm:pt>
    <dgm:pt modelId="{FE3AAA91-2B7B-984C-90BB-D78B8AF917CA}">
      <dgm:prSet/>
      <dgm:spPr>
        <a:solidFill>
          <a:schemeClr val="accent6">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accent4"/>
        </a:solidFill>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4"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4"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4" custScaleX="89869" custScaleY="63089" custRadScaleRad="115439" custRadScaleInc="11381">
        <dgm:presLayoutVars>
          <dgm:bulletEnabled val="1"/>
        </dgm:presLayoutVars>
      </dgm:prSet>
      <dgm:spPr/>
      <dgm:t>
        <a:bodyPr/>
        <a:lstStyle/>
        <a:p>
          <a:endParaRPr lang="en-US"/>
        </a:p>
      </dgm:t>
    </dgm:pt>
    <dgm:pt modelId="{5FA253E2-2AC6-7249-9BAE-D2E1F7A1D947}" type="pres">
      <dgm:prSet presAssocID="{C6450ED9-B424-7548-A730-DBCDAA68254F}" presName="nodeFollowingNodes" presStyleLbl="node1" presStyleIdx="3" presStyleCnt="4" custScaleX="89869" custScaleY="63089" custRadScaleRad="109864">
        <dgm:presLayoutVars>
          <dgm:bulletEnabled val="1"/>
        </dgm:presLayoutVars>
      </dgm:prSet>
      <dgm:spPr/>
      <dgm:t>
        <a:bodyPr/>
        <a:lstStyle/>
        <a:p>
          <a:endParaRPr lang="en-US"/>
        </a:p>
      </dgm:t>
    </dgm:pt>
  </dgm:ptLst>
  <dgm:cxnLst>
    <dgm:cxn modelId="{8BE127A2-BC1E-2849-B8A7-75527E4EAD74}" srcId="{7E53D0A4-52CF-AC46-B6EC-C871B8CDAF6F}" destId="{C6450ED9-B424-7548-A730-DBCDAA68254F}" srcOrd="3" destOrd="0" parTransId="{988B771E-B1F3-B24D-8AF1-5D5BC5405FAE}" sibTransId="{8FC0B3B6-667A-6B42-815F-019A9D629F0D}"/>
    <dgm:cxn modelId="{6C6AE3A5-15B6-AA49-9DE2-EDD0FE9B2B7F}" type="presOf" srcId="{7E53D0A4-52CF-AC46-B6EC-C871B8CDAF6F}" destId="{B90B26C3-8AEF-F44D-8BF1-01588DF950A8}" srcOrd="0" destOrd="0" presId="urn:microsoft.com/office/officeart/2005/8/layout/cycle3"/>
    <dgm:cxn modelId="{8D2ED2A3-3A96-E745-A192-8C9223B600FE}" type="presOf" srcId="{7D8970B8-F909-9C48-89F2-DBB6F87F68D9}" destId="{8459AE78-F38E-9042-8458-F10F8CBBABE1}" srcOrd="0" destOrd="0" presId="urn:microsoft.com/office/officeart/2005/8/layout/cycle3"/>
    <dgm:cxn modelId="{1E915B67-BA4C-D646-91F8-26C482AA6170}" type="presOf" srcId="{A51A1182-8056-FA44-B819-05326E250AC0}" destId="{6E9FD6EF-4B46-4648-A2A4-A1C9885D1903}"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CDD3F9B9-6BE7-6947-8267-5296A8C55495}" srcId="{7E53D0A4-52CF-AC46-B6EC-C871B8CDAF6F}" destId="{BF131ED2-5762-8241-9D60-60C060DE2ACE}" srcOrd="2" destOrd="0" parTransId="{6BB2953C-F88A-4342-B504-A6E076271AF6}" sibTransId="{CB4272C8-7471-3448-80A7-EC4F482DDA1E}"/>
    <dgm:cxn modelId="{F3F47946-F2C4-014B-8E29-6608D9F1256F}" type="presOf" srcId="{BF131ED2-5762-8241-9D60-60C060DE2ACE}" destId="{B015403A-2826-7B41-BB08-3C5C2C3EEF7E}"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393535E-AD8C-FD4C-92B8-BEE2D3FAAA01}" type="presOf" srcId="{FE3AAA91-2B7B-984C-90BB-D78B8AF917CA}" destId="{7B4BF964-C111-7F42-8561-266D28C66D1C}" srcOrd="0" destOrd="0" presId="urn:microsoft.com/office/officeart/2005/8/layout/cycle3"/>
    <dgm:cxn modelId="{CA36364F-537F-0741-9B2B-1B7FBC2FB2AB}" type="presOf" srcId="{C6450ED9-B424-7548-A730-DBCDAA68254F}" destId="{5FA253E2-2AC6-7249-9BAE-D2E1F7A1D947}" srcOrd="0" destOrd="0" presId="urn:microsoft.com/office/officeart/2005/8/layout/cycle3"/>
    <dgm:cxn modelId="{0C49A38B-25FC-F345-8400-B51A870EA094}" type="presParOf" srcId="{B90B26C3-8AEF-F44D-8BF1-01588DF950A8}" destId="{CA225C7C-2680-4042-A11E-617B43548FC8}" srcOrd="0" destOrd="0" presId="urn:microsoft.com/office/officeart/2005/8/layout/cycle3"/>
    <dgm:cxn modelId="{7C59340B-8A62-EC4E-BA0A-B7009722B1FB}" type="presParOf" srcId="{CA225C7C-2680-4042-A11E-617B43548FC8}" destId="{7B4BF964-C111-7F42-8561-266D28C66D1C}" srcOrd="0" destOrd="0" presId="urn:microsoft.com/office/officeart/2005/8/layout/cycle3"/>
    <dgm:cxn modelId="{A7D55B12-B1CF-3C4B-A7B5-C9EED528EA04}" type="presParOf" srcId="{CA225C7C-2680-4042-A11E-617B43548FC8}" destId="{6E9FD6EF-4B46-4648-A2A4-A1C9885D1903}" srcOrd="1" destOrd="0" presId="urn:microsoft.com/office/officeart/2005/8/layout/cycle3"/>
    <dgm:cxn modelId="{DA8F81A4-4517-4043-9D29-A17CE90CAB32}" type="presParOf" srcId="{CA225C7C-2680-4042-A11E-617B43548FC8}" destId="{8459AE78-F38E-9042-8458-F10F8CBBABE1}" srcOrd="2" destOrd="0" presId="urn:microsoft.com/office/officeart/2005/8/layout/cycle3"/>
    <dgm:cxn modelId="{6139F85C-A9FB-7548-99C6-BA74A32A2D75}" type="presParOf" srcId="{CA225C7C-2680-4042-A11E-617B43548FC8}" destId="{B015403A-2826-7B41-BB08-3C5C2C3EEF7E}" srcOrd="3" destOrd="0" presId="urn:microsoft.com/office/officeart/2005/8/layout/cycle3"/>
    <dgm:cxn modelId="{15B42D28-2EA2-AF48-ADAD-FDB3F807ADA5}" type="presParOf" srcId="{CA225C7C-2680-4042-A11E-617B43548FC8}" destId="{5FA253E2-2AC6-7249-9BAE-D2E1F7A1D947}" srcOrd="4"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1_2" csCatId="accent1" phldr="1"/>
      <dgm:spPr/>
    </dgm:pt>
    <dgm:pt modelId="{7D8970B8-F909-9C48-89F2-DBB6F87F68D9}">
      <dgm:prSet phldrT="[Text]"/>
      <dgm:spPr>
        <a:solidFill>
          <a:schemeClr val="accent5">
            <a:lumMod val="40000"/>
            <a:lumOff val="60000"/>
          </a:schemeClr>
        </a:solidFill>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a:solidFill>
          <a:schemeClr val="accent5">
            <a:lumMod val="75000"/>
          </a:schemeClr>
        </a:solidFill>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a:solidFill>
          <a:schemeClr val="bg2">
            <a:lumMod val="75000"/>
          </a:schemeClr>
        </a:solidFill>
      </dgm:spPr>
      <dgm:t>
        <a:bodyPr/>
        <a:lstStyle/>
        <a:p>
          <a:endParaRPr lang="en-US"/>
        </a:p>
      </dgm:t>
    </dgm:pt>
    <dgm:pt modelId="{BF131ED2-5762-8241-9D60-60C060DE2ACE}">
      <dgm:prSet phldrT="[Text]"/>
      <dgm:spPr>
        <a:solidFill>
          <a:schemeClr val="accent5">
            <a:lumMod val="60000"/>
            <a:lumOff val="40000"/>
          </a:schemeClr>
        </a:solidFill>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D623AC3B-AFDA-744F-B33B-75CF76BB3686}" type="presOf" srcId="{BF131ED2-5762-8241-9D60-60C060DE2ACE}" destId="{B015403A-2826-7B41-BB08-3C5C2C3EEF7E}"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07C2ECCF-3A05-DB4A-A75F-496AE4B86C07}" type="presOf" srcId="{7E53D0A4-52CF-AC46-B6EC-C871B8CDAF6F}" destId="{B90B26C3-8AEF-F44D-8BF1-01588DF950A8}" srcOrd="0" destOrd="0" presId="urn:microsoft.com/office/officeart/2005/8/layout/cycle3"/>
    <dgm:cxn modelId="{56B75317-014F-9145-9644-89B49C517A84}" srcId="{7E53D0A4-52CF-AC46-B6EC-C871B8CDAF6F}" destId="{7D8970B8-F909-9C48-89F2-DBB6F87F68D9}" srcOrd="1" destOrd="0" parTransId="{D9E52BEC-A5D3-4448-841A-2FF75136333B}" sibTransId="{D9122C4C-05F1-0C47-B9C6-3843379DE9E9}"/>
    <dgm:cxn modelId="{CEA663BC-1E18-074C-B746-41D648B66E19}" type="presOf" srcId="{A51A1182-8056-FA44-B819-05326E250AC0}" destId="{6E9FD6EF-4B46-4648-A2A4-A1C9885D1903}" srcOrd="0" destOrd="0" presId="urn:microsoft.com/office/officeart/2005/8/layout/cycle3"/>
    <dgm:cxn modelId="{A3A0EEB7-83E2-CF43-B9D5-1BAC1974063C}" type="presOf" srcId="{7D8970B8-F909-9C48-89F2-DBB6F87F68D9}" destId="{8459AE78-F38E-9042-8458-F10F8CBBABE1}" srcOrd="0" destOrd="0" presId="urn:microsoft.com/office/officeart/2005/8/layout/cycle3"/>
    <dgm:cxn modelId="{3C31FCA0-A44C-614B-9A01-7A68943D1B64}" type="presOf" srcId="{FE3AAA91-2B7B-984C-90BB-D78B8AF917CA}" destId="{7B4BF964-C111-7F42-8561-266D28C66D1C}"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2567F008-2118-A74C-AE3A-816DAB28E27B}" type="presParOf" srcId="{B90B26C3-8AEF-F44D-8BF1-01588DF950A8}" destId="{CA225C7C-2680-4042-A11E-617B43548FC8}" srcOrd="0" destOrd="0" presId="urn:microsoft.com/office/officeart/2005/8/layout/cycle3"/>
    <dgm:cxn modelId="{586B76EC-CEEF-AC42-A348-461E051D05C2}" type="presParOf" srcId="{CA225C7C-2680-4042-A11E-617B43548FC8}" destId="{7B4BF964-C111-7F42-8561-266D28C66D1C}" srcOrd="0" destOrd="0" presId="urn:microsoft.com/office/officeart/2005/8/layout/cycle3"/>
    <dgm:cxn modelId="{D03F31E2-C656-7948-A1C9-020CF014C244}" type="presParOf" srcId="{CA225C7C-2680-4042-A11E-617B43548FC8}" destId="{6E9FD6EF-4B46-4648-A2A4-A1C9885D1903}" srcOrd="1" destOrd="0" presId="urn:microsoft.com/office/officeart/2005/8/layout/cycle3"/>
    <dgm:cxn modelId="{BB8A23FA-5488-4C43-85C9-9B12B2888566}" type="presParOf" srcId="{CA225C7C-2680-4042-A11E-617B43548FC8}" destId="{8459AE78-F38E-9042-8458-F10F8CBBABE1}" srcOrd="2" destOrd="0" presId="urn:microsoft.com/office/officeart/2005/8/layout/cycle3"/>
    <dgm:cxn modelId="{A151A80B-9AEE-B246-988E-89B260892DE2}"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4092D-6FAB-4707-ACAD-9A03647F9C52}" type="doc">
      <dgm:prSet loTypeId="urn:microsoft.com/office/officeart/2005/8/layout/arrow2" loCatId="process" qsTypeId="urn:microsoft.com/office/officeart/2005/8/quickstyle/simple1" qsCatId="simple" csTypeId="urn:microsoft.com/office/officeart/2005/8/colors/accent3_2" csCatId="accent3" phldr="1"/>
      <dgm:spPr/>
    </dgm:pt>
    <dgm:pt modelId="{9395CE4F-1D7F-4002-8857-1CB5CB733CAB}">
      <dgm:prSet phldrT="[Text]"/>
      <dgm:spPr/>
      <dgm:t>
        <a:bodyPr/>
        <a:lstStyle/>
        <a:p>
          <a:r>
            <a:rPr lang="en-US" dirty="0">
              <a:cs typeface="Calibri"/>
            </a:rPr>
            <a:t>1st Instar</a:t>
          </a:r>
        </a:p>
      </dgm:t>
    </dgm:pt>
    <dgm:pt modelId="{A8AFE2B8-7B9B-489B-8C44-A7CA74E844FE}" type="parTrans" cxnId="{74D92EDC-8887-481F-94C7-645F58CAE4A5}">
      <dgm:prSet/>
      <dgm:spPr/>
      <dgm:t>
        <a:bodyPr/>
        <a:lstStyle/>
        <a:p>
          <a:endParaRPr lang="en-US"/>
        </a:p>
      </dgm:t>
    </dgm:pt>
    <dgm:pt modelId="{AE950286-8C70-47E7-A8A3-BA928C5B913B}" type="sibTrans" cxnId="{74D92EDC-8887-481F-94C7-645F58CAE4A5}">
      <dgm:prSet/>
      <dgm:spPr/>
      <dgm:t>
        <a:bodyPr/>
        <a:lstStyle/>
        <a:p>
          <a:endParaRPr lang="en-US"/>
        </a:p>
      </dgm:t>
    </dgm:pt>
    <dgm:pt modelId="{22030246-A1A2-42A4-B522-5F3ED8383EF6}">
      <dgm:prSet phldrT="[Text]"/>
      <dgm:spPr/>
      <dgm:t>
        <a:bodyPr/>
        <a:lstStyle/>
        <a:p>
          <a:r>
            <a:rPr lang="en-US" dirty="0">
              <a:cs typeface="Calibri"/>
            </a:rPr>
            <a:t>2nd Instar</a:t>
          </a:r>
        </a:p>
      </dgm:t>
    </dgm:pt>
    <dgm:pt modelId="{26C34E8C-C4B3-4263-A0DD-8015CEA73B77}" type="parTrans" cxnId="{0F48185B-0562-45F9-BEA4-A112DAD4E295}">
      <dgm:prSet/>
      <dgm:spPr/>
      <dgm:t>
        <a:bodyPr/>
        <a:lstStyle/>
        <a:p>
          <a:endParaRPr lang="en-US"/>
        </a:p>
      </dgm:t>
    </dgm:pt>
    <dgm:pt modelId="{E1A00B51-CDBC-4F92-BD0B-E1B2883382EB}" type="sibTrans" cxnId="{0F48185B-0562-45F9-BEA4-A112DAD4E295}">
      <dgm:prSet/>
      <dgm:spPr/>
      <dgm:t>
        <a:bodyPr/>
        <a:lstStyle/>
        <a:p>
          <a:endParaRPr lang="en-US"/>
        </a:p>
      </dgm:t>
    </dgm:pt>
    <dgm:pt modelId="{06BE99A2-9A7E-4EC2-9386-2AAB87A6D98F}">
      <dgm:prSet phldrT="[Text]"/>
      <dgm:spPr/>
      <dgm:t>
        <a:bodyPr/>
        <a:lstStyle/>
        <a:p>
          <a:r>
            <a:rPr lang="en-US" dirty="0">
              <a:cs typeface="Calibri"/>
            </a:rPr>
            <a:t>3rd Instar</a:t>
          </a:r>
        </a:p>
      </dgm:t>
    </dgm:pt>
    <dgm:pt modelId="{E8325E3B-AB9F-4172-B403-F54844193DDE}" type="parTrans" cxnId="{A00DDE2B-8335-4D20-90DC-0A51288CC5FA}">
      <dgm:prSet/>
      <dgm:spPr/>
      <dgm:t>
        <a:bodyPr/>
        <a:lstStyle/>
        <a:p>
          <a:endParaRPr lang="en-US"/>
        </a:p>
      </dgm:t>
    </dgm:pt>
    <dgm:pt modelId="{A92A5E96-A65A-4DFD-BC1E-3E93C69AF2CB}" type="sibTrans" cxnId="{A00DDE2B-8335-4D20-90DC-0A51288CC5FA}">
      <dgm:prSet/>
      <dgm:spPr/>
      <dgm:t>
        <a:bodyPr/>
        <a:lstStyle/>
        <a:p>
          <a:endParaRPr lang="en-US"/>
        </a:p>
      </dgm:t>
    </dgm:pt>
    <dgm:pt modelId="{2970C61D-7E67-4E83-A834-15ECBCEB8C14}">
      <dgm:prSet phldrT="[Text]"/>
      <dgm:spPr/>
      <dgm:t>
        <a:bodyPr/>
        <a:lstStyle/>
        <a:p>
          <a:r>
            <a:rPr lang="en-US" dirty="0">
              <a:cs typeface="Calibri"/>
            </a:rPr>
            <a:t>4th Instar</a:t>
          </a:r>
        </a:p>
      </dgm:t>
    </dgm:pt>
    <dgm:pt modelId="{DECF9E33-F3B1-47C6-90B2-3934FA805C6E}" type="parTrans" cxnId="{C5C9C993-C750-4523-AFC1-6A8EAF7E1CA6}">
      <dgm:prSet/>
      <dgm:spPr/>
      <dgm:t>
        <a:bodyPr/>
        <a:lstStyle/>
        <a:p>
          <a:endParaRPr lang="en-US"/>
        </a:p>
      </dgm:t>
    </dgm:pt>
    <dgm:pt modelId="{B7290E7E-EF06-4E7B-A25C-7D722D27F90B}" type="sibTrans" cxnId="{C5C9C993-C750-4523-AFC1-6A8EAF7E1CA6}">
      <dgm:prSet/>
      <dgm:spPr/>
      <dgm:t>
        <a:bodyPr/>
        <a:lstStyle/>
        <a:p>
          <a:endParaRPr lang="en-US"/>
        </a:p>
      </dgm:t>
    </dgm:pt>
    <dgm:pt modelId="{75BA0963-4A5C-4A0F-84ED-01A46166FFF9}">
      <dgm:prSet phldrT="[Text]"/>
      <dgm:spPr/>
      <dgm:t>
        <a:bodyPr/>
        <a:lstStyle/>
        <a:p>
          <a:r>
            <a:rPr lang="en-US" dirty="0">
              <a:cs typeface="Calibri"/>
            </a:rPr>
            <a:t>5th Instar</a:t>
          </a:r>
        </a:p>
      </dgm:t>
    </dgm:pt>
    <dgm:pt modelId="{AF4267F6-F42F-4F52-B363-119E3817A7D3}" type="parTrans" cxnId="{BC8E776F-0D5F-4A50-9706-D6CDB722F612}">
      <dgm:prSet/>
      <dgm:spPr/>
      <dgm:t>
        <a:bodyPr/>
        <a:lstStyle/>
        <a:p>
          <a:endParaRPr lang="en-US"/>
        </a:p>
      </dgm:t>
    </dgm:pt>
    <dgm:pt modelId="{B9612A78-1EE7-492B-921F-75C407C1971E}" type="sibTrans" cxnId="{BC8E776F-0D5F-4A50-9706-D6CDB722F612}">
      <dgm:prSet/>
      <dgm:spPr/>
      <dgm:t>
        <a:bodyPr/>
        <a:lstStyle/>
        <a:p>
          <a:endParaRPr lang="en-US"/>
        </a:p>
      </dgm:t>
    </dgm:pt>
    <dgm:pt modelId="{FE957AED-A359-46E8-A522-68628D13799B}" type="pres">
      <dgm:prSet presAssocID="{2434092D-6FAB-4707-ACAD-9A03647F9C52}" presName="arrowDiagram" presStyleCnt="0">
        <dgm:presLayoutVars>
          <dgm:chMax val="5"/>
          <dgm:dir/>
          <dgm:resizeHandles val="exact"/>
        </dgm:presLayoutVars>
      </dgm:prSet>
      <dgm:spPr/>
    </dgm:pt>
    <dgm:pt modelId="{2E77F6D4-A4D7-446F-A883-265B028C5B26}" type="pres">
      <dgm:prSet presAssocID="{2434092D-6FAB-4707-ACAD-9A03647F9C52}" presName="arrow" presStyleLbl="bgShp" presStyleIdx="0" presStyleCnt="1"/>
      <dgm:spPr/>
    </dgm:pt>
    <dgm:pt modelId="{FEE33299-0C2A-4B2A-A115-DFB3136502BB}" type="pres">
      <dgm:prSet presAssocID="{2434092D-6FAB-4707-ACAD-9A03647F9C52}" presName="arrowDiagram5" presStyleCnt="0"/>
      <dgm:spPr/>
    </dgm:pt>
    <dgm:pt modelId="{6491CFB6-C80B-49B4-89B5-7F8A077D4B5B}" type="pres">
      <dgm:prSet presAssocID="{9395CE4F-1D7F-4002-8857-1CB5CB733CAB}" presName="bullet5a" presStyleLbl="node1" presStyleIdx="0" presStyleCnt="5"/>
      <dgm:spPr/>
    </dgm:pt>
    <dgm:pt modelId="{5F899EA1-F0FE-4230-ADB0-F31620E62093}" type="pres">
      <dgm:prSet presAssocID="{9395CE4F-1D7F-4002-8857-1CB5CB733CAB}" presName="textBox5a" presStyleLbl="revTx" presStyleIdx="0" presStyleCnt="5">
        <dgm:presLayoutVars>
          <dgm:bulletEnabled val="1"/>
        </dgm:presLayoutVars>
      </dgm:prSet>
      <dgm:spPr/>
      <dgm:t>
        <a:bodyPr/>
        <a:lstStyle/>
        <a:p>
          <a:endParaRPr lang="en-US"/>
        </a:p>
      </dgm:t>
    </dgm:pt>
    <dgm:pt modelId="{A1C265F5-F5F5-4D6A-BBE0-B1E5570E6759}" type="pres">
      <dgm:prSet presAssocID="{22030246-A1A2-42A4-B522-5F3ED8383EF6}" presName="bullet5b" presStyleLbl="node1" presStyleIdx="1" presStyleCnt="5"/>
      <dgm:spPr/>
    </dgm:pt>
    <dgm:pt modelId="{2E61C8D8-87B1-42A0-8629-C328D47C1C2C}" type="pres">
      <dgm:prSet presAssocID="{22030246-A1A2-42A4-B522-5F3ED8383EF6}" presName="textBox5b" presStyleLbl="revTx" presStyleIdx="1" presStyleCnt="5">
        <dgm:presLayoutVars>
          <dgm:bulletEnabled val="1"/>
        </dgm:presLayoutVars>
      </dgm:prSet>
      <dgm:spPr/>
      <dgm:t>
        <a:bodyPr/>
        <a:lstStyle/>
        <a:p>
          <a:endParaRPr lang="en-US"/>
        </a:p>
      </dgm:t>
    </dgm:pt>
    <dgm:pt modelId="{E1A91B66-780E-4FE7-B955-58AEB74F8699}" type="pres">
      <dgm:prSet presAssocID="{06BE99A2-9A7E-4EC2-9386-2AAB87A6D98F}" presName="bullet5c" presStyleLbl="node1" presStyleIdx="2" presStyleCnt="5"/>
      <dgm:spPr/>
    </dgm:pt>
    <dgm:pt modelId="{DF849F1E-A752-4E56-8089-291A1E539B10}" type="pres">
      <dgm:prSet presAssocID="{06BE99A2-9A7E-4EC2-9386-2AAB87A6D98F}" presName="textBox5c" presStyleLbl="revTx" presStyleIdx="2" presStyleCnt="5">
        <dgm:presLayoutVars>
          <dgm:bulletEnabled val="1"/>
        </dgm:presLayoutVars>
      </dgm:prSet>
      <dgm:spPr/>
      <dgm:t>
        <a:bodyPr/>
        <a:lstStyle/>
        <a:p>
          <a:endParaRPr lang="en-US"/>
        </a:p>
      </dgm:t>
    </dgm:pt>
    <dgm:pt modelId="{42F566B5-D104-4746-A6B6-A2FBB95BC659}" type="pres">
      <dgm:prSet presAssocID="{2970C61D-7E67-4E83-A834-15ECBCEB8C14}" presName="bullet5d" presStyleLbl="node1" presStyleIdx="3" presStyleCnt="5"/>
      <dgm:spPr/>
    </dgm:pt>
    <dgm:pt modelId="{F9163877-9C4C-47B1-963C-548A15805EA3}" type="pres">
      <dgm:prSet presAssocID="{2970C61D-7E67-4E83-A834-15ECBCEB8C14}" presName="textBox5d" presStyleLbl="revTx" presStyleIdx="3" presStyleCnt="5">
        <dgm:presLayoutVars>
          <dgm:bulletEnabled val="1"/>
        </dgm:presLayoutVars>
      </dgm:prSet>
      <dgm:spPr/>
      <dgm:t>
        <a:bodyPr/>
        <a:lstStyle/>
        <a:p>
          <a:endParaRPr lang="en-US"/>
        </a:p>
      </dgm:t>
    </dgm:pt>
    <dgm:pt modelId="{E9211BBA-3FE2-4CA9-9AA7-97EBE1E3E53C}" type="pres">
      <dgm:prSet presAssocID="{75BA0963-4A5C-4A0F-84ED-01A46166FFF9}" presName="bullet5e" presStyleLbl="node1" presStyleIdx="4" presStyleCnt="5"/>
      <dgm:spPr/>
    </dgm:pt>
    <dgm:pt modelId="{109A24C1-6AE5-4EF3-940A-287D04751443}" type="pres">
      <dgm:prSet presAssocID="{75BA0963-4A5C-4A0F-84ED-01A46166FFF9}" presName="textBox5e" presStyleLbl="revTx" presStyleIdx="4" presStyleCnt="5">
        <dgm:presLayoutVars>
          <dgm:bulletEnabled val="1"/>
        </dgm:presLayoutVars>
      </dgm:prSet>
      <dgm:spPr/>
      <dgm:t>
        <a:bodyPr/>
        <a:lstStyle/>
        <a:p>
          <a:endParaRPr lang="en-US"/>
        </a:p>
      </dgm:t>
    </dgm:pt>
  </dgm:ptLst>
  <dgm:cxnLst>
    <dgm:cxn modelId="{BC8E776F-0D5F-4A50-9706-D6CDB722F612}" srcId="{2434092D-6FAB-4707-ACAD-9A03647F9C52}" destId="{75BA0963-4A5C-4A0F-84ED-01A46166FFF9}" srcOrd="4" destOrd="0" parTransId="{AF4267F6-F42F-4F52-B363-119E3817A7D3}" sibTransId="{B9612A78-1EE7-492B-921F-75C407C1971E}"/>
    <dgm:cxn modelId="{A9898C9D-8D63-4E46-B789-6CD5C6430AC1}" type="presOf" srcId="{2434092D-6FAB-4707-ACAD-9A03647F9C52}" destId="{FE957AED-A359-46E8-A522-68628D13799B}" srcOrd="0" destOrd="0" presId="urn:microsoft.com/office/officeart/2005/8/layout/arrow2"/>
    <dgm:cxn modelId="{49A2AB1E-D94A-4E8C-BDE6-F501F375F5A7}" type="presOf" srcId="{9395CE4F-1D7F-4002-8857-1CB5CB733CAB}" destId="{5F899EA1-F0FE-4230-ADB0-F31620E62093}" srcOrd="0" destOrd="0" presId="urn:microsoft.com/office/officeart/2005/8/layout/arrow2"/>
    <dgm:cxn modelId="{C5C9C993-C750-4523-AFC1-6A8EAF7E1CA6}" srcId="{2434092D-6FAB-4707-ACAD-9A03647F9C52}" destId="{2970C61D-7E67-4E83-A834-15ECBCEB8C14}" srcOrd="3" destOrd="0" parTransId="{DECF9E33-F3B1-47C6-90B2-3934FA805C6E}" sibTransId="{B7290E7E-EF06-4E7B-A25C-7D722D27F90B}"/>
    <dgm:cxn modelId="{AD4B95B8-E91F-44D0-902E-F21CB2B1C752}" type="presOf" srcId="{22030246-A1A2-42A4-B522-5F3ED8383EF6}" destId="{2E61C8D8-87B1-42A0-8629-C328D47C1C2C}" srcOrd="0" destOrd="0" presId="urn:microsoft.com/office/officeart/2005/8/layout/arrow2"/>
    <dgm:cxn modelId="{A00DDE2B-8335-4D20-90DC-0A51288CC5FA}" srcId="{2434092D-6FAB-4707-ACAD-9A03647F9C52}" destId="{06BE99A2-9A7E-4EC2-9386-2AAB87A6D98F}" srcOrd="2" destOrd="0" parTransId="{E8325E3B-AB9F-4172-B403-F54844193DDE}" sibTransId="{A92A5E96-A65A-4DFD-BC1E-3E93C69AF2CB}"/>
    <dgm:cxn modelId="{0F48185B-0562-45F9-BEA4-A112DAD4E295}" srcId="{2434092D-6FAB-4707-ACAD-9A03647F9C52}" destId="{22030246-A1A2-42A4-B522-5F3ED8383EF6}" srcOrd="1" destOrd="0" parTransId="{26C34E8C-C4B3-4263-A0DD-8015CEA73B77}" sibTransId="{E1A00B51-CDBC-4F92-BD0B-E1B2883382EB}"/>
    <dgm:cxn modelId="{74D92EDC-8887-481F-94C7-645F58CAE4A5}" srcId="{2434092D-6FAB-4707-ACAD-9A03647F9C52}" destId="{9395CE4F-1D7F-4002-8857-1CB5CB733CAB}" srcOrd="0" destOrd="0" parTransId="{A8AFE2B8-7B9B-489B-8C44-A7CA74E844FE}" sibTransId="{AE950286-8C70-47E7-A8A3-BA928C5B913B}"/>
    <dgm:cxn modelId="{7613A3EA-38F4-4DA7-AD44-674F6A441BB9}" type="presOf" srcId="{2970C61D-7E67-4E83-A834-15ECBCEB8C14}" destId="{F9163877-9C4C-47B1-963C-548A15805EA3}" srcOrd="0" destOrd="0" presId="urn:microsoft.com/office/officeart/2005/8/layout/arrow2"/>
    <dgm:cxn modelId="{79D450F6-48D9-43AE-AEED-34590C4ADD5F}" type="presOf" srcId="{06BE99A2-9A7E-4EC2-9386-2AAB87A6D98F}" destId="{DF849F1E-A752-4E56-8089-291A1E539B10}" srcOrd="0" destOrd="0" presId="urn:microsoft.com/office/officeart/2005/8/layout/arrow2"/>
    <dgm:cxn modelId="{E86B21D0-24AF-48CF-A8B6-D7BD4623465D}" type="presOf" srcId="{75BA0963-4A5C-4A0F-84ED-01A46166FFF9}" destId="{109A24C1-6AE5-4EF3-940A-287D04751443}" srcOrd="0" destOrd="0" presId="urn:microsoft.com/office/officeart/2005/8/layout/arrow2"/>
    <dgm:cxn modelId="{A3BE903F-F21F-45E2-82F2-2182D2DF5EA8}" type="presParOf" srcId="{FE957AED-A359-46E8-A522-68628D13799B}" destId="{2E77F6D4-A4D7-446F-A883-265B028C5B26}" srcOrd="0" destOrd="0" presId="urn:microsoft.com/office/officeart/2005/8/layout/arrow2"/>
    <dgm:cxn modelId="{41707D00-C065-4F6C-94EF-5B83D5AA7DC7}" type="presParOf" srcId="{FE957AED-A359-46E8-A522-68628D13799B}" destId="{FEE33299-0C2A-4B2A-A115-DFB3136502BB}" srcOrd="1" destOrd="0" presId="urn:microsoft.com/office/officeart/2005/8/layout/arrow2"/>
    <dgm:cxn modelId="{865AE23E-E822-46F4-A4C3-4A753CEEEAFE}" type="presParOf" srcId="{FEE33299-0C2A-4B2A-A115-DFB3136502BB}" destId="{6491CFB6-C80B-49B4-89B5-7F8A077D4B5B}" srcOrd="0" destOrd="0" presId="urn:microsoft.com/office/officeart/2005/8/layout/arrow2"/>
    <dgm:cxn modelId="{266E7842-8FE7-487A-8948-15663B36E4E6}" type="presParOf" srcId="{FEE33299-0C2A-4B2A-A115-DFB3136502BB}" destId="{5F899EA1-F0FE-4230-ADB0-F31620E62093}" srcOrd="1" destOrd="0" presId="urn:microsoft.com/office/officeart/2005/8/layout/arrow2"/>
    <dgm:cxn modelId="{6A7E0234-FA80-4EF9-B165-F4F7679A4A4C}" type="presParOf" srcId="{FEE33299-0C2A-4B2A-A115-DFB3136502BB}" destId="{A1C265F5-F5F5-4D6A-BBE0-B1E5570E6759}" srcOrd="2" destOrd="0" presId="urn:microsoft.com/office/officeart/2005/8/layout/arrow2"/>
    <dgm:cxn modelId="{BEB10591-1E94-45EE-9B3F-C750CFEFA6DC}" type="presParOf" srcId="{FEE33299-0C2A-4B2A-A115-DFB3136502BB}" destId="{2E61C8D8-87B1-42A0-8629-C328D47C1C2C}" srcOrd="3" destOrd="0" presId="urn:microsoft.com/office/officeart/2005/8/layout/arrow2"/>
    <dgm:cxn modelId="{A9131689-1A13-4F8B-859B-09602EEB8472}" type="presParOf" srcId="{FEE33299-0C2A-4B2A-A115-DFB3136502BB}" destId="{E1A91B66-780E-4FE7-B955-58AEB74F8699}" srcOrd="4" destOrd="0" presId="urn:microsoft.com/office/officeart/2005/8/layout/arrow2"/>
    <dgm:cxn modelId="{8A4ED4E4-6906-412B-A441-B7FDBC608168}" type="presParOf" srcId="{FEE33299-0C2A-4B2A-A115-DFB3136502BB}" destId="{DF849F1E-A752-4E56-8089-291A1E539B10}" srcOrd="5" destOrd="0" presId="urn:microsoft.com/office/officeart/2005/8/layout/arrow2"/>
    <dgm:cxn modelId="{F31BE8C8-3862-4685-A722-67925FDC57FE}" type="presParOf" srcId="{FEE33299-0C2A-4B2A-A115-DFB3136502BB}" destId="{42F566B5-D104-4746-A6B6-A2FBB95BC659}" srcOrd="6" destOrd="0" presId="urn:microsoft.com/office/officeart/2005/8/layout/arrow2"/>
    <dgm:cxn modelId="{103BA4AB-2E5E-41C8-BBEA-1404D65BA933}" type="presParOf" srcId="{FEE33299-0C2A-4B2A-A115-DFB3136502BB}" destId="{F9163877-9C4C-47B1-963C-548A15805EA3}" srcOrd="7" destOrd="0" presId="urn:microsoft.com/office/officeart/2005/8/layout/arrow2"/>
    <dgm:cxn modelId="{02647FC8-5728-4D4C-9D75-F0853BC85B17}" type="presParOf" srcId="{FEE33299-0C2A-4B2A-A115-DFB3136502BB}" destId="{E9211BBA-3FE2-4CA9-9AA7-97EBE1E3E53C}" srcOrd="8" destOrd="0" presId="urn:microsoft.com/office/officeart/2005/8/layout/arrow2"/>
    <dgm:cxn modelId="{1536089E-C7E7-4681-994B-DF0D6DB26974}" type="presParOf" srcId="{FEE33299-0C2A-4B2A-A115-DFB3136502BB}" destId="{109A24C1-6AE5-4EF3-940A-287D04751443}"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C3A27D58-276D-5045-A13D-C6DB0D32F118}" type="presOf" srcId="{ADDB0935-5A34-412B-92A2-2F1305941DEB}" destId="{E53AABCE-50AB-4981-8FDB-9BE5E37E40DA}" srcOrd="0" destOrd="0" presId="urn:microsoft.com/office/officeart/2005/8/layout/hProcess11"/>
    <dgm:cxn modelId="{135BE322-3796-DB49-952D-A773AB2113CF}"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3259C1B8-C053-4F1D-A899-6A68531CA12F}" srcId="{829F1923-EB2F-4482-926F-B72296C6DA8D}" destId="{24F17A2B-0432-40E6-9F44-F5CDE49E3644}" srcOrd="3" destOrd="0" parTransId="{0DB45140-5CCC-4350-ADE0-41E42C60E2F3}" sibTransId="{E483B7B4-F49E-4042-AA2D-6195B8A8DA10}"/>
    <dgm:cxn modelId="{DE6874BD-1924-B645-AE3D-66CB8D2B9FC1}" type="presOf" srcId="{24F17A2B-0432-40E6-9F44-F5CDE49E3644}" destId="{B4230E3D-BC30-423C-8A52-31C7550BFCAA}" srcOrd="0" destOrd="0" presId="urn:microsoft.com/office/officeart/2005/8/layout/hProcess11"/>
    <dgm:cxn modelId="{DA6E7C46-3CC1-A94B-B680-8EA6124D0263}" type="presOf" srcId="{829F1923-EB2F-4482-926F-B72296C6DA8D}" destId="{9EA1AB39-3E70-494F-A951-1380E80F3CFD}" srcOrd="0" destOrd="0" presId="urn:microsoft.com/office/officeart/2005/8/layout/hProcess11"/>
    <dgm:cxn modelId="{9A518729-A835-194A-9535-3A5F65BF422B}" type="presOf" srcId="{A56F4B4D-F996-4C25-BE74-608CAFD79EB1}" destId="{CA0B9904-C9AA-4D8E-ADD2-DFACAE20C553}"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2F8A01F5-A0AA-4C47-8838-4BA3DC2A4DF8}" type="presOf" srcId="{5F8033E6-E0BA-4078-A7DB-C9EE2A4A6225}" destId="{90DD05D6-3967-41FD-99B1-28E767B77BDB}" srcOrd="0" destOrd="0" presId="urn:microsoft.com/office/officeart/2005/8/layout/hProcess11"/>
    <dgm:cxn modelId="{1BE9FA07-C663-3D4A-BF43-612D35329D68}" type="presParOf" srcId="{9EA1AB39-3E70-494F-A951-1380E80F3CFD}" destId="{AD3093F6-DD81-4AEB-8CBA-1E68E965F8EA}" srcOrd="0" destOrd="0" presId="urn:microsoft.com/office/officeart/2005/8/layout/hProcess11"/>
    <dgm:cxn modelId="{D9240AFF-B3CD-914E-AFA8-47705B70D8CC}" type="presParOf" srcId="{9EA1AB39-3E70-494F-A951-1380E80F3CFD}" destId="{4992925B-BCAB-459A-A568-E8237BAAEE27}" srcOrd="1" destOrd="0" presId="urn:microsoft.com/office/officeart/2005/8/layout/hProcess11"/>
    <dgm:cxn modelId="{66EC861D-DB1F-9249-B4D9-894FE16BE405}" type="presParOf" srcId="{4992925B-BCAB-459A-A568-E8237BAAEE27}" destId="{FAAEBA6E-400C-4FDE-AB0A-AF3C29402F99}" srcOrd="0" destOrd="0" presId="urn:microsoft.com/office/officeart/2005/8/layout/hProcess11"/>
    <dgm:cxn modelId="{8B8EBE22-F415-9A4C-AAD6-0D1EE40DB4D9}" type="presParOf" srcId="{FAAEBA6E-400C-4FDE-AB0A-AF3C29402F99}" destId="{90DD05D6-3967-41FD-99B1-28E767B77BDB}" srcOrd="0" destOrd="0" presId="urn:microsoft.com/office/officeart/2005/8/layout/hProcess11"/>
    <dgm:cxn modelId="{81171D0D-392A-184E-9ED4-1BA93F10B8DF}" type="presParOf" srcId="{FAAEBA6E-400C-4FDE-AB0A-AF3C29402F99}" destId="{A2BA5EDA-F645-4290-8C9B-2232469C256E}" srcOrd="1" destOrd="0" presId="urn:microsoft.com/office/officeart/2005/8/layout/hProcess11"/>
    <dgm:cxn modelId="{C69AA185-84C9-A446-B351-6E7F28673737}" type="presParOf" srcId="{FAAEBA6E-400C-4FDE-AB0A-AF3C29402F99}" destId="{0FC316D6-07E3-4A71-A21D-BA9BBF52B018}" srcOrd="2" destOrd="0" presId="urn:microsoft.com/office/officeart/2005/8/layout/hProcess11"/>
    <dgm:cxn modelId="{A1961298-EE06-E94E-BE63-50A581FE19F8}" type="presParOf" srcId="{4992925B-BCAB-459A-A568-E8237BAAEE27}" destId="{6D3635DA-BB2E-44C5-8869-991D4F51407F}" srcOrd="1" destOrd="0" presId="urn:microsoft.com/office/officeart/2005/8/layout/hProcess11"/>
    <dgm:cxn modelId="{158E92BC-E276-BE43-8982-B0F56EFA8458}" type="presParOf" srcId="{4992925B-BCAB-459A-A568-E8237BAAEE27}" destId="{84B382B5-F224-4509-962E-79B57A10E1C1}" srcOrd="2" destOrd="0" presId="urn:microsoft.com/office/officeart/2005/8/layout/hProcess11"/>
    <dgm:cxn modelId="{E1F64C6A-7C94-574A-9966-C138404031DD}" type="presParOf" srcId="{84B382B5-F224-4509-962E-79B57A10E1C1}" destId="{E53AABCE-50AB-4981-8FDB-9BE5E37E40DA}" srcOrd="0" destOrd="0" presId="urn:microsoft.com/office/officeart/2005/8/layout/hProcess11"/>
    <dgm:cxn modelId="{9D338930-0F26-F24B-BF35-741B56568587}" type="presParOf" srcId="{84B382B5-F224-4509-962E-79B57A10E1C1}" destId="{9361B4F6-E343-408E-A75D-6EE72266718B}" srcOrd="1" destOrd="0" presId="urn:microsoft.com/office/officeart/2005/8/layout/hProcess11"/>
    <dgm:cxn modelId="{94F7FE4A-6898-1147-BD6C-BB56D33F0B6D}" type="presParOf" srcId="{84B382B5-F224-4509-962E-79B57A10E1C1}" destId="{DBD30A2F-9C50-47B0-994F-E0E2E0DFBF26}" srcOrd="2" destOrd="0" presId="urn:microsoft.com/office/officeart/2005/8/layout/hProcess11"/>
    <dgm:cxn modelId="{93503AB1-608B-4F4D-87BC-E25EFE367D66}" type="presParOf" srcId="{4992925B-BCAB-459A-A568-E8237BAAEE27}" destId="{5353A82C-A691-432D-8AEE-03D34AB6DB55}" srcOrd="3" destOrd="0" presId="urn:microsoft.com/office/officeart/2005/8/layout/hProcess11"/>
    <dgm:cxn modelId="{17A7EF73-0663-B344-A8B2-4236238E4EBA}" type="presParOf" srcId="{4992925B-BCAB-459A-A568-E8237BAAEE27}" destId="{8A39D42E-94BA-4155-B955-D1B837FAA111}" srcOrd="4" destOrd="0" presId="urn:microsoft.com/office/officeart/2005/8/layout/hProcess11"/>
    <dgm:cxn modelId="{74524BC3-878C-424A-A090-E84C5B4E2B84}" type="presParOf" srcId="{8A39D42E-94BA-4155-B955-D1B837FAA111}" destId="{9C55095F-4949-40E4-84EA-3BA9B6A2AEAC}" srcOrd="0" destOrd="0" presId="urn:microsoft.com/office/officeart/2005/8/layout/hProcess11"/>
    <dgm:cxn modelId="{CDEDC506-AA2C-C34B-913C-4CCF1D732051}" type="presParOf" srcId="{8A39D42E-94BA-4155-B955-D1B837FAA111}" destId="{CEA8C45F-D7FE-4793-84FE-4A2E3438891C}" srcOrd="1" destOrd="0" presId="urn:microsoft.com/office/officeart/2005/8/layout/hProcess11"/>
    <dgm:cxn modelId="{C2FD76A3-CABB-834F-B17F-D0034E8EFAC9}" type="presParOf" srcId="{8A39D42E-94BA-4155-B955-D1B837FAA111}" destId="{82AFF8C2-6AF9-4F14-8221-875D24FC39C8}" srcOrd="2" destOrd="0" presId="urn:microsoft.com/office/officeart/2005/8/layout/hProcess11"/>
    <dgm:cxn modelId="{B5CD9C83-AF11-AF44-A141-137272D5A67A}" type="presParOf" srcId="{4992925B-BCAB-459A-A568-E8237BAAEE27}" destId="{243E7DF8-AB04-47F8-A5B6-2AADE3E512DA}" srcOrd="5" destOrd="0" presId="urn:microsoft.com/office/officeart/2005/8/layout/hProcess11"/>
    <dgm:cxn modelId="{1AFCCE27-5254-0444-9DAE-05795E06D18D}" type="presParOf" srcId="{4992925B-BCAB-459A-A568-E8237BAAEE27}" destId="{B0251E8F-52E2-43A0-BF14-F119BCD28E93}" srcOrd="6" destOrd="0" presId="urn:microsoft.com/office/officeart/2005/8/layout/hProcess11"/>
    <dgm:cxn modelId="{1FC7D5C7-38B8-F841-B7F7-5924DC6FE70E}" type="presParOf" srcId="{B0251E8F-52E2-43A0-BF14-F119BCD28E93}" destId="{B4230E3D-BC30-423C-8A52-31C7550BFCAA}" srcOrd="0" destOrd="0" presId="urn:microsoft.com/office/officeart/2005/8/layout/hProcess11"/>
    <dgm:cxn modelId="{85D929CE-BE0C-D04A-A79F-7E44BCE7CD12}" type="presParOf" srcId="{B0251E8F-52E2-43A0-BF14-F119BCD28E93}" destId="{10A63704-F504-4590-99F3-B48907C936C2}" srcOrd="1" destOrd="0" presId="urn:microsoft.com/office/officeart/2005/8/layout/hProcess11"/>
    <dgm:cxn modelId="{EDAEA4A2-D01B-524D-848E-805DA8DE0693}" type="presParOf" srcId="{B0251E8F-52E2-43A0-BF14-F119BCD28E93}" destId="{B61B0B94-7D9C-44FC-909C-90D5F78DF92F}" srcOrd="2" destOrd="0" presId="urn:microsoft.com/office/officeart/2005/8/layout/hProcess11"/>
    <dgm:cxn modelId="{A2772A57-A72D-0A4D-8BD3-C695F0480B7F}" type="presParOf" srcId="{4992925B-BCAB-459A-A568-E8237BAAEE27}" destId="{D043554B-1DE0-48AB-8919-C88C44E16216}" srcOrd="7" destOrd="0" presId="urn:microsoft.com/office/officeart/2005/8/layout/hProcess11"/>
    <dgm:cxn modelId="{08CA8EDD-09F0-1345-90C4-9CA54EA75449}" type="presParOf" srcId="{4992925B-BCAB-459A-A568-E8237BAAEE27}" destId="{FFF4CF9F-CD8D-4F1D-833C-0F13C31918F0}" srcOrd="8" destOrd="0" presId="urn:microsoft.com/office/officeart/2005/8/layout/hProcess11"/>
    <dgm:cxn modelId="{97606C30-435C-A041-A18D-CCD044B6DC4D}" type="presParOf" srcId="{FFF4CF9F-CD8D-4F1D-833C-0F13C31918F0}" destId="{CA0B9904-C9AA-4D8E-ADD2-DFACAE20C553}" srcOrd="0" destOrd="0" presId="urn:microsoft.com/office/officeart/2005/8/layout/hProcess11"/>
    <dgm:cxn modelId="{A2268135-3531-7C40-8D05-0752864A3A57}" type="presParOf" srcId="{FFF4CF9F-CD8D-4F1D-833C-0F13C31918F0}" destId="{21FA990E-2136-43B5-BD4B-53E640E3F623}" srcOrd="1" destOrd="0" presId="urn:microsoft.com/office/officeart/2005/8/layout/hProcess11"/>
    <dgm:cxn modelId="{80FE73FB-FA57-1346-9015-A5BC3B33E8F4}"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dirty="0">
              <a:cs typeface="Calibri"/>
            </a:rPr>
            <a:t>Peak Nutrition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53FAD3B3-9A50-6F4A-BB95-7369C37A38E2}" type="presOf" srcId="{829F1923-EB2F-4482-926F-B72296C6DA8D}" destId="{9EA1AB39-3E70-494F-A951-1380E80F3CFD}"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0530F960-CF2C-CC41-93EC-92C9F4865141}" type="presOf" srcId="{C3DCB72C-F662-42BC-8B34-61AD2C0D5249}" destId="{9C55095F-4949-40E4-84EA-3BA9B6A2AEAC}"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7D1FC01B-BFE4-A74D-95D9-68E5330E3883}"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D3B4B012-0867-8D43-8CDC-81746EC6F86E}" type="presOf" srcId="{24F17A2B-0432-40E6-9F44-F5CDE49E3644}" destId="{B4230E3D-BC30-423C-8A52-31C7550BFCAA}" srcOrd="0" destOrd="0" presId="urn:microsoft.com/office/officeart/2005/8/layout/hProcess11"/>
    <dgm:cxn modelId="{4D00E44D-4869-CE43-A08B-DE92BCEE62EB}" type="presOf" srcId="{A56F4B4D-F996-4C25-BE74-608CAFD79EB1}" destId="{CA0B9904-C9AA-4D8E-ADD2-DFACAE20C553}" srcOrd="0" destOrd="0" presId="urn:microsoft.com/office/officeart/2005/8/layout/hProcess11"/>
    <dgm:cxn modelId="{98B1D84D-E311-8042-B713-EC0DBBEEB579}" type="presOf" srcId="{ADDB0935-5A34-412B-92A2-2F1305941DEB}" destId="{E53AABCE-50AB-4981-8FDB-9BE5E37E40DA}" srcOrd="0" destOrd="0" presId="urn:microsoft.com/office/officeart/2005/8/layout/hProcess11"/>
    <dgm:cxn modelId="{FAAD8B20-521A-FC4A-95C0-6E7F0B0C82C9}" type="presParOf" srcId="{9EA1AB39-3E70-494F-A951-1380E80F3CFD}" destId="{AD3093F6-DD81-4AEB-8CBA-1E68E965F8EA}" srcOrd="0" destOrd="0" presId="urn:microsoft.com/office/officeart/2005/8/layout/hProcess11"/>
    <dgm:cxn modelId="{1899B398-DD9F-D24A-9278-D1145022BC6C}" type="presParOf" srcId="{9EA1AB39-3E70-494F-A951-1380E80F3CFD}" destId="{4992925B-BCAB-459A-A568-E8237BAAEE27}" srcOrd="1" destOrd="0" presId="urn:microsoft.com/office/officeart/2005/8/layout/hProcess11"/>
    <dgm:cxn modelId="{2FBDBE92-F3B9-D340-A42B-FA16E26589E6}" type="presParOf" srcId="{4992925B-BCAB-459A-A568-E8237BAAEE27}" destId="{FAAEBA6E-400C-4FDE-AB0A-AF3C29402F99}" srcOrd="0" destOrd="0" presId="urn:microsoft.com/office/officeart/2005/8/layout/hProcess11"/>
    <dgm:cxn modelId="{A32D99D2-AD28-504E-9C4A-69BB138B218F}" type="presParOf" srcId="{FAAEBA6E-400C-4FDE-AB0A-AF3C29402F99}" destId="{90DD05D6-3967-41FD-99B1-28E767B77BDB}" srcOrd="0" destOrd="0" presId="urn:microsoft.com/office/officeart/2005/8/layout/hProcess11"/>
    <dgm:cxn modelId="{BA77EBE3-5655-EA4A-B140-9195D0172075}" type="presParOf" srcId="{FAAEBA6E-400C-4FDE-AB0A-AF3C29402F99}" destId="{A2BA5EDA-F645-4290-8C9B-2232469C256E}" srcOrd="1" destOrd="0" presId="urn:microsoft.com/office/officeart/2005/8/layout/hProcess11"/>
    <dgm:cxn modelId="{8DC46DA0-26E9-5841-9DB8-98FC78A49145}" type="presParOf" srcId="{FAAEBA6E-400C-4FDE-AB0A-AF3C29402F99}" destId="{0FC316D6-07E3-4A71-A21D-BA9BBF52B018}" srcOrd="2" destOrd="0" presId="urn:microsoft.com/office/officeart/2005/8/layout/hProcess11"/>
    <dgm:cxn modelId="{EF06EA39-2229-C340-8227-F3E165ACFFB7}" type="presParOf" srcId="{4992925B-BCAB-459A-A568-E8237BAAEE27}" destId="{6D3635DA-BB2E-44C5-8869-991D4F51407F}" srcOrd="1" destOrd="0" presId="urn:microsoft.com/office/officeart/2005/8/layout/hProcess11"/>
    <dgm:cxn modelId="{61BDCE5D-80B7-1A42-8629-714B42ABF2CC}" type="presParOf" srcId="{4992925B-BCAB-459A-A568-E8237BAAEE27}" destId="{84B382B5-F224-4509-962E-79B57A10E1C1}" srcOrd="2" destOrd="0" presId="urn:microsoft.com/office/officeart/2005/8/layout/hProcess11"/>
    <dgm:cxn modelId="{1E031F6E-2A42-1D4A-95FF-AABAF1CA792D}" type="presParOf" srcId="{84B382B5-F224-4509-962E-79B57A10E1C1}" destId="{E53AABCE-50AB-4981-8FDB-9BE5E37E40DA}" srcOrd="0" destOrd="0" presId="urn:microsoft.com/office/officeart/2005/8/layout/hProcess11"/>
    <dgm:cxn modelId="{8B1467E8-1973-F94B-8E1E-82629380850F}" type="presParOf" srcId="{84B382B5-F224-4509-962E-79B57A10E1C1}" destId="{9361B4F6-E343-408E-A75D-6EE72266718B}" srcOrd="1" destOrd="0" presId="urn:microsoft.com/office/officeart/2005/8/layout/hProcess11"/>
    <dgm:cxn modelId="{96949DCF-22B5-CA40-BB67-5319781C6513}" type="presParOf" srcId="{84B382B5-F224-4509-962E-79B57A10E1C1}" destId="{DBD30A2F-9C50-47B0-994F-E0E2E0DFBF26}" srcOrd="2" destOrd="0" presId="urn:microsoft.com/office/officeart/2005/8/layout/hProcess11"/>
    <dgm:cxn modelId="{4DF5F070-6F8F-7548-B4D8-7DB3C10591CD}" type="presParOf" srcId="{4992925B-BCAB-459A-A568-E8237BAAEE27}" destId="{5353A82C-A691-432D-8AEE-03D34AB6DB55}" srcOrd="3" destOrd="0" presId="urn:microsoft.com/office/officeart/2005/8/layout/hProcess11"/>
    <dgm:cxn modelId="{EE0F5C9A-5F0A-FC40-A145-0ECEEE8D51D0}" type="presParOf" srcId="{4992925B-BCAB-459A-A568-E8237BAAEE27}" destId="{8A39D42E-94BA-4155-B955-D1B837FAA111}" srcOrd="4" destOrd="0" presId="urn:microsoft.com/office/officeart/2005/8/layout/hProcess11"/>
    <dgm:cxn modelId="{CED0E7FF-1785-E34C-A026-0DEFC362FBE1}" type="presParOf" srcId="{8A39D42E-94BA-4155-B955-D1B837FAA111}" destId="{9C55095F-4949-40E4-84EA-3BA9B6A2AEAC}" srcOrd="0" destOrd="0" presId="urn:microsoft.com/office/officeart/2005/8/layout/hProcess11"/>
    <dgm:cxn modelId="{5D82F04A-1BB1-764B-8BF5-A1E390C39792}" type="presParOf" srcId="{8A39D42E-94BA-4155-B955-D1B837FAA111}" destId="{CEA8C45F-D7FE-4793-84FE-4A2E3438891C}" srcOrd="1" destOrd="0" presId="urn:microsoft.com/office/officeart/2005/8/layout/hProcess11"/>
    <dgm:cxn modelId="{C78588F2-E5F1-EF4B-9143-25B59504330F}" type="presParOf" srcId="{8A39D42E-94BA-4155-B955-D1B837FAA111}" destId="{82AFF8C2-6AF9-4F14-8221-875D24FC39C8}" srcOrd="2" destOrd="0" presId="urn:microsoft.com/office/officeart/2005/8/layout/hProcess11"/>
    <dgm:cxn modelId="{6E8C78F6-3EDD-A44B-891A-4D52325E7942}" type="presParOf" srcId="{4992925B-BCAB-459A-A568-E8237BAAEE27}" destId="{243E7DF8-AB04-47F8-A5B6-2AADE3E512DA}" srcOrd="5" destOrd="0" presId="urn:microsoft.com/office/officeart/2005/8/layout/hProcess11"/>
    <dgm:cxn modelId="{189E10A9-C6EC-7649-A42E-56E92E55FF79}" type="presParOf" srcId="{4992925B-BCAB-459A-A568-E8237BAAEE27}" destId="{B0251E8F-52E2-43A0-BF14-F119BCD28E93}" srcOrd="6" destOrd="0" presId="urn:microsoft.com/office/officeart/2005/8/layout/hProcess11"/>
    <dgm:cxn modelId="{330442B7-9305-984B-977E-9AD3B3F98ADB}" type="presParOf" srcId="{B0251E8F-52E2-43A0-BF14-F119BCD28E93}" destId="{B4230E3D-BC30-423C-8A52-31C7550BFCAA}" srcOrd="0" destOrd="0" presId="urn:microsoft.com/office/officeart/2005/8/layout/hProcess11"/>
    <dgm:cxn modelId="{FEE4B42E-A86D-0443-9A7F-057BF2941E48}" type="presParOf" srcId="{B0251E8F-52E2-43A0-BF14-F119BCD28E93}" destId="{10A63704-F504-4590-99F3-B48907C936C2}" srcOrd="1" destOrd="0" presId="urn:microsoft.com/office/officeart/2005/8/layout/hProcess11"/>
    <dgm:cxn modelId="{960ABEE4-D391-F647-98C7-AF358C6941F7}" type="presParOf" srcId="{B0251E8F-52E2-43A0-BF14-F119BCD28E93}" destId="{B61B0B94-7D9C-44FC-909C-90D5F78DF92F}" srcOrd="2" destOrd="0" presId="urn:microsoft.com/office/officeart/2005/8/layout/hProcess11"/>
    <dgm:cxn modelId="{B83E4095-C6BB-5147-8B32-C9B9147B8C40}" type="presParOf" srcId="{4992925B-BCAB-459A-A568-E8237BAAEE27}" destId="{D043554B-1DE0-48AB-8919-C88C44E16216}" srcOrd="7" destOrd="0" presId="urn:microsoft.com/office/officeart/2005/8/layout/hProcess11"/>
    <dgm:cxn modelId="{4CF7A7E5-D1A4-3245-B478-BF1F3D44CF19}" type="presParOf" srcId="{4992925B-BCAB-459A-A568-E8237BAAEE27}" destId="{FFF4CF9F-CD8D-4F1D-833C-0F13C31918F0}" srcOrd="8" destOrd="0" presId="urn:microsoft.com/office/officeart/2005/8/layout/hProcess11"/>
    <dgm:cxn modelId="{A427EE44-306A-6349-82A8-030962659D90}" type="presParOf" srcId="{FFF4CF9F-CD8D-4F1D-833C-0F13C31918F0}" destId="{CA0B9904-C9AA-4D8E-ADD2-DFACAE20C553}" srcOrd="0" destOrd="0" presId="urn:microsoft.com/office/officeart/2005/8/layout/hProcess11"/>
    <dgm:cxn modelId="{73AD9D07-F211-D743-B596-AEA55FDC4AD1}" type="presParOf" srcId="{FFF4CF9F-CD8D-4F1D-833C-0F13C31918F0}" destId="{21FA990E-2136-43B5-BD4B-53E640E3F623}" srcOrd="1" destOrd="0" presId="urn:microsoft.com/office/officeart/2005/8/layout/hProcess11"/>
    <dgm:cxn modelId="{E345BA52-556C-3D4A-BF4D-618482808C90}"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19B467CF-6193-CA4F-958C-85522D3C1EEA}" type="presOf" srcId="{C3DCB72C-F662-42BC-8B34-61AD2C0D5249}" destId="{9C55095F-4949-40E4-84EA-3BA9B6A2AEAC}" srcOrd="0" destOrd="0" presId="urn:microsoft.com/office/officeart/2005/8/layout/hProcess11"/>
    <dgm:cxn modelId="{20A3924C-017B-48B9-8B32-AB46E4B78724}" srcId="{829F1923-EB2F-4482-926F-B72296C6DA8D}" destId="{C3DCB72C-F662-42BC-8B34-61AD2C0D5249}" srcOrd="2" destOrd="0" parTransId="{5E203AAB-9353-436C-9338-BB6046C7AC1B}" sibTransId="{D01F8A71-9A81-48E2-82E7-6C5661E946DA}"/>
    <dgm:cxn modelId="{7F0B0456-FBC6-954B-9875-6361916F065D}" type="presOf" srcId="{829F1923-EB2F-4482-926F-B72296C6DA8D}" destId="{9EA1AB39-3E70-494F-A951-1380E80F3CFD}"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0ACB9FF3-5E07-4340-8220-5949A945E430}" type="presOf" srcId="{24F17A2B-0432-40E6-9F44-F5CDE49E3644}" destId="{B4230E3D-BC30-423C-8A52-31C7550BFCAA}"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DA376DB1-8C60-6D42-9848-D999CC4B132B}" type="presOf" srcId="{A56F4B4D-F996-4C25-BE74-608CAFD79EB1}" destId="{CA0B9904-C9AA-4D8E-ADD2-DFACAE20C553}" srcOrd="0" destOrd="0" presId="urn:microsoft.com/office/officeart/2005/8/layout/hProcess11"/>
    <dgm:cxn modelId="{DB3460D6-0EFC-4B47-B61A-F5532E642A44}" type="presOf" srcId="{5F8033E6-E0BA-4078-A7DB-C9EE2A4A6225}" destId="{90DD05D6-3967-41FD-99B1-28E767B77BDB}" srcOrd="0" destOrd="0" presId="urn:microsoft.com/office/officeart/2005/8/layout/hProcess11"/>
    <dgm:cxn modelId="{83C739DD-93E8-455B-B744-4856437D188E}" srcId="{829F1923-EB2F-4482-926F-B72296C6DA8D}" destId="{5F8033E6-E0BA-4078-A7DB-C9EE2A4A6225}" srcOrd="0" destOrd="0" parTransId="{9A8170B4-90A0-4BA2-BAFA-E156DA48549E}" sibTransId="{EA6BDF5C-C8D1-43E5-8B1D-E6B6E131DB33}"/>
    <dgm:cxn modelId="{3359D5F8-ED1D-457A-9B2F-8CC5867172E9}" srcId="{829F1923-EB2F-4482-926F-B72296C6DA8D}" destId="{A56F4B4D-F996-4C25-BE74-608CAFD79EB1}" srcOrd="4" destOrd="0" parTransId="{2217FD7C-7D17-4D8F-A24A-158E077393C0}" sibTransId="{305ED279-A6A6-4167-94D2-7F64531882ED}"/>
    <dgm:cxn modelId="{34E7AA29-EDAC-8C42-A91D-7E8060903EF9}" type="presOf" srcId="{ADDB0935-5A34-412B-92A2-2F1305941DEB}" destId="{E53AABCE-50AB-4981-8FDB-9BE5E37E40DA}" srcOrd="0" destOrd="0" presId="urn:microsoft.com/office/officeart/2005/8/layout/hProcess11"/>
    <dgm:cxn modelId="{FD754B7B-4CD8-654A-9804-CF66F29C524E}" type="presParOf" srcId="{9EA1AB39-3E70-494F-A951-1380E80F3CFD}" destId="{AD3093F6-DD81-4AEB-8CBA-1E68E965F8EA}" srcOrd="0" destOrd="0" presId="urn:microsoft.com/office/officeart/2005/8/layout/hProcess11"/>
    <dgm:cxn modelId="{A26889B1-0807-3B48-AEF3-64D3F5CDD0E9}" type="presParOf" srcId="{9EA1AB39-3E70-494F-A951-1380E80F3CFD}" destId="{4992925B-BCAB-459A-A568-E8237BAAEE27}" srcOrd="1" destOrd="0" presId="urn:microsoft.com/office/officeart/2005/8/layout/hProcess11"/>
    <dgm:cxn modelId="{9C8DFFA5-D380-5F45-9CE7-1E1954418324}" type="presParOf" srcId="{4992925B-BCAB-459A-A568-E8237BAAEE27}" destId="{FAAEBA6E-400C-4FDE-AB0A-AF3C29402F99}" srcOrd="0" destOrd="0" presId="urn:microsoft.com/office/officeart/2005/8/layout/hProcess11"/>
    <dgm:cxn modelId="{4DCB0425-4773-9546-B410-6BBDFF3E14C6}" type="presParOf" srcId="{FAAEBA6E-400C-4FDE-AB0A-AF3C29402F99}" destId="{90DD05D6-3967-41FD-99B1-28E767B77BDB}" srcOrd="0" destOrd="0" presId="urn:microsoft.com/office/officeart/2005/8/layout/hProcess11"/>
    <dgm:cxn modelId="{BD9510C3-99D2-0245-9CD5-70DA13D3D20C}" type="presParOf" srcId="{FAAEBA6E-400C-4FDE-AB0A-AF3C29402F99}" destId="{A2BA5EDA-F645-4290-8C9B-2232469C256E}" srcOrd="1" destOrd="0" presId="urn:microsoft.com/office/officeart/2005/8/layout/hProcess11"/>
    <dgm:cxn modelId="{0333E72E-74E8-334C-A889-7A0CBF192E3E}" type="presParOf" srcId="{FAAEBA6E-400C-4FDE-AB0A-AF3C29402F99}" destId="{0FC316D6-07E3-4A71-A21D-BA9BBF52B018}" srcOrd="2" destOrd="0" presId="urn:microsoft.com/office/officeart/2005/8/layout/hProcess11"/>
    <dgm:cxn modelId="{AB03B39E-2C5B-FF48-A267-95780E5E4260}" type="presParOf" srcId="{4992925B-BCAB-459A-A568-E8237BAAEE27}" destId="{6D3635DA-BB2E-44C5-8869-991D4F51407F}" srcOrd="1" destOrd="0" presId="urn:microsoft.com/office/officeart/2005/8/layout/hProcess11"/>
    <dgm:cxn modelId="{E8400801-22BF-A34D-80C3-4CB9483CAFEE}" type="presParOf" srcId="{4992925B-BCAB-459A-A568-E8237BAAEE27}" destId="{84B382B5-F224-4509-962E-79B57A10E1C1}" srcOrd="2" destOrd="0" presId="urn:microsoft.com/office/officeart/2005/8/layout/hProcess11"/>
    <dgm:cxn modelId="{D2DBAFEC-1CAC-4348-B243-91D86AB14020}" type="presParOf" srcId="{84B382B5-F224-4509-962E-79B57A10E1C1}" destId="{E53AABCE-50AB-4981-8FDB-9BE5E37E40DA}" srcOrd="0" destOrd="0" presId="urn:microsoft.com/office/officeart/2005/8/layout/hProcess11"/>
    <dgm:cxn modelId="{BACE1FA7-CA7F-9A40-91C6-8C0F04A1CB0C}" type="presParOf" srcId="{84B382B5-F224-4509-962E-79B57A10E1C1}" destId="{9361B4F6-E343-408E-A75D-6EE72266718B}" srcOrd="1" destOrd="0" presId="urn:microsoft.com/office/officeart/2005/8/layout/hProcess11"/>
    <dgm:cxn modelId="{E9371356-1158-914C-A498-0A9BF1E9F302}" type="presParOf" srcId="{84B382B5-F224-4509-962E-79B57A10E1C1}" destId="{DBD30A2F-9C50-47B0-994F-E0E2E0DFBF26}" srcOrd="2" destOrd="0" presId="urn:microsoft.com/office/officeart/2005/8/layout/hProcess11"/>
    <dgm:cxn modelId="{93D8F93A-9F42-754D-AF18-E3F0249AD240}" type="presParOf" srcId="{4992925B-BCAB-459A-A568-E8237BAAEE27}" destId="{5353A82C-A691-432D-8AEE-03D34AB6DB55}" srcOrd="3" destOrd="0" presId="urn:microsoft.com/office/officeart/2005/8/layout/hProcess11"/>
    <dgm:cxn modelId="{1F70C616-1527-DE4B-B6A8-B249297E9439}" type="presParOf" srcId="{4992925B-BCAB-459A-A568-E8237BAAEE27}" destId="{8A39D42E-94BA-4155-B955-D1B837FAA111}" srcOrd="4" destOrd="0" presId="urn:microsoft.com/office/officeart/2005/8/layout/hProcess11"/>
    <dgm:cxn modelId="{CAF59CD2-8B5D-5F49-A740-1EBD5BC74803}" type="presParOf" srcId="{8A39D42E-94BA-4155-B955-D1B837FAA111}" destId="{9C55095F-4949-40E4-84EA-3BA9B6A2AEAC}" srcOrd="0" destOrd="0" presId="urn:microsoft.com/office/officeart/2005/8/layout/hProcess11"/>
    <dgm:cxn modelId="{76338B18-2C60-C84F-BBC7-547798D03673}" type="presParOf" srcId="{8A39D42E-94BA-4155-B955-D1B837FAA111}" destId="{CEA8C45F-D7FE-4793-84FE-4A2E3438891C}" srcOrd="1" destOrd="0" presId="urn:microsoft.com/office/officeart/2005/8/layout/hProcess11"/>
    <dgm:cxn modelId="{DF9CBCE0-B9A8-B84E-8400-A7617F04F252}" type="presParOf" srcId="{8A39D42E-94BA-4155-B955-D1B837FAA111}" destId="{82AFF8C2-6AF9-4F14-8221-875D24FC39C8}" srcOrd="2" destOrd="0" presId="urn:microsoft.com/office/officeart/2005/8/layout/hProcess11"/>
    <dgm:cxn modelId="{7C17023C-127C-6546-B238-458E30B695CA}" type="presParOf" srcId="{4992925B-BCAB-459A-A568-E8237BAAEE27}" destId="{243E7DF8-AB04-47F8-A5B6-2AADE3E512DA}" srcOrd="5" destOrd="0" presId="urn:microsoft.com/office/officeart/2005/8/layout/hProcess11"/>
    <dgm:cxn modelId="{4A784EDB-3F4A-3546-9DDC-D101AC912D27}" type="presParOf" srcId="{4992925B-BCAB-459A-A568-E8237BAAEE27}" destId="{B0251E8F-52E2-43A0-BF14-F119BCD28E93}" srcOrd="6" destOrd="0" presId="urn:microsoft.com/office/officeart/2005/8/layout/hProcess11"/>
    <dgm:cxn modelId="{A233AE6C-BAA5-934D-B503-5BF2CA950980}" type="presParOf" srcId="{B0251E8F-52E2-43A0-BF14-F119BCD28E93}" destId="{B4230E3D-BC30-423C-8A52-31C7550BFCAA}" srcOrd="0" destOrd="0" presId="urn:microsoft.com/office/officeart/2005/8/layout/hProcess11"/>
    <dgm:cxn modelId="{1DD2F84D-A7A4-914B-8637-D6C3B6C5036E}" type="presParOf" srcId="{B0251E8F-52E2-43A0-BF14-F119BCD28E93}" destId="{10A63704-F504-4590-99F3-B48907C936C2}" srcOrd="1" destOrd="0" presId="urn:microsoft.com/office/officeart/2005/8/layout/hProcess11"/>
    <dgm:cxn modelId="{E4798996-FE23-4942-9795-895F8F050D67}" type="presParOf" srcId="{B0251E8F-52E2-43A0-BF14-F119BCD28E93}" destId="{B61B0B94-7D9C-44FC-909C-90D5F78DF92F}" srcOrd="2" destOrd="0" presId="urn:microsoft.com/office/officeart/2005/8/layout/hProcess11"/>
    <dgm:cxn modelId="{B7EC4268-59B8-F24D-B59F-A1589AB479CB}" type="presParOf" srcId="{4992925B-BCAB-459A-A568-E8237BAAEE27}" destId="{D043554B-1DE0-48AB-8919-C88C44E16216}" srcOrd="7" destOrd="0" presId="urn:microsoft.com/office/officeart/2005/8/layout/hProcess11"/>
    <dgm:cxn modelId="{0114087A-588B-6B45-831F-0ECFA3BE79CF}" type="presParOf" srcId="{4992925B-BCAB-459A-A568-E8237BAAEE27}" destId="{FFF4CF9F-CD8D-4F1D-833C-0F13C31918F0}" srcOrd="8" destOrd="0" presId="urn:microsoft.com/office/officeart/2005/8/layout/hProcess11"/>
    <dgm:cxn modelId="{106E867C-2FEC-B143-BA8F-036D142B2734}" type="presParOf" srcId="{FFF4CF9F-CD8D-4F1D-833C-0F13C31918F0}" destId="{CA0B9904-C9AA-4D8E-ADD2-DFACAE20C553}" srcOrd="0" destOrd="0" presId="urn:microsoft.com/office/officeart/2005/8/layout/hProcess11"/>
    <dgm:cxn modelId="{7CA09968-C3E4-2841-B3F0-C076EDE1F168}" type="presParOf" srcId="{FFF4CF9F-CD8D-4F1D-833C-0F13C31918F0}" destId="{21FA990E-2136-43B5-BD4B-53E640E3F623}" srcOrd="1" destOrd="0" presId="urn:microsoft.com/office/officeart/2005/8/layout/hProcess11"/>
    <dgm:cxn modelId="{7EB1FD74-AD07-0A43-982B-DC63CDB7174A}"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3E48A8-6CBB-4E48-A4B9-F5A68067B865}" type="doc">
      <dgm:prSet loTypeId="urn:microsoft.com/office/officeart/2008/layout/CircularPictureCallout" loCatId="" qsTypeId="urn:microsoft.com/office/officeart/2005/8/quickstyle/simple3" qsCatId="simple" csTypeId="urn:microsoft.com/office/officeart/2005/8/colors/accent1_2" csCatId="accent1" phldr="1"/>
      <dgm:spPr/>
      <dgm:t>
        <a:bodyPr/>
        <a:lstStyle/>
        <a:p>
          <a:endParaRPr lang="en-US"/>
        </a:p>
      </dgm:t>
    </dgm:pt>
    <dgm:pt modelId="{14D4E985-E970-DE49-A835-23B5BCBB9D09}">
      <dgm:prSet phldrT="[Text]"/>
      <dgm:spPr/>
      <dgm:t>
        <a:bodyPr/>
        <a:lstStyle/>
        <a:p>
          <a:endParaRPr lang="en-US" dirty="0"/>
        </a:p>
      </dgm:t>
    </dgm:pt>
    <dgm:pt modelId="{B02355A8-B942-9A40-BB9C-4FA40DE9648F}" type="parTrans" cxnId="{E8C98164-3A0D-A84D-AEC6-B210C030FE64}">
      <dgm:prSet/>
      <dgm:spPr/>
      <dgm:t>
        <a:bodyPr/>
        <a:lstStyle/>
        <a:p>
          <a:endParaRPr lang="en-US"/>
        </a:p>
      </dgm:t>
    </dgm:pt>
    <dgm:pt modelId="{5BD1171D-314B-CA42-B35F-2F0116DD6713}" type="sibTrans" cxnId="{E8C98164-3A0D-A84D-AEC6-B210C030FE64}">
      <dgm:prSet/>
      <dgm:spPr>
        <a:blipFill rotWithShape="1">
          <a:blip xmlns:r="http://schemas.openxmlformats.org/officeDocument/2006/relationships" r:embed="rId1"/>
          <a:stretch>
            <a:fillRect/>
          </a:stretch>
        </a:blipFill>
        <a:ln>
          <a:noFill/>
        </a:ln>
      </dgm:spPr>
      <dgm:t>
        <a:bodyPr/>
        <a:lstStyle/>
        <a:p>
          <a:endParaRPr lang="en-US"/>
        </a:p>
      </dgm:t>
    </dgm:pt>
    <dgm:pt modelId="{DAEBC401-884C-6842-9ABD-72506B29C70B}">
      <dgm:prSet phldrT="[Text]"/>
      <dgm:spPr/>
      <dgm:t>
        <a:bodyPr/>
        <a:lstStyle/>
        <a:p>
          <a:endParaRPr lang="en-US" dirty="0"/>
        </a:p>
      </dgm:t>
    </dgm:pt>
    <dgm:pt modelId="{0F6BAB90-D793-7B40-B358-CFC3BC69BCD6}" type="parTrans" cxnId="{0496D158-09D2-CA44-9AF1-7838FB7A881C}">
      <dgm:prSet/>
      <dgm:spPr/>
      <dgm:t>
        <a:bodyPr/>
        <a:lstStyle/>
        <a:p>
          <a:endParaRPr lang="en-US"/>
        </a:p>
      </dgm:t>
    </dgm:pt>
    <dgm:pt modelId="{1CE84540-CA3A-2E43-8D8C-2043FA48C8E1}" type="sibTrans" cxnId="{0496D158-09D2-CA44-9AF1-7838FB7A881C}">
      <dgm:prSet/>
      <dgm:spPr>
        <a:blipFill rotWithShape="1">
          <a:blip xmlns:r="http://schemas.openxmlformats.org/officeDocument/2006/relationships" r:embed="rId2"/>
          <a:stretch>
            <a:fillRect/>
          </a:stretch>
        </a:blipFill>
        <a:ln>
          <a:noFill/>
        </a:ln>
      </dgm:spPr>
      <dgm:t>
        <a:bodyPr/>
        <a:lstStyle/>
        <a:p>
          <a:endParaRPr lang="en-US"/>
        </a:p>
      </dgm:t>
    </dgm:pt>
    <dgm:pt modelId="{61744628-CB1C-C847-82C3-618407B49F09}">
      <dgm:prSet phldrT="[Text]"/>
      <dgm:spPr/>
      <dgm:t>
        <a:bodyPr/>
        <a:lstStyle/>
        <a:p>
          <a:r>
            <a:rPr lang="en-US" dirty="0"/>
            <a:t>Manipulating Lipid Stores</a:t>
          </a:r>
        </a:p>
      </dgm:t>
    </dgm:pt>
    <dgm:pt modelId="{D1C39445-C86D-854A-AF34-4195EA0CAAB9}" type="parTrans" cxnId="{B9E93C74-9128-2845-8241-1EAB21207F1A}">
      <dgm:prSet/>
      <dgm:spPr/>
      <dgm:t>
        <a:bodyPr/>
        <a:lstStyle/>
        <a:p>
          <a:endParaRPr lang="en-US"/>
        </a:p>
      </dgm:t>
    </dgm:pt>
    <dgm:pt modelId="{32ADB176-565B-4846-83CB-84F544BAA024}" type="sibTrans" cxnId="{B9E93C74-9128-2845-8241-1EAB21207F1A}">
      <dgm:prSet/>
      <dgm:spPr/>
      <dgm:t>
        <a:bodyPr/>
        <a:lstStyle/>
        <a:p>
          <a:endParaRPr lang="en-US"/>
        </a:p>
      </dgm:t>
    </dgm:pt>
    <dgm:pt modelId="{54C8B1A1-E8F0-8A4D-8E7C-451CAD617815}" type="pres">
      <dgm:prSet presAssocID="{8F3E48A8-6CBB-4E48-A4B9-F5A68067B865}" presName="Name0" presStyleCnt="0">
        <dgm:presLayoutVars>
          <dgm:chMax val="7"/>
          <dgm:chPref val="7"/>
          <dgm:dir/>
        </dgm:presLayoutVars>
      </dgm:prSet>
      <dgm:spPr/>
      <dgm:t>
        <a:bodyPr/>
        <a:lstStyle/>
        <a:p>
          <a:endParaRPr lang="en-US"/>
        </a:p>
      </dgm:t>
    </dgm:pt>
    <dgm:pt modelId="{CFA98EAE-98C1-5048-B722-D48E09C18E49}" type="pres">
      <dgm:prSet presAssocID="{8F3E48A8-6CBB-4E48-A4B9-F5A68067B865}" presName="Name1" presStyleCnt="0"/>
      <dgm:spPr/>
    </dgm:pt>
    <dgm:pt modelId="{B4275DFC-36B3-A84C-B9AA-D5BBC40271AE}" type="pres">
      <dgm:prSet presAssocID="{32ADB176-565B-4846-83CB-84F544BAA024}" presName="picture_1" presStyleCnt="0"/>
      <dgm:spPr/>
    </dgm:pt>
    <dgm:pt modelId="{D9EB1B0F-8C96-9343-9CD4-1F7F298BA8C8}" type="pres">
      <dgm:prSet presAssocID="{32ADB176-565B-4846-83CB-84F544BAA024}" presName="pictureRepeatNode" presStyleLbl="alignImgPlace1" presStyleIdx="0" presStyleCnt="3" custScaleX="115363" custLinFactNeighborX="-10330" custLinFactNeighborY="1806"/>
      <dgm:spPr>
        <a:prstGeom prst="rect">
          <a:avLst/>
        </a:prstGeom>
      </dgm:spPr>
      <dgm:t>
        <a:bodyPr/>
        <a:lstStyle/>
        <a:p>
          <a:endParaRPr lang="en-US"/>
        </a:p>
      </dgm:t>
    </dgm:pt>
    <dgm:pt modelId="{45084007-87B7-AC4C-9E0B-D573676E5F82}" type="pres">
      <dgm:prSet presAssocID="{61744628-CB1C-C847-82C3-618407B49F09}" presName="text_1" presStyleLbl="node1" presStyleIdx="0" presStyleCnt="0" custScaleX="97305" custScaleY="67550" custLinFactNeighborX="-27274" custLinFactNeighborY="66253">
        <dgm:presLayoutVars>
          <dgm:bulletEnabled val="1"/>
        </dgm:presLayoutVars>
      </dgm:prSet>
      <dgm:spPr/>
      <dgm:t>
        <a:bodyPr/>
        <a:lstStyle/>
        <a:p>
          <a:endParaRPr lang="en-US"/>
        </a:p>
      </dgm:t>
    </dgm:pt>
    <dgm:pt modelId="{D34FEB0F-5F3D-D648-B9B7-AAA1AC26EF27}" type="pres">
      <dgm:prSet presAssocID="{5BD1171D-314B-CA42-B35F-2F0116DD6713}" presName="picture_2" presStyleCnt="0"/>
      <dgm:spPr/>
    </dgm:pt>
    <dgm:pt modelId="{286E283C-527A-344B-B6C3-7392F428269C}" type="pres">
      <dgm:prSet presAssocID="{5BD1171D-314B-CA42-B35F-2F0116DD6713}" presName="pictureRepeatNode" presStyleLbl="alignImgPlace1" presStyleIdx="1" presStyleCnt="3" custScaleX="124016" custScaleY="106145" custLinFactNeighborX="4310" custLinFactNeighborY="17270"/>
      <dgm:spPr>
        <a:prstGeom prst="ellipse">
          <a:avLst/>
        </a:prstGeom>
      </dgm:spPr>
      <dgm:t>
        <a:bodyPr/>
        <a:lstStyle/>
        <a:p>
          <a:endParaRPr lang="en-US"/>
        </a:p>
      </dgm:t>
    </dgm:pt>
    <dgm:pt modelId="{776BB0D2-0023-3D4C-A539-517EB81637D2}" type="pres">
      <dgm:prSet presAssocID="{14D4E985-E970-DE49-A835-23B5BCBB9D09}" presName="line_2" presStyleLbl="parChTrans1D1" presStyleIdx="0" presStyleCnt="2"/>
      <dgm:spPr/>
    </dgm:pt>
    <dgm:pt modelId="{6F57EF74-2A55-AF49-8321-44CE903C700D}" type="pres">
      <dgm:prSet presAssocID="{14D4E985-E970-DE49-A835-23B5BCBB9D09}" presName="textparent_2" presStyleLbl="node1" presStyleIdx="0" presStyleCnt="0"/>
      <dgm:spPr/>
    </dgm:pt>
    <dgm:pt modelId="{7CB79483-FECB-7B42-B9AA-D9954A46F72B}" type="pres">
      <dgm:prSet presAssocID="{14D4E985-E970-DE49-A835-23B5BCBB9D09}" presName="text_2" presStyleLbl="revTx" presStyleIdx="0" presStyleCnt="2" custScaleX="319977" custScaleY="58487">
        <dgm:presLayoutVars>
          <dgm:bulletEnabled val="1"/>
        </dgm:presLayoutVars>
      </dgm:prSet>
      <dgm:spPr/>
      <dgm:t>
        <a:bodyPr/>
        <a:lstStyle/>
        <a:p>
          <a:endParaRPr lang="en-US"/>
        </a:p>
      </dgm:t>
    </dgm:pt>
    <dgm:pt modelId="{311000BC-5FBE-2B49-90F2-6AC226946E14}" type="pres">
      <dgm:prSet presAssocID="{1CE84540-CA3A-2E43-8D8C-2043FA48C8E1}" presName="picture_3" presStyleCnt="0"/>
      <dgm:spPr/>
    </dgm:pt>
    <dgm:pt modelId="{C6626269-55C3-C147-9DA3-7C834308686E}" type="pres">
      <dgm:prSet presAssocID="{1CE84540-CA3A-2E43-8D8C-2043FA48C8E1}" presName="pictureRepeatNode" presStyleLbl="alignImgPlace1" presStyleIdx="2" presStyleCnt="3" custScaleX="161798" custScaleY="125410" custLinFactNeighborX="-8720" custLinFactNeighborY="-8676"/>
      <dgm:spPr>
        <a:prstGeom prst="ellipse">
          <a:avLst/>
        </a:prstGeom>
      </dgm:spPr>
      <dgm:t>
        <a:bodyPr/>
        <a:lstStyle/>
        <a:p>
          <a:endParaRPr lang="en-US"/>
        </a:p>
      </dgm:t>
    </dgm:pt>
    <dgm:pt modelId="{E77FE866-E9D5-E143-86D5-66F9A1742614}" type="pres">
      <dgm:prSet presAssocID="{DAEBC401-884C-6842-9ABD-72506B29C70B}" presName="line_3" presStyleLbl="parChTrans1D1" presStyleIdx="1" presStyleCnt="2"/>
      <dgm:spPr/>
    </dgm:pt>
    <dgm:pt modelId="{0C8CD547-25FA-2B4D-A9B2-7A0F15F8E84E}" type="pres">
      <dgm:prSet presAssocID="{DAEBC401-884C-6842-9ABD-72506B29C70B}" presName="textparent_3" presStyleLbl="node1" presStyleIdx="0" presStyleCnt="0"/>
      <dgm:spPr/>
    </dgm:pt>
    <dgm:pt modelId="{684CDA43-8DAE-9E43-89EB-8376C7588AC6}" type="pres">
      <dgm:prSet presAssocID="{DAEBC401-884C-6842-9ABD-72506B29C70B}" presName="text_3" presStyleLbl="revTx" presStyleIdx="1" presStyleCnt="2">
        <dgm:presLayoutVars>
          <dgm:bulletEnabled val="1"/>
        </dgm:presLayoutVars>
      </dgm:prSet>
      <dgm:spPr/>
      <dgm:t>
        <a:bodyPr/>
        <a:lstStyle/>
        <a:p>
          <a:endParaRPr lang="en-US"/>
        </a:p>
      </dgm:t>
    </dgm:pt>
  </dgm:ptLst>
  <dgm:cxnLst>
    <dgm:cxn modelId="{7E2DEA0A-1C68-074D-8679-79A1825E8834}" type="presOf" srcId="{8F3E48A8-6CBB-4E48-A4B9-F5A68067B865}" destId="{54C8B1A1-E8F0-8A4D-8E7C-451CAD617815}" srcOrd="0" destOrd="0" presId="urn:microsoft.com/office/officeart/2008/layout/CircularPictureCallout"/>
    <dgm:cxn modelId="{B9E93C74-9128-2845-8241-1EAB21207F1A}" srcId="{8F3E48A8-6CBB-4E48-A4B9-F5A68067B865}" destId="{61744628-CB1C-C847-82C3-618407B49F09}" srcOrd="0" destOrd="0" parTransId="{D1C39445-C86D-854A-AF34-4195EA0CAAB9}" sibTransId="{32ADB176-565B-4846-83CB-84F544BAA024}"/>
    <dgm:cxn modelId="{74D58AE9-4E25-7044-A357-FB4E96EFE323}" type="presOf" srcId="{1CE84540-CA3A-2E43-8D8C-2043FA48C8E1}" destId="{C6626269-55C3-C147-9DA3-7C834308686E}" srcOrd="0" destOrd="0" presId="urn:microsoft.com/office/officeart/2008/layout/CircularPictureCallout"/>
    <dgm:cxn modelId="{CA4F82C3-B6C3-CA48-9553-572E6AA75FA3}" type="presOf" srcId="{14D4E985-E970-DE49-A835-23B5BCBB9D09}" destId="{7CB79483-FECB-7B42-B9AA-D9954A46F72B}" srcOrd="0" destOrd="0" presId="urn:microsoft.com/office/officeart/2008/layout/CircularPictureCallout"/>
    <dgm:cxn modelId="{0496D158-09D2-CA44-9AF1-7838FB7A881C}" srcId="{8F3E48A8-6CBB-4E48-A4B9-F5A68067B865}" destId="{DAEBC401-884C-6842-9ABD-72506B29C70B}" srcOrd="2" destOrd="0" parTransId="{0F6BAB90-D793-7B40-B358-CFC3BC69BCD6}" sibTransId="{1CE84540-CA3A-2E43-8D8C-2043FA48C8E1}"/>
    <dgm:cxn modelId="{E66E18B6-534C-C54C-875A-D82BE5784DBC}" type="presOf" srcId="{5BD1171D-314B-CA42-B35F-2F0116DD6713}" destId="{286E283C-527A-344B-B6C3-7392F428269C}" srcOrd="0" destOrd="0" presId="urn:microsoft.com/office/officeart/2008/layout/CircularPictureCallout"/>
    <dgm:cxn modelId="{73B7C0AA-0227-8E4B-BB84-E2DC38CA01A0}" type="presOf" srcId="{61744628-CB1C-C847-82C3-618407B49F09}" destId="{45084007-87B7-AC4C-9E0B-D573676E5F82}" srcOrd="0" destOrd="0" presId="urn:microsoft.com/office/officeart/2008/layout/CircularPictureCallout"/>
    <dgm:cxn modelId="{E8C98164-3A0D-A84D-AEC6-B210C030FE64}" srcId="{8F3E48A8-6CBB-4E48-A4B9-F5A68067B865}" destId="{14D4E985-E970-DE49-A835-23B5BCBB9D09}" srcOrd="1" destOrd="0" parTransId="{B02355A8-B942-9A40-BB9C-4FA40DE9648F}" sibTransId="{5BD1171D-314B-CA42-B35F-2F0116DD6713}"/>
    <dgm:cxn modelId="{81572CA8-9E69-9947-B5C7-91FC5DC0D655}" type="presOf" srcId="{32ADB176-565B-4846-83CB-84F544BAA024}" destId="{D9EB1B0F-8C96-9343-9CD4-1F7F298BA8C8}" srcOrd="0" destOrd="0" presId="urn:microsoft.com/office/officeart/2008/layout/CircularPictureCallout"/>
    <dgm:cxn modelId="{8FA28A52-AE14-2445-B95E-F9E26513EED2}" type="presOf" srcId="{DAEBC401-884C-6842-9ABD-72506B29C70B}" destId="{684CDA43-8DAE-9E43-89EB-8376C7588AC6}" srcOrd="0" destOrd="0" presId="urn:microsoft.com/office/officeart/2008/layout/CircularPictureCallout"/>
    <dgm:cxn modelId="{CE18B113-E834-3E47-9C16-1FD9052BB073}" type="presParOf" srcId="{54C8B1A1-E8F0-8A4D-8E7C-451CAD617815}" destId="{CFA98EAE-98C1-5048-B722-D48E09C18E49}" srcOrd="0" destOrd="0" presId="urn:microsoft.com/office/officeart/2008/layout/CircularPictureCallout"/>
    <dgm:cxn modelId="{045E35A4-FF36-C84D-9094-D30F5433433E}" type="presParOf" srcId="{CFA98EAE-98C1-5048-B722-D48E09C18E49}" destId="{B4275DFC-36B3-A84C-B9AA-D5BBC40271AE}" srcOrd="0" destOrd="0" presId="urn:microsoft.com/office/officeart/2008/layout/CircularPictureCallout"/>
    <dgm:cxn modelId="{06A2E2BC-2E74-CD49-8391-CD1FC55B192E}" type="presParOf" srcId="{B4275DFC-36B3-A84C-B9AA-D5BBC40271AE}" destId="{D9EB1B0F-8C96-9343-9CD4-1F7F298BA8C8}" srcOrd="0" destOrd="0" presId="urn:microsoft.com/office/officeart/2008/layout/CircularPictureCallout"/>
    <dgm:cxn modelId="{FA910CF1-902D-AD49-AF01-1DEFC11BD061}" type="presParOf" srcId="{CFA98EAE-98C1-5048-B722-D48E09C18E49}" destId="{45084007-87B7-AC4C-9E0B-D573676E5F82}" srcOrd="1" destOrd="0" presId="urn:microsoft.com/office/officeart/2008/layout/CircularPictureCallout"/>
    <dgm:cxn modelId="{EF2E40D5-DF2B-7B46-BDA5-54997A64404E}" type="presParOf" srcId="{CFA98EAE-98C1-5048-B722-D48E09C18E49}" destId="{D34FEB0F-5F3D-D648-B9B7-AAA1AC26EF27}" srcOrd="2" destOrd="0" presId="urn:microsoft.com/office/officeart/2008/layout/CircularPictureCallout"/>
    <dgm:cxn modelId="{02161007-5A76-F34C-B434-4877D84248F7}" type="presParOf" srcId="{D34FEB0F-5F3D-D648-B9B7-AAA1AC26EF27}" destId="{286E283C-527A-344B-B6C3-7392F428269C}" srcOrd="0" destOrd="0" presId="urn:microsoft.com/office/officeart/2008/layout/CircularPictureCallout"/>
    <dgm:cxn modelId="{F77632E4-635B-8441-9D5B-67CC9B6F5DE1}" type="presParOf" srcId="{CFA98EAE-98C1-5048-B722-D48E09C18E49}" destId="{776BB0D2-0023-3D4C-A539-517EB81637D2}" srcOrd="3" destOrd="0" presId="urn:microsoft.com/office/officeart/2008/layout/CircularPictureCallout"/>
    <dgm:cxn modelId="{5FC32969-A476-FF48-A4F3-6B5C629966B0}" type="presParOf" srcId="{CFA98EAE-98C1-5048-B722-D48E09C18E49}" destId="{6F57EF74-2A55-AF49-8321-44CE903C700D}" srcOrd="4" destOrd="0" presId="urn:microsoft.com/office/officeart/2008/layout/CircularPictureCallout"/>
    <dgm:cxn modelId="{1BD4BA7A-C79A-624A-BE59-1731D808157A}" type="presParOf" srcId="{6F57EF74-2A55-AF49-8321-44CE903C700D}" destId="{7CB79483-FECB-7B42-B9AA-D9954A46F72B}" srcOrd="0" destOrd="0" presId="urn:microsoft.com/office/officeart/2008/layout/CircularPictureCallout"/>
    <dgm:cxn modelId="{3C2B3D78-059D-3044-A478-8F831684C478}" type="presParOf" srcId="{CFA98EAE-98C1-5048-B722-D48E09C18E49}" destId="{311000BC-5FBE-2B49-90F2-6AC226946E14}" srcOrd="5" destOrd="0" presId="urn:microsoft.com/office/officeart/2008/layout/CircularPictureCallout"/>
    <dgm:cxn modelId="{3FDFD91F-3C3A-594B-B8E7-9642811D573C}" type="presParOf" srcId="{311000BC-5FBE-2B49-90F2-6AC226946E14}" destId="{C6626269-55C3-C147-9DA3-7C834308686E}" srcOrd="0" destOrd="0" presId="urn:microsoft.com/office/officeart/2008/layout/CircularPictureCallout"/>
    <dgm:cxn modelId="{5D01C986-2351-AD46-96E6-76A3C1DDD1FD}" type="presParOf" srcId="{CFA98EAE-98C1-5048-B722-D48E09C18E49}" destId="{E77FE866-E9D5-E143-86D5-66F9A1742614}" srcOrd="6" destOrd="0" presId="urn:microsoft.com/office/officeart/2008/layout/CircularPictureCallout"/>
    <dgm:cxn modelId="{003F3E07-C056-4345-902D-45A282DB92CD}" type="presParOf" srcId="{CFA98EAE-98C1-5048-B722-D48E09C18E49}" destId="{0C8CD547-25FA-2B4D-A9B2-7A0F15F8E84E}" srcOrd="7" destOrd="0" presId="urn:microsoft.com/office/officeart/2008/layout/CircularPictureCallout"/>
    <dgm:cxn modelId="{C92A0FFB-32CC-784E-8D70-F6CADA4CCA75}" type="presParOf" srcId="{0C8CD547-25FA-2B4D-A9B2-7A0F15F8E84E}" destId="{684CDA43-8DAE-9E43-89EB-8376C7588AC6}"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53D0A4-52CF-AC46-B6EC-C871B8CDAF6F}" type="doc">
      <dgm:prSet loTypeId="urn:microsoft.com/office/officeart/2005/8/layout/cycle3" loCatId="" qsTypeId="urn:microsoft.com/office/officeart/2005/8/quickstyle/simple4" qsCatId="simple" csTypeId="urn:microsoft.com/office/officeart/2005/8/colors/accent2_1" csCatId="accent2" phldr="1"/>
      <dgm:spPr/>
    </dgm:pt>
    <dgm:pt modelId="{7D8970B8-F909-9C48-89F2-DBB6F87F68D9}">
      <dgm:prSet phldrT="[Text]"/>
      <dgm:spPr/>
      <dgm:t>
        <a:bodyPr/>
        <a:lstStyle/>
        <a:p>
          <a:r>
            <a:rPr lang="en-US" dirty="0"/>
            <a:t>Eggs</a:t>
          </a:r>
        </a:p>
      </dgm:t>
    </dgm:pt>
    <dgm:pt modelId="{D9E52BEC-A5D3-4448-841A-2FF75136333B}" type="parTrans" cxnId="{56B75317-014F-9145-9644-89B49C517A84}">
      <dgm:prSet/>
      <dgm:spPr/>
      <dgm:t>
        <a:bodyPr/>
        <a:lstStyle/>
        <a:p>
          <a:endParaRPr lang="en-US"/>
        </a:p>
      </dgm:t>
    </dgm:pt>
    <dgm:pt modelId="{D9122C4C-05F1-0C47-B9C6-3843379DE9E9}" type="sibTrans" cxnId="{56B75317-014F-9145-9644-89B49C517A84}">
      <dgm:prSet/>
      <dgm:spPr/>
      <dgm:t>
        <a:bodyPr/>
        <a:lstStyle/>
        <a:p>
          <a:endParaRPr lang="en-US"/>
        </a:p>
      </dgm:t>
    </dgm:pt>
    <dgm:pt modelId="{FE3AAA91-2B7B-984C-90BB-D78B8AF917CA}">
      <dgm:prSet/>
      <dgm:spPr/>
      <dgm:t>
        <a:bodyPr/>
        <a:lstStyle/>
        <a:p>
          <a:r>
            <a:rPr lang="en-US" dirty="0"/>
            <a:t>Adult</a:t>
          </a:r>
        </a:p>
      </dgm:t>
    </dgm:pt>
    <dgm:pt modelId="{3EC8436A-64BE-5542-8474-5CECEA413B9A}" type="parTrans" cxnId="{33B31277-AF8A-134A-9B90-2ECED9C4BD65}">
      <dgm:prSet/>
      <dgm:spPr/>
      <dgm:t>
        <a:bodyPr/>
        <a:lstStyle/>
        <a:p>
          <a:endParaRPr lang="en-US"/>
        </a:p>
      </dgm:t>
    </dgm:pt>
    <dgm:pt modelId="{A51A1182-8056-FA44-B819-05326E250AC0}" type="sibTrans" cxnId="{33B31277-AF8A-134A-9B90-2ECED9C4BD65}">
      <dgm:prSet/>
      <dgm:spPr/>
      <dgm:t>
        <a:bodyPr/>
        <a:lstStyle/>
        <a:p>
          <a:endParaRPr lang="en-US"/>
        </a:p>
      </dgm:t>
    </dgm:pt>
    <dgm:pt modelId="{BF131ED2-5762-8241-9D60-60C060DE2ACE}">
      <dgm:prSet phldrT="[Text]"/>
      <dgm:spPr/>
      <dgm:t>
        <a:bodyPr/>
        <a:lstStyle/>
        <a:p>
          <a:r>
            <a:rPr lang="en-US" dirty="0"/>
            <a:t>Larva</a:t>
          </a:r>
        </a:p>
      </dgm:t>
    </dgm:pt>
    <dgm:pt modelId="{CB4272C8-7471-3448-80A7-EC4F482DDA1E}" type="sibTrans" cxnId="{CDD3F9B9-6BE7-6947-8267-5296A8C55495}">
      <dgm:prSet/>
      <dgm:spPr/>
      <dgm:t>
        <a:bodyPr/>
        <a:lstStyle/>
        <a:p>
          <a:endParaRPr lang="en-US"/>
        </a:p>
      </dgm:t>
    </dgm:pt>
    <dgm:pt modelId="{6BB2953C-F88A-4342-B504-A6E076271AF6}" type="parTrans" cxnId="{CDD3F9B9-6BE7-6947-8267-5296A8C55495}">
      <dgm:prSet/>
      <dgm:spPr/>
      <dgm:t>
        <a:bodyPr/>
        <a:lstStyle/>
        <a:p>
          <a:endParaRPr lang="en-US"/>
        </a:p>
      </dgm:t>
    </dgm:pt>
    <dgm:pt modelId="{B90B26C3-8AEF-F44D-8BF1-01588DF950A8}" type="pres">
      <dgm:prSet presAssocID="{7E53D0A4-52CF-AC46-B6EC-C871B8CDAF6F}" presName="Name0" presStyleCnt="0">
        <dgm:presLayoutVars>
          <dgm:dir/>
          <dgm:resizeHandles val="exact"/>
        </dgm:presLayoutVars>
      </dgm:prSet>
      <dgm:spPr/>
    </dgm:pt>
    <dgm:pt modelId="{CA225C7C-2680-4042-A11E-617B43548FC8}" type="pres">
      <dgm:prSet presAssocID="{7E53D0A4-52CF-AC46-B6EC-C871B8CDAF6F}" presName="cycle" presStyleCnt="0"/>
      <dgm:spPr/>
    </dgm:pt>
    <dgm:pt modelId="{7B4BF964-C111-7F42-8561-266D28C66D1C}" type="pres">
      <dgm:prSet presAssocID="{FE3AAA91-2B7B-984C-90BB-D78B8AF917CA}" presName="nodeFirstNode" presStyleLbl="node1" presStyleIdx="0" presStyleCnt="3" custScaleX="89869" custScaleY="63089" custRadScaleRad="100000" custRadScaleInc="0">
        <dgm:presLayoutVars>
          <dgm:bulletEnabled val="1"/>
        </dgm:presLayoutVars>
      </dgm:prSet>
      <dgm:spPr/>
      <dgm:t>
        <a:bodyPr/>
        <a:lstStyle/>
        <a:p>
          <a:endParaRPr lang="en-US"/>
        </a:p>
      </dgm:t>
    </dgm:pt>
    <dgm:pt modelId="{6E9FD6EF-4B46-4648-A2A4-A1C9885D1903}" type="pres">
      <dgm:prSet presAssocID="{A51A1182-8056-FA44-B819-05326E250AC0}" presName="sibTransFirstNode" presStyleLbl="bgShp" presStyleIdx="0" presStyleCnt="1" custScaleX="89869" custLinFactNeighborX="-7079" custLinFactNeighborY="1055"/>
      <dgm:spPr/>
      <dgm:t>
        <a:bodyPr/>
        <a:lstStyle/>
        <a:p>
          <a:endParaRPr lang="en-US"/>
        </a:p>
      </dgm:t>
    </dgm:pt>
    <dgm:pt modelId="{8459AE78-F38E-9042-8458-F10F8CBBABE1}" type="pres">
      <dgm:prSet presAssocID="{7D8970B8-F909-9C48-89F2-DBB6F87F68D9}" presName="nodeFollowingNodes" presStyleLbl="node1" presStyleIdx="1" presStyleCnt="3" custScaleX="89869" custScaleY="63089">
        <dgm:presLayoutVars>
          <dgm:bulletEnabled val="1"/>
        </dgm:presLayoutVars>
      </dgm:prSet>
      <dgm:spPr/>
      <dgm:t>
        <a:bodyPr/>
        <a:lstStyle/>
        <a:p>
          <a:endParaRPr lang="en-US"/>
        </a:p>
      </dgm:t>
    </dgm:pt>
    <dgm:pt modelId="{B015403A-2826-7B41-BB08-3C5C2C3EEF7E}" type="pres">
      <dgm:prSet presAssocID="{BF131ED2-5762-8241-9D60-60C060DE2ACE}" presName="nodeFollowingNodes" presStyleLbl="node1" presStyleIdx="2" presStyleCnt="3" custScaleX="89869" custScaleY="63089" custRadScaleRad="115439" custRadScaleInc="11381">
        <dgm:presLayoutVars>
          <dgm:bulletEnabled val="1"/>
        </dgm:presLayoutVars>
      </dgm:prSet>
      <dgm:spPr/>
      <dgm:t>
        <a:bodyPr/>
        <a:lstStyle/>
        <a:p>
          <a:endParaRPr lang="en-US"/>
        </a:p>
      </dgm:t>
    </dgm:pt>
  </dgm:ptLst>
  <dgm:cxnLst>
    <dgm:cxn modelId="{0194A38E-B2A7-3E4A-89A9-4F6919E7FC56}" type="presOf" srcId="{FE3AAA91-2B7B-984C-90BB-D78B8AF917CA}" destId="{7B4BF964-C111-7F42-8561-266D28C66D1C}" srcOrd="0" destOrd="0" presId="urn:microsoft.com/office/officeart/2005/8/layout/cycle3"/>
    <dgm:cxn modelId="{33B31277-AF8A-134A-9B90-2ECED9C4BD65}" srcId="{7E53D0A4-52CF-AC46-B6EC-C871B8CDAF6F}" destId="{FE3AAA91-2B7B-984C-90BB-D78B8AF917CA}" srcOrd="0" destOrd="0" parTransId="{3EC8436A-64BE-5542-8474-5CECEA413B9A}" sibTransId="{A51A1182-8056-FA44-B819-05326E250AC0}"/>
    <dgm:cxn modelId="{56B75317-014F-9145-9644-89B49C517A84}" srcId="{7E53D0A4-52CF-AC46-B6EC-C871B8CDAF6F}" destId="{7D8970B8-F909-9C48-89F2-DBB6F87F68D9}" srcOrd="1" destOrd="0" parTransId="{D9E52BEC-A5D3-4448-841A-2FF75136333B}" sibTransId="{D9122C4C-05F1-0C47-B9C6-3843379DE9E9}"/>
    <dgm:cxn modelId="{CB5CBEEB-D1DA-0641-8D8A-487A0ED76246}" type="presOf" srcId="{A51A1182-8056-FA44-B819-05326E250AC0}" destId="{6E9FD6EF-4B46-4648-A2A4-A1C9885D1903}" srcOrd="0" destOrd="0" presId="urn:microsoft.com/office/officeart/2005/8/layout/cycle3"/>
    <dgm:cxn modelId="{CDD3F9B9-6BE7-6947-8267-5296A8C55495}" srcId="{7E53D0A4-52CF-AC46-B6EC-C871B8CDAF6F}" destId="{BF131ED2-5762-8241-9D60-60C060DE2ACE}" srcOrd="2" destOrd="0" parTransId="{6BB2953C-F88A-4342-B504-A6E076271AF6}" sibTransId="{CB4272C8-7471-3448-80A7-EC4F482DDA1E}"/>
    <dgm:cxn modelId="{E6E74020-03CE-624A-A96B-994ED053D5D3}" type="presOf" srcId="{7E53D0A4-52CF-AC46-B6EC-C871B8CDAF6F}" destId="{B90B26C3-8AEF-F44D-8BF1-01588DF950A8}" srcOrd="0" destOrd="0" presId="urn:microsoft.com/office/officeart/2005/8/layout/cycle3"/>
    <dgm:cxn modelId="{17A2C6F5-5F20-E345-88D3-63F62B9F6D01}" type="presOf" srcId="{BF131ED2-5762-8241-9D60-60C060DE2ACE}" destId="{B015403A-2826-7B41-BB08-3C5C2C3EEF7E}" srcOrd="0" destOrd="0" presId="urn:microsoft.com/office/officeart/2005/8/layout/cycle3"/>
    <dgm:cxn modelId="{3263FBD4-2F7A-4F42-B6E0-D8A5E4A314C2}" type="presOf" srcId="{7D8970B8-F909-9C48-89F2-DBB6F87F68D9}" destId="{8459AE78-F38E-9042-8458-F10F8CBBABE1}" srcOrd="0" destOrd="0" presId="urn:microsoft.com/office/officeart/2005/8/layout/cycle3"/>
    <dgm:cxn modelId="{C376F3AC-52A9-2445-84B5-D344DF7433FF}" type="presParOf" srcId="{B90B26C3-8AEF-F44D-8BF1-01588DF950A8}" destId="{CA225C7C-2680-4042-A11E-617B43548FC8}" srcOrd="0" destOrd="0" presId="urn:microsoft.com/office/officeart/2005/8/layout/cycle3"/>
    <dgm:cxn modelId="{7B98FF40-8C11-E949-9FFC-F27BB72AC1DD}" type="presParOf" srcId="{CA225C7C-2680-4042-A11E-617B43548FC8}" destId="{7B4BF964-C111-7F42-8561-266D28C66D1C}" srcOrd="0" destOrd="0" presId="urn:microsoft.com/office/officeart/2005/8/layout/cycle3"/>
    <dgm:cxn modelId="{9D3BD13B-27B2-024C-A581-D54CE2B7F8AC}" type="presParOf" srcId="{CA225C7C-2680-4042-A11E-617B43548FC8}" destId="{6E9FD6EF-4B46-4648-A2A4-A1C9885D1903}" srcOrd="1" destOrd="0" presId="urn:microsoft.com/office/officeart/2005/8/layout/cycle3"/>
    <dgm:cxn modelId="{A2E02920-8C0E-1241-96A5-B6457716BA5B}" type="presParOf" srcId="{CA225C7C-2680-4042-A11E-617B43548FC8}" destId="{8459AE78-F38E-9042-8458-F10F8CBBABE1}" srcOrd="2" destOrd="0" presId="urn:microsoft.com/office/officeart/2005/8/layout/cycle3"/>
    <dgm:cxn modelId="{E14B52DC-8A78-794A-8813-EFADC3F932CB}" type="presParOf" srcId="{CA225C7C-2680-4042-A11E-617B43548FC8}" destId="{B015403A-2826-7B41-BB08-3C5C2C3EEF7E}" srcOrd="3"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9F1923-EB2F-4482-926F-B72296C6D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US"/>
        </a:p>
      </dgm:t>
    </dgm:pt>
    <dgm:pt modelId="{ADDB0935-5A34-412B-92A2-2F1305941DEB}">
      <dgm:prSet phldrT="[Text]"/>
      <dgm:spPr/>
      <dgm:t>
        <a:bodyPr/>
        <a:lstStyle/>
        <a:p>
          <a:r>
            <a:rPr lang="en-US" sz="3400">
              <a:cs typeface="Calibri"/>
            </a:rPr>
            <a:t>Wandering Day</a:t>
          </a:r>
        </a:p>
      </dgm:t>
    </dgm:pt>
    <dgm:pt modelId="{EA1AAB2D-F8DA-439C-AEAD-C1B86857798B}" type="parTrans" cxnId="{3644339E-978B-4398-960D-EA9E2EF32F5C}">
      <dgm:prSet/>
      <dgm:spPr/>
      <dgm:t>
        <a:bodyPr/>
        <a:lstStyle/>
        <a:p>
          <a:endParaRPr lang="en-US"/>
        </a:p>
      </dgm:t>
    </dgm:pt>
    <dgm:pt modelId="{8EC25DF7-6A50-458E-BC56-192CC44561FA}" type="sibTrans" cxnId="{3644339E-978B-4398-960D-EA9E2EF32F5C}">
      <dgm:prSet/>
      <dgm:spPr/>
      <dgm:t>
        <a:bodyPr/>
        <a:lstStyle/>
        <a:p>
          <a:endParaRPr lang="en-US"/>
        </a:p>
      </dgm:t>
    </dgm:pt>
    <dgm:pt modelId="{5F8033E6-E0BA-4078-A7DB-C9EE2A4A6225}">
      <dgm:prSet phldrT="[Text]"/>
      <dgm:spPr/>
      <dgm:t>
        <a:bodyPr/>
        <a:lstStyle/>
        <a:p>
          <a:r>
            <a:rPr lang="en-US" sz="3400" dirty="0">
              <a:cs typeface="Calibri"/>
            </a:rPr>
            <a:t>Day 1</a:t>
          </a:r>
        </a:p>
      </dgm:t>
    </dgm:pt>
    <dgm:pt modelId="{9A8170B4-90A0-4BA2-BAFA-E156DA48549E}" type="parTrans" cxnId="{83C739DD-93E8-455B-B744-4856437D188E}">
      <dgm:prSet/>
      <dgm:spPr/>
      <dgm:t>
        <a:bodyPr/>
        <a:lstStyle/>
        <a:p>
          <a:endParaRPr lang="en-US"/>
        </a:p>
      </dgm:t>
    </dgm:pt>
    <dgm:pt modelId="{EA6BDF5C-C8D1-43E5-8B1D-E6B6E131DB33}" type="sibTrans" cxnId="{83C739DD-93E8-455B-B744-4856437D188E}">
      <dgm:prSet/>
      <dgm:spPr/>
      <dgm:t>
        <a:bodyPr/>
        <a:lstStyle/>
        <a:p>
          <a:endParaRPr lang="en-US"/>
        </a:p>
      </dgm:t>
    </dgm:pt>
    <dgm:pt modelId="{A56F4B4D-F996-4C25-BE74-608CAFD79EB1}">
      <dgm:prSet phldrT="[Text]"/>
      <dgm:spPr/>
      <dgm:t>
        <a:bodyPr/>
        <a:lstStyle/>
        <a:p>
          <a:r>
            <a:rPr lang="en-US" sz="3400">
              <a:cs typeface="Calibri"/>
            </a:rPr>
            <a:t>Diapause Day 30</a:t>
          </a:r>
        </a:p>
      </dgm:t>
    </dgm:pt>
    <dgm:pt modelId="{2217FD7C-7D17-4D8F-A24A-158E077393C0}" type="parTrans" cxnId="{3359D5F8-ED1D-457A-9B2F-8CC5867172E9}">
      <dgm:prSet/>
      <dgm:spPr/>
      <dgm:t>
        <a:bodyPr/>
        <a:lstStyle/>
        <a:p>
          <a:endParaRPr lang="en-US"/>
        </a:p>
      </dgm:t>
    </dgm:pt>
    <dgm:pt modelId="{305ED279-A6A6-4167-94D2-7F64531882ED}" type="sibTrans" cxnId="{3359D5F8-ED1D-457A-9B2F-8CC5867172E9}">
      <dgm:prSet/>
      <dgm:spPr/>
      <dgm:t>
        <a:bodyPr/>
        <a:lstStyle/>
        <a:p>
          <a:endParaRPr lang="en-US"/>
        </a:p>
      </dgm:t>
    </dgm:pt>
    <dgm:pt modelId="{24F17A2B-0432-40E6-9F44-F5CDE49E3644}">
      <dgm:prSet phldrT="[Text]"/>
      <dgm:spPr/>
      <dgm:t>
        <a:bodyPr/>
        <a:lstStyle/>
        <a:p>
          <a:r>
            <a:rPr lang="en-US" sz="3400" dirty="0">
              <a:cs typeface="Calibri"/>
            </a:rPr>
            <a:t>Diapause Day 20</a:t>
          </a:r>
        </a:p>
      </dgm:t>
    </dgm:pt>
    <dgm:pt modelId="{0DB45140-5CCC-4350-ADE0-41E42C60E2F3}" type="parTrans" cxnId="{3259C1B8-C053-4F1D-A899-6A68531CA12F}">
      <dgm:prSet/>
      <dgm:spPr/>
      <dgm:t>
        <a:bodyPr/>
        <a:lstStyle/>
        <a:p>
          <a:endParaRPr lang="en-US"/>
        </a:p>
      </dgm:t>
    </dgm:pt>
    <dgm:pt modelId="{E483B7B4-F49E-4042-AA2D-6195B8A8DA10}" type="sibTrans" cxnId="{3259C1B8-C053-4F1D-A899-6A68531CA12F}">
      <dgm:prSet/>
      <dgm:spPr/>
      <dgm:t>
        <a:bodyPr/>
        <a:lstStyle/>
        <a:p>
          <a:endParaRPr lang="en-US"/>
        </a:p>
      </dgm:t>
    </dgm:pt>
    <dgm:pt modelId="{C3DCB72C-F662-42BC-8B34-61AD2C0D5249}">
      <dgm:prSet phldrT="[Text]"/>
      <dgm:spPr/>
      <dgm:t>
        <a:bodyPr/>
        <a:lstStyle/>
        <a:p>
          <a:r>
            <a:rPr lang="en-US" sz="3400">
              <a:cs typeface="Calibri"/>
            </a:rPr>
            <a:t>Diapause Day 15</a:t>
          </a:r>
        </a:p>
      </dgm:t>
    </dgm:pt>
    <dgm:pt modelId="{5E203AAB-9353-436C-9338-BB6046C7AC1B}" type="parTrans" cxnId="{20A3924C-017B-48B9-8B32-AB46E4B78724}">
      <dgm:prSet/>
      <dgm:spPr/>
      <dgm:t>
        <a:bodyPr/>
        <a:lstStyle/>
        <a:p>
          <a:endParaRPr lang="en-US"/>
        </a:p>
      </dgm:t>
    </dgm:pt>
    <dgm:pt modelId="{D01F8A71-9A81-48E2-82E7-6C5661E946DA}" type="sibTrans" cxnId="{20A3924C-017B-48B9-8B32-AB46E4B78724}">
      <dgm:prSet/>
      <dgm:spPr/>
      <dgm:t>
        <a:bodyPr/>
        <a:lstStyle/>
        <a:p>
          <a:endParaRPr lang="en-US"/>
        </a:p>
      </dgm:t>
    </dgm:pt>
    <dgm:pt modelId="{9EA1AB39-3E70-494F-A951-1380E80F3CFD}" type="pres">
      <dgm:prSet presAssocID="{829F1923-EB2F-4482-926F-B72296C6DA8D}" presName="Name0" presStyleCnt="0">
        <dgm:presLayoutVars>
          <dgm:dir/>
          <dgm:resizeHandles val="exact"/>
        </dgm:presLayoutVars>
      </dgm:prSet>
      <dgm:spPr/>
      <dgm:t>
        <a:bodyPr/>
        <a:lstStyle/>
        <a:p>
          <a:endParaRPr lang="en-US"/>
        </a:p>
      </dgm:t>
    </dgm:pt>
    <dgm:pt modelId="{AD3093F6-DD81-4AEB-8CBA-1E68E965F8EA}" type="pres">
      <dgm:prSet presAssocID="{829F1923-EB2F-4482-926F-B72296C6DA8D}" presName="arrow" presStyleLbl="bgShp" presStyleIdx="0" presStyleCnt="1"/>
      <dgm:spPr/>
    </dgm:pt>
    <dgm:pt modelId="{4992925B-BCAB-459A-A568-E8237BAAEE27}" type="pres">
      <dgm:prSet presAssocID="{829F1923-EB2F-4482-926F-B72296C6DA8D}" presName="points" presStyleCnt="0"/>
      <dgm:spPr/>
    </dgm:pt>
    <dgm:pt modelId="{FAAEBA6E-400C-4FDE-AB0A-AF3C29402F99}" type="pres">
      <dgm:prSet presAssocID="{5F8033E6-E0BA-4078-A7DB-C9EE2A4A6225}" presName="compositeA" presStyleCnt="0"/>
      <dgm:spPr/>
    </dgm:pt>
    <dgm:pt modelId="{90DD05D6-3967-41FD-99B1-28E767B77BDB}" type="pres">
      <dgm:prSet presAssocID="{5F8033E6-E0BA-4078-A7DB-C9EE2A4A6225}" presName="textA" presStyleLbl="revTx" presStyleIdx="0" presStyleCnt="5">
        <dgm:presLayoutVars>
          <dgm:bulletEnabled val="1"/>
        </dgm:presLayoutVars>
      </dgm:prSet>
      <dgm:spPr/>
      <dgm:t>
        <a:bodyPr/>
        <a:lstStyle/>
        <a:p>
          <a:endParaRPr lang="en-US"/>
        </a:p>
      </dgm:t>
    </dgm:pt>
    <dgm:pt modelId="{A2BA5EDA-F645-4290-8C9B-2232469C256E}" type="pres">
      <dgm:prSet presAssocID="{5F8033E6-E0BA-4078-A7DB-C9EE2A4A6225}" presName="circleA" presStyleLbl="node1" presStyleIdx="0" presStyleCnt="5"/>
      <dgm:spPr/>
    </dgm:pt>
    <dgm:pt modelId="{0FC316D6-07E3-4A71-A21D-BA9BBF52B018}" type="pres">
      <dgm:prSet presAssocID="{5F8033E6-E0BA-4078-A7DB-C9EE2A4A6225}" presName="spaceA" presStyleCnt="0"/>
      <dgm:spPr/>
    </dgm:pt>
    <dgm:pt modelId="{6D3635DA-BB2E-44C5-8869-991D4F51407F}" type="pres">
      <dgm:prSet presAssocID="{EA6BDF5C-C8D1-43E5-8B1D-E6B6E131DB33}" presName="space" presStyleCnt="0"/>
      <dgm:spPr/>
    </dgm:pt>
    <dgm:pt modelId="{84B382B5-F224-4509-962E-79B57A10E1C1}" type="pres">
      <dgm:prSet presAssocID="{ADDB0935-5A34-412B-92A2-2F1305941DEB}" presName="compositeB" presStyleCnt="0"/>
      <dgm:spPr/>
    </dgm:pt>
    <dgm:pt modelId="{E53AABCE-50AB-4981-8FDB-9BE5E37E40DA}" type="pres">
      <dgm:prSet presAssocID="{ADDB0935-5A34-412B-92A2-2F1305941DEB}" presName="textB" presStyleLbl="revTx" presStyleIdx="1" presStyleCnt="5">
        <dgm:presLayoutVars>
          <dgm:bulletEnabled val="1"/>
        </dgm:presLayoutVars>
      </dgm:prSet>
      <dgm:spPr/>
      <dgm:t>
        <a:bodyPr/>
        <a:lstStyle/>
        <a:p>
          <a:endParaRPr lang="en-US"/>
        </a:p>
      </dgm:t>
    </dgm:pt>
    <dgm:pt modelId="{9361B4F6-E343-408E-A75D-6EE72266718B}" type="pres">
      <dgm:prSet presAssocID="{ADDB0935-5A34-412B-92A2-2F1305941DEB}" presName="circleB" presStyleLbl="node1" presStyleIdx="1" presStyleCnt="5"/>
      <dgm:spPr/>
    </dgm:pt>
    <dgm:pt modelId="{DBD30A2F-9C50-47B0-994F-E0E2E0DFBF26}" type="pres">
      <dgm:prSet presAssocID="{ADDB0935-5A34-412B-92A2-2F1305941DEB}" presName="spaceB" presStyleCnt="0"/>
      <dgm:spPr/>
    </dgm:pt>
    <dgm:pt modelId="{5353A82C-A691-432D-8AEE-03D34AB6DB55}" type="pres">
      <dgm:prSet presAssocID="{8EC25DF7-6A50-458E-BC56-192CC44561FA}" presName="space" presStyleCnt="0"/>
      <dgm:spPr/>
    </dgm:pt>
    <dgm:pt modelId="{8A39D42E-94BA-4155-B955-D1B837FAA111}" type="pres">
      <dgm:prSet presAssocID="{C3DCB72C-F662-42BC-8B34-61AD2C0D5249}" presName="compositeA" presStyleCnt="0"/>
      <dgm:spPr/>
    </dgm:pt>
    <dgm:pt modelId="{9C55095F-4949-40E4-84EA-3BA9B6A2AEAC}" type="pres">
      <dgm:prSet presAssocID="{C3DCB72C-F662-42BC-8B34-61AD2C0D5249}" presName="textA" presStyleLbl="revTx" presStyleIdx="2" presStyleCnt="5">
        <dgm:presLayoutVars>
          <dgm:bulletEnabled val="1"/>
        </dgm:presLayoutVars>
      </dgm:prSet>
      <dgm:spPr/>
      <dgm:t>
        <a:bodyPr/>
        <a:lstStyle/>
        <a:p>
          <a:endParaRPr lang="en-US"/>
        </a:p>
      </dgm:t>
    </dgm:pt>
    <dgm:pt modelId="{CEA8C45F-D7FE-4793-84FE-4A2E3438891C}" type="pres">
      <dgm:prSet presAssocID="{C3DCB72C-F662-42BC-8B34-61AD2C0D5249}" presName="circleA" presStyleLbl="node1" presStyleIdx="2" presStyleCnt="5"/>
      <dgm:spPr/>
    </dgm:pt>
    <dgm:pt modelId="{82AFF8C2-6AF9-4F14-8221-875D24FC39C8}" type="pres">
      <dgm:prSet presAssocID="{C3DCB72C-F662-42BC-8B34-61AD2C0D5249}" presName="spaceA" presStyleCnt="0"/>
      <dgm:spPr/>
    </dgm:pt>
    <dgm:pt modelId="{243E7DF8-AB04-47F8-A5B6-2AADE3E512DA}" type="pres">
      <dgm:prSet presAssocID="{D01F8A71-9A81-48E2-82E7-6C5661E946DA}" presName="space" presStyleCnt="0"/>
      <dgm:spPr/>
    </dgm:pt>
    <dgm:pt modelId="{B0251E8F-52E2-43A0-BF14-F119BCD28E93}" type="pres">
      <dgm:prSet presAssocID="{24F17A2B-0432-40E6-9F44-F5CDE49E3644}" presName="compositeB" presStyleCnt="0"/>
      <dgm:spPr/>
    </dgm:pt>
    <dgm:pt modelId="{B4230E3D-BC30-423C-8A52-31C7550BFCAA}" type="pres">
      <dgm:prSet presAssocID="{24F17A2B-0432-40E6-9F44-F5CDE49E3644}" presName="textB" presStyleLbl="revTx" presStyleIdx="3" presStyleCnt="5">
        <dgm:presLayoutVars>
          <dgm:bulletEnabled val="1"/>
        </dgm:presLayoutVars>
      </dgm:prSet>
      <dgm:spPr/>
      <dgm:t>
        <a:bodyPr/>
        <a:lstStyle/>
        <a:p>
          <a:endParaRPr lang="en-US"/>
        </a:p>
      </dgm:t>
    </dgm:pt>
    <dgm:pt modelId="{10A63704-F504-4590-99F3-B48907C936C2}" type="pres">
      <dgm:prSet presAssocID="{24F17A2B-0432-40E6-9F44-F5CDE49E3644}" presName="circleB" presStyleLbl="node1" presStyleIdx="3" presStyleCnt="5"/>
      <dgm:spPr/>
    </dgm:pt>
    <dgm:pt modelId="{B61B0B94-7D9C-44FC-909C-90D5F78DF92F}" type="pres">
      <dgm:prSet presAssocID="{24F17A2B-0432-40E6-9F44-F5CDE49E3644}" presName="spaceB" presStyleCnt="0"/>
      <dgm:spPr/>
    </dgm:pt>
    <dgm:pt modelId="{D043554B-1DE0-48AB-8919-C88C44E16216}" type="pres">
      <dgm:prSet presAssocID="{E483B7B4-F49E-4042-AA2D-6195B8A8DA10}" presName="space" presStyleCnt="0"/>
      <dgm:spPr/>
    </dgm:pt>
    <dgm:pt modelId="{FFF4CF9F-CD8D-4F1D-833C-0F13C31918F0}" type="pres">
      <dgm:prSet presAssocID="{A56F4B4D-F996-4C25-BE74-608CAFD79EB1}" presName="compositeA" presStyleCnt="0"/>
      <dgm:spPr/>
    </dgm:pt>
    <dgm:pt modelId="{CA0B9904-C9AA-4D8E-ADD2-DFACAE20C553}" type="pres">
      <dgm:prSet presAssocID="{A56F4B4D-F996-4C25-BE74-608CAFD79EB1}" presName="textA" presStyleLbl="revTx" presStyleIdx="4" presStyleCnt="5">
        <dgm:presLayoutVars>
          <dgm:bulletEnabled val="1"/>
        </dgm:presLayoutVars>
      </dgm:prSet>
      <dgm:spPr/>
      <dgm:t>
        <a:bodyPr/>
        <a:lstStyle/>
        <a:p>
          <a:endParaRPr lang="en-US"/>
        </a:p>
      </dgm:t>
    </dgm:pt>
    <dgm:pt modelId="{21FA990E-2136-43B5-BD4B-53E640E3F623}" type="pres">
      <dgm:prSet presAssocID="{A56F4B4D-F996-4C25-BE74-608CAFD79EB1}" presName="circleA" presStyleLbl="node1" presStyleIdx="4" presStyleCnt="5"/>
      <dgm:spPr/>
    </dgm:pt>
    <dgm:pt modelId="{CA2A4E60-B801-4DBF-95E5-8404700E11B7}" type="pres">
      <dgm:prSet presAssocID="{A56F4B4D-F996-4C25-BE74-608CAFD79EB1}" presName="spaceA" presStyleCnt="0"/>
      <dgm:spPr/>
    </dgm:pt>
  </dgm:ptLst>
  <dgm:cxnLst>
    <dgm:cxn modelId="{3359D5F8-ED1D-457A-9B2F-8CC5867172E9}" srcId="{829F1923-EB2F-4482-926F-B72296C6DA8D}" destId="{A56F4B4D-F996-4C25-BE74-608CAFD79EB1}" srcOrd="4" destOrd="0" parTransId="{2217FD7C-7D17-4D8F-A24A-158E077393C0}" sibTransId="{305ED279-A6A6-4167-94D2-7F64531882ED}"/>
    <dgm:cxn modelId="{D6DFBC8F-89F2-214C-9D9E-8C8E3EA2E78A}" type="presOf" srcId="{A56F4B4D-F996-4C25-BE74-608CAFD79EB1}" destId="{CA0B9904-C9AA-4D8E-ADD2-DFACAE20C553}" srcOrd="0" destOrd="0" presId="urn:microsoft.com/office/officeart/2005/8/layout/hProcess11"/>
    <dgm:cxn modelId="{9E8383F3-876C-D648-B5F4-B8AFC7D34E8C}" type="presOf" srcId="{24F17A2B-0432-40E6-9F44-F5CDE49E3644}" destId="{B4230E3D-BC30-423C-8A52-31C7550BFCAA}" srcOrd="0" destOrd="0" presId="urn:microsoft.com/office/officeart/2005/8/layout/hProcess11"/>
    <dgm:cxn modelId="{2C93988D-03FC-544C-9C78-27C6F1B762E1}" type="presOf" srcId="{C3DCB72C-F662-42BC-8B34-61AD2C0D5249}" destId="{9C55095F-4949-40E4-84EA-3BA9B6A2AEAC}" srcOrd="0" destOrd="0" presId="urn:microsoft.com/office/officeart/2005/8/layout/hProcess11"/>
    <dgm:cxn modelId="{94880116-DD51-0042-B503-EC5048B4C1EB}" type="presOf" srcId="{829F1923-EB2F-4482-926F-B72296C6DA8D}" destId="{9EA1AB39-3E70-494F-A951-1380E80F3CFD}" srcOrd="0" destOrd="0" presId="urn:microsoft.com/office/officeart/2005/8/layout/hProcess11"/>
    <dgm:cxn modelId="{3B8BBF33-8506-D54F-95FE-0F3C924046F2}" type="presOf" srcId="{5F8033E6-E0BA-4078-A7DB-C9EE2A4A6225}" destId="{90DD05D6-3967-41FD-99B1-28E767B77BDB}" srcOrd="0" destOrd="0" presId="urn:microsoft.com/office/officeart/2005/8/layout/hProcess11"/>
    <dgm:cxn modelId="{3644339E-978B-4398-960D-EA9E2EF32F5C}" srcId="{829F1923-EB2F-4482-926F-B72296C6DA8D}" destId="{ADDB0935-5A34-412B-92A2-2F1305941DEB}" srcOrd="1" destOrd="0" parTransId="{EA1AAB2D-F8DA-439C-AEAD-C1B86857798B}" sibTransId="{8EC25DF7-6A50-458E-BC56-192CC44561FA}"/>
    <dgm:cxn modelId="{20A3924C-017B-48B9-8B32-AB46E4B78724}" srcId="{829F1923-EB2F-4482-926F-B72296C6DA8D}" destId="{C3DCB72C-F662-42BC-8B34-61AD2C0D5249}" srcOrd="2" destOrd="0" parTransId="{5E203AAB-9353-436C-9338-BB6046C7AC1B}" sibTransId="{D01F8A71-9A81-48E2-82E7-6C5661E946DA}"/>
    <dgm:cxn modelId="{83C739DD-93E8-455B-B744-4856437D188E}" srcId="{829F1923-EB2F-4482-926F-B72296C6DA8D}" destId="{5F8033E6-E0BA-4078-A7DB-C9EE2A4A6225}" srcOrd="0" destOrd="0" parTransId="{9A8170B4-90A0-4BA2-BAFA-E156DA48549E}" sibTransId="{EA6BDF5C-C8D1-43E5-8B1D-E6B6E131DB33}"/>
    <dgm:cxn modelId="{DAD45A22-0E61-6146-97CF-09E450F4BA48}" type="presOf" srcId="{ADDB0935-5A34-412B-92A2-2F1305941DEB}" destId="{E53AABCE-50AB-4981-8FDB-9BE5E37E40DA}" srcOrd="0" destOrd="0" presId="urn:microsoft.com/office/officeart/2005/8/layout/hProcess11"/>
    <dgm:cxn modelId="{3259C1B8-C053-4F1D-A899-6A68531CA12F}" srcId="{829F1923-EB2F-4482-926F-B72296C6DA8D}" destId="{24F17A2B-0432-40E6-9F44-F5CDE49E3644}" srcOrd="3" destOrd="0" parTransId="{0DB45140-5CCC-4350-ADE0-41E42C60E2F3}" sibTransId="{E483B7B4-F49E-4042-AA2D-6195B8A8DA10}"/>
    <dgm:cxn modelId="{94F0DD3F-A3D7-AA4E-874D-5E16B0B11CE1}" type="presParOf" srcId="{9EA1AB39-3E70-494F-A951-1380E80F3CFD}" destId="{AD3093F6-DD81-4AEB-8CBA-1E68E965F8EA}" srcOrd="0" destOrd="0" presId="urn:microsoft.com/office/officeart/2005/8/layout/hProcess11"/>
    <dgm:cxn modelId="{45952233-6E06-344D-993C-73A273526409}" type="presParOf" srcId="{9EA1AB39-3E70-494F-A951-1380E80F3CFD}" destId="{4992925B-BCAB-459A-A568-E8237BAAEE27}" srcOrd="1" destOrd="0" presId="urn:microsoft.com/office/officeart/2005/8/layout/hProcess11"/>
    <dgm:cxn modelId="{812B6E3F-B3B7-9249-A079-604F5881238B}" type="presParOf" srcId="{4992925B-BCAB-459A-A568-E8237BAAEE27}" destId="{FAAEBA6E-400C-4FDE-AB0A-AF3C29402F99}" srcOrd="0" destOrd="0" presId="urn:microsoft.com/office/officeart/2005/8/layout/hProcess11"/>
    <dgm:cxn modelId="{6E96EDAD-E382-354A-A7BB-4340C9C306E2}" type="presParOf" srcId="{FAAEBA6E-400C-4FDE-AB0A-AF3C29402F99}" destId="{90DD05D6-3967-41FD-99B1-28E767B77BDB}" srcOrd="0" destOrd="0" presId="urn:microsoft.com/office/officeart/2005/8/layout/hProcess11"/>
    <dgm:cxn modelId="{8A01FE46-BD4F-7A4B-9C78-F1B99E32AE49}" type="presParOf" srcId="{FAAEBA6E-400C-4FDE-AB0A-AF3C29402F99}" destId="{A2BA5EDA-F645-4290-8C9B-2232469C256E}" srcOrd="1" destOrd="0" presId="urn:microsoft.com/office/officeart/2005/8/layout/hProcess11"/>
    <dgm:cxn modelId="{FF4B4A70-9E1C-E44C-83A3-DD982D72239B}" type="presParOf" srcId="{FAAEBA6E-400C-4FDE-AB0A-AF3C29402F99}" destId="{0FC316D6-07E3-4A71-A21D-BA9BBF52B018}" srcOrd="2" destOrd="0" presId="urn:microsoft.com/office/officeart/2005/8/layout/hProcess11"/>
    <dgm:cxn modelId="{A4ECB6D0-C52B-1E49-8762-B9FE587BD80B}" type="presParOf" srcId="{4992925B-BCAB-459A-A568-E8237BAAEE27}" destId="{6D3635DA-BB2E-44C5-8869-991D4F51407F}" srcOrd="1" destOrd="0" presId="urn:microsoft.com/office/officeart/2005/8/layout/hProcess11"/>
    <dgm:cxn modelId="{0822DE21-A3DD-F242-82FB-A8CD107E1825}" type="presParOf" srcId="{4992925B-BCAB-459A-A568-E8237BAAEE27}" destId="{84B382B5-F224-4509-962E-79B57A10E1C1}" srcOrd="2" destOrd="0" presId="urn:microsoft.com/office/officeart/2005/8/layout/hProcess11"/>
    <dgm:cxn modelId="{575E3522-1C89-084C-A686-CF948B25C7AA}" type="presParOf" srcId="{84B382B5-F224-4509-962E-79B57A10E1C1}" destId="{E53AABCE-50AB-4981-8FDB-9BE5E37E40DA}" srcOrd="0" destOrd="0" presId="urn:microsoft.com/office/officeart/2005/8/layout/hProcess11"/>
    <dgm:cxn modelId="{6A3B7084-2956-924A-B3D1-DAF6C2E8961E}" type="presParOf" srcId="{84B382B5-F224-4509-962E-79B57A10E1C1}" destId="{9361B4F6-E343-408E-A75D-6EE72266718B}" srcOrd="1" destOrd="0" presId="urn:microsoft.com/office/officeart/2005/8/layout/hProcess11"/>
    <dgm:cxn modelId="{3548A059-94AE-AD44-B310-861C4052B4EB}" type="presParOf" srcId="{84B382B5-F224-4509-962E-79B57A10E1C1}" destId="{DBD30A2F-9C50-47B0-994F-E0E2E0DFBF26}" srcOrd="2" destOrd="0" presId="urn:microsoft.com/office/officeart/2005/8/layout/hProcess11"/>
    <dgm:cxn modelId="{E935B3A6-C130-764A-935D-76D043D5DDD4}" type="presParOf" srcId="{4992925B-BCAB-459A-A568-E8237BAAEE27}" destId="{5353A82C-A691-432D-8AEE-03D34AB6DB55}" srcOrd="3" destOrd="0" presId="urn:microsoft.com/office/officeart/2005/8/layout/hProcess11"/>
    <dgm:cxn modelId="{78D1EAA9-A836-5540-8801-BFB325C08A16}" type="presParOf" srcId="{4992925B-BCAB-459A-A568-E8237BAAEE27}" destId="{8A39D42E-94BA-4155-B955-D1B837FAA111}" srcOrd="4" destOrd="0" presId="urn:microsoft.com/office/officeart/2005/8/layout/hProcess11"/>
    <dgm:cxn modelId="{D4E0C790-4DB2-904D-A0A8-F3A46E25B749}" type="presParOf" srcId="{8A39D42E-94BA-4155-B955-D1B837FAA111}" destId="{9C55095F-4949-40E4-84EA-3BA9B6A2AEAC}" srcOrd="0" destOrd="0" presId="urn:microsoft.com/office/officeart/2005/8/layout/hProcess11"/>
    <dgm:cxn modelId="{99552AF2-0E61-F248-9A46-B45A9359C5EF}" type="presParOf" srcId="{8A39D42E-94BA-4155-B955-D1B837FAA111}" destId="{CEA8C45F-D7FE-4793-84FE-4A2E3438891C}" srcOrd="1" destOrd="0" presId="urn:microsoft.com/office/officeart/2005/8/layout/hProcess11"/>
    <dgm:cxn modelId="{8E94CFE5-A912-B541-939F-DDB2720B2959}" type="presParOf" srcId="{8A39D42E-94BA-4155-B955-D1B837FAA111}" destId="{82AFF8C2-6AF9-4F14-8221-875D24FC39C8}" srcOrd="2" destOrd="0" presId="urn:microsoft.com/office/officeart/2005/8/layout/hProcess11"/>
    <dgm:cxn modelId="{2E0BD1D8-A442-5746-BD8C-B464A126C56A}" type="presParOf" srcId="{4992925B-BCAB-459A-A568-E8237BAAEE27}" destId="{243E7DF8-AB04-47F8-A5B6-2AADE3E512DA}" srcOrd="5" destOrd="0" presId="urn:microsoft.com/office/officeart/2005/8/layout/hProcess11"/>
    <dgm:cxn modelId="{324A2063-9F6F-9047-87EF-7B0E46414B25}" type="presParOf" srcId="{4992925B-BCAB-459A-A568-E8237BAAEE27}" destId="{B0251E8F-52E2-43A0-BF14-F119BCD28E93}" srcOrd="6" destOrd="0" presId="urn:microsoft.com/office/officeart/2005/8/layout/hProcess11"/>
    <dgm:cxn modelId="{6C9C8E79-AE6F-6348-945A-513058D8CA34}" type="presParOf" srcId="{B0251E8F-52E2-43A0-BF14-F119BCD28E93}" destId="{B4230E3D-BC30-423C-8A52-31C7550BFCAA}" srcOrd="0" destOrd="0" presId="urn:microsoft.com/office/officeart/2005/8/layout/hProcess11"/>
    <dgm:cxn modelId="{C87CE27C-5F3F-6741-93B2-85B5BCA267C7}" type="presParOf" srcId="{B0251E8F-52E2-43A0-BF14-F119BCD28E93}" destId="{10A63704-F504-4590-99F3-B48907C936C2}" srcOrd="1" destOrd="0" presId="urn:microsoft.com/office/officeart/2005/8/layout/hProcess11"/>
    <dgm:cxn modelId="{FA60BAD6-6645-8B49-9EDE-A7FB5985F609}" type="presParOf" srcId="{B0251E8F-52E2-43A0-BF14-F119BCD28E93}" destId="{B61B0B94-7D9C-44FC-909C-90D5F78DF92F}" srcOrd="2" destOrd="0" presId="urn:microsoft.com/office/officeart/2005/8/layout/hProcess11"/>
    <dgm:cxn modelId="{F8706CC6-0B8E-C944-9BF5-3933E2399241}" type="presParOf" srcId="{4992925B-BCAB-459A-A568-E8237BAAEE27}" destId="{D043554B-1DE0-48AB-8919-C88C44E16216}" srcOrd="7" destOrd="0" presId="urn:microsoft.com/office/officeart/2005/8/layout/hProcess11"/>
    <dgm:cxn modelId="{ACE8FB02-59AF-4E49-A9FA-B3E803701321}" type="presParOf" srcId="{4992925B-BCAB-459A-A568-E8237BAAEE27}" destId="{FFF4CF9F-CD8D-4F1D-833C-0F13C31918F0}" srcOrd="8" destOrd="0" presId="urn:microsoft.com/office/officeart/2005/8/layout/hProcess11"/>
    <dgm:cxn modelId="{38A19FB6-8EA9-914D-BCEB-7EB773D7945C}" type="presParOf" srcId="{FFF4CF9F-CD8D-4F1D-833C-0F13C31918F0}" destId="{CA0B9904-C9AA-4D8E-ADD2-DFACAE20C553}" srcOrd="0" destOrd="0" presId="urn:microsoft.com/office/officeart/2005/8/layout/hProcess11"/>
    <dgm:cxn modelId="{B43E31F3-AF7D-4547-A4CF-858BBA6D9A23}" type="presParOf" srcId="{FFF4CF9F-CD8D-4F1D-833C-0F13C31918F0}" destId="{21FA990E-2136-43B5-BD4B-53E640E3F623}" srcOrd="1" destOrd="0" presId="urn:microsoft.com/office/officeart/2005/8/layout/hProcess11"/>
    <dgm:cxn modelId="{EC88968F-9AB1-7B41-AE09-247D7BD737E8}" type="presParOf" srcId="{FFF4CF9F-CD8D-4F1D-833C-0F13C31918F0}" destId="{CA2A4E60-B801-4DBF-95E5-8404700E11B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806405" y="304503"/>
          <a:ext cx="3540082" cy="3939159"/>
        </a:xfrm>
        <a:prstGeom prst="circularArrow">
          <a:avLst>
            <a:gd name="adj1" fmla="val 5689"/>
            <a:gd name="adj2" fmla="val 340510"/>
            <a:gd name="adj3" fmla="val 12937454"/>
            <a:gd name="adj4" fmla="val 17913578"/>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631173" y="564644"/>
          <a:ext cx="2448253" cy="85934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Adult</a:t>
          </a:r>
        </a:p>
      </dsp:txBody>
      <dsp:txXfrm>
        <a:off x="1673123" y="606594"/>
        <a:ext cx="2364353" cy="775449"/>
      </dsp:txXfrm>
    </dsp:sp>
    <dsp:sp modelId="{8459AE78-F38E-9042-8458-F10F8CBBABE1}">
      <dsp:nvSpPr>
        <dsp:cNvPr id="0" name=""/>
        <dsp:cNvSpPr/>
      </dsp:nvSpPr>
      <dsp:spPr>
        <a:xfrm>
          <a:off x="3124133" y="3150525"/>
          <a:ext cx="2448253" cy="859349"/>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Eggs</a:t>
          </a:r>
        </a:p>
      </dsp:txBody>
      <dsp:txXfrm>
        <a:off x="3166083" y="3192475"/>
        <a:ext cx="2364353" cy="775449"/>
      </dsp:txXfrm>
    </dsp:sp>
    <dsp:sp modelId="{B015403A-2826-7B41-BB08-3C5C2C3EEF7E}">
      <dsp:nvSpPr>
        <dsp:cNvPr id="0" name=""/>
        <dsp:cNvSpPr/>
      </dsp:nvSpPr>
      <dsp:spPr>
        <a:xfrm>
          <a:off x="0" y="2961277"/>
          <a:ext cx="2448253" cy="859349"/>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Larva</a:t>
          </a:r>
        </a:p>
      </dsp:txBody>
      <dsp:txXfrm>
        <a:off x="41950" y="3003227"/>
        <a:ext cx="2364353" cy="7754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BE 12:12</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a:lnSpc>
              <a:spcPct val="90000"/>
            </a:lnSpc>
            <a:spcBef>
              <a:spcPct val="0"/>
            </a:spcBef>
            <a:spcAft>
              <a:spcPct val="35000"/>
            </a:spcAft>
          </a:pPr>
          <a:r>
            <a:rPr lang="en-US" sz="3300" kern="1200" dirty="0"/>
            <a:t>UZ 12:12</a:t>
          </a:r>
        </a:p>
      </dsp:txBody>
      <dsp:txXfrm>
        <a:off x="2590094" y="1711606"/>
        <a:ext cx="1700247" cy="7394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F32CF-8F86-495F-B765-BB817388C31E}">
      <dsp:nvSpPr>
        <dsp:cNvPr id="0" name=""/>
        <dsp:cNvSpPr/>
      </dsp:nvSpPr>
      <dsp:spPr>
        <a:xfrm>
          <a:off x="0" y="0"/>
          <a:ext cx="4533900"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Diapause Day 15</a:t>
          </a:r>
        </a:p>
      </dsp:txBody>
      <dsp:txXfrm>
        <a:off x="0" y="0"/>
        <a:ext cx="4533900" cy="781526"/>
      </dsp:txXfrm>
    </dsp:sp>
    <dsp:sp modelId="{6BEFD8F0-FB56-4A62-BAFB-0024F97FE9B3}">
      <dsp:nvSpPr>
        <dsp:cNvPr id="0" name=""/>
        <dsp:cNvSpPr/>
      </dsp:nvSpPr>
      <dsp:spPr>
        <a:xfrm>
          <a:off x="453390" y="782289"/>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BE 12:12</a:t>
          </a:r>
        </a:p>
      </dsp:txBody>
      <dsp:txXfrm>
        <a:off x="476396" y="805295"/>
        <a:ext cx="3581108" cy="739457"/>
      </dsp:txXfrm>
    </dsp:sp>
    <dsp:sp modelId="{EF26624F-3FCF-4575-A404-C452C1DA1DE2}">
      <dsp:nvSpPr>
        <dsp:cNvPr id="0" name=""/>
        <dsp:cNvSpPr/>
      </dsp:nvSpPr>
      <dsp:spPr>
        <a:xfrm>
          <a:off x="453390" y="1688600"/>
          <a:ext cx="3627120"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140" tIns="78105" rIns="104140" bIns="78105" numCol="1" spcCol="1270" anchor="ctr" anchorCtr="0">
          <a:noAutofit/>
        </a:bodyPr>
        <a:lstStyle/>
        <a:p>
          <a:pPr lvl="0" algn="ctr" defTabSz="1822450">
            <a:lnSpc>
              <a:spcPct val="90000"/>
            </a:lnSpc>
            <a:spcBef>
              <a:spcPct val="0"/>
            </a:spcBef>
            <a:spcAft>
              <a:spcPct val="35000"/>
            </a:spcAft>
          </a:pPr>
          <a:r>
            <a:rPr lang="en-US" sz="4100" kern="1200" dirty="0"/>
            <a:t>UZ 12:12</a:t>
          </a:r>
        </a:p>
      </dsp:txBody>
      <dsp:txXfrm>
        <a:off x="476396" y="1711606"/>
        <a:ext cx="3581108" cy="7394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99FF8-C71C-4A2C-A771-08B9CB23121E}">
      <dsp:nvSpPr>
        <dsp:cNvPr id="0" name=""/>
        <dsp:cNvSpPr/>
      </dsp:nvSpPr>
      <dsp:spPr>
        <a:xfrm>
          <a:off x="2269"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Day One</a:t>
          </a:r>
        </a:p>
      </dsp:txBody>
      <dsp:txXfrm>
        <a:off x="2269" y="0"/>
        <a:ext cx="2182824" cy="781526"/>
      </dsp:txXfrm>
    </dsp:sp>
    <dsp:sp modelId="{8F058CCF-EA07-4360-A703-1B4C849D7DEB}">
      <dsp:nvSpPr>
        <dsp:cNvPr id="0" name=""/>
        <dsp:cNvSpPr/>
      </dsp:nvSpPr>
      <dsp:spPr>
        <a:xfrm>
          <a:off x="220551"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43557" y="805295"/>
        <a:ext cx="1700247" cy="739457"/>
      </dsp:txXfrm>
    </dsp:sp>
    <dsp:sp modelId="{7E7EAEA3-9410-4C57-9DF9-A4D61468FDB1}">
      <dsp:nvSpPr>
        <dsp:cNvPr id="0" name=""/>
        <dsp:cNvSpPr/>
      </dsp:nvSpPr>
      <dsp:spPr>
        <a:xfrm>
          <a:off x="220551"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43557" y="1711606"/>
        <a:ext cx="1700247" cy="739457"/>
      </dsp:txXfrm>
    </dsp:sp>
    <dsp:sp modelId="{952F32CF-8F86-495F-B765-BB817388C31E}">
      <dsp:nvSpPr>
        <dsp:cNvPr id="0" name=""/>
        <dsp:cNvSpPr/>
      </dsp:nvSpPr>
      <dsp:spPr>
        <a:xfrm>
          <a:off x="2348805" y="0"/>
          <a:ext cx="2182824"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Wandering</a:t>
          </a:r>
        </a:p>
      </dsp:txBody>
      <dsp:txXfrm>
        <a:off x="2348805" y="0"/>
        <a:ext cx="2182824" cy="781526"/>
      </dsp:txXfrm>
    </dsp:sp>
    <dsp:sp modelId="{6BEFD8F0-FB56-4A62-BAFB-0024F97FE9B3}">
      <dsp:nvSpPr>
        <dsp:cNvPr id="0" name=""/>
        <dsp:cNvSpPr/>
      </dsp:nvSpPr>
      <dsp:spPr>
        <a:xfrm>
          <a:off x="2567088" y="782289"/>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BE 16:8</a:t>
          </a:r>
        </a:p>
      </dsp:txBody>
      <dsp:txXfrm>
        <a:off x="2590094" y="805295"/>
        <a:ext cx="1700247" cy="739457"/>
      </dsp:txXfrm>
    </dsp:sp>
    <dsp:sp modelId="{EF26624F-3FCF-4575-A404-C452C1DA1DE2}">
      <dsp:nvSpPr>
        <dsp:cNvPr id="0" name=""/>
        <dsp:cNvSpPr/>
      </dsp:nvSpPr>
      <dsp:spPr>
        <a:xfrm>
          <a:off x="2567088" y="1688600"/>
          <a:ext cx="1746259"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lvl="0" algn="ctr" defTabSz="1644650">
            <a:lnSpc>
              <a:spcPct val="90000"/>
            </a:lnSpc>
            <a:spcBef>
              <a:spcPct val="0"/>
            </a:spcBef>
            <a:spcAft>
              <a:spcPct val="35000"/>
            </a:spcAft>
          </a:pPr>
          <a:r>
            <a:rPr lang="en-US" sz="3700" kern="1200" dirty="0"/>
            <a:t>UZ 16:8</a:t>
          </a:r>
        </a:p>
      </dsp:txBody>
      <dsp:txXfrm>
        <a:off x="2590094" y="1711606"/>
        <a:ext cx="1700247" cy="73945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78A6D-13F9-4631-8CF1-DF9AC9E5C85A}">
      <dsp:nvSpPr>
        <dsp:cNvPr id="0" name=""/>
        <dsp:cNvSpPr/>
      </dsp:nvSpPr>
      <dsp:spPr>
        <a:xfrm>
          <a:off x="553"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15</a:t>
          </a:r>
        </a:p>
      </dsp:txBody>
      <dsp:txXfrm>
        <a:off x="553" y="0"/>
        <a:ext cx="1438981" cy="781526"/>
      </dsp:txXfrm>
    </dsp:sp>
    <dsp:sp modelId="{94832845-E2C7-47F4-A41F-D31BA503D481}">
      <dsp:nvSpPr>
        <dsp:cNvPr id="0" name=""/>
        <dsp:cNvSpPr/>
      </dsp:nvSpPr>
      <dsp:spPr>
        <a:xfrm>
          <a:off x="144451"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67457" y="805295"/>
        <a:ext cx="1105173" cy="739457"/>
      </dsp:txXfrm>
    </dsp:sp>
    <dsp:sp modelId="{27E1FF5C-A024-4BF7-8FDC-8ACD89D6C124}">
      <dsp:nvSpPr>
        <dsp:cNvPr id="0" name=""/>
        <dsp:cNvSpPr/>
      </dsp:nvSpPr>
      <dsp:spPr>
        <a:xfrm>
          <a:off x="144451"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67457" y="1711606"/>
        <a:ext cx="1105173" cy="739457"/>
      </dsp:txXfrm>
    </dsp:sp>
    <dsp:sp modelId="{B989BB60-821A-451C-9803-F303B38EB3D9}">
      <dsp:nvSpPr>
        <dsp:cNvPr id="0" name=""/>
        <dsp:cNvSpPr/>
      </dsp:nvSpPr>
      <dsp:spPr>
        <a:xfrm>
          <a:off x="1547459"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20</a:t>
          </a:r>
        </a:p>
      </dsp:txBody>
      <dsp:txXfrm>
        <a:off x="1547459" y="0"/>
        <a:ext cx="1438981" cy="781526"/>
      </dsp:txXfrm>
    </dsp:sp>
    <dsp:sp modelId="{451AF3F8-AE5C-4FC6-A14D-3E6479565E55}">
      <dsp:nvSpPr>
        <dsp:cNvPr id="0" name=""/>
        <dsp:cNvSpPr/>
      </dsp:nvSpPr>
      <dsp:spPr>
        <a:xfrm>
          <a:off x="1691357"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1714363" y="805295"/>
        <a:ext cx="1105173" cy="739457"/>
      </dsp:txXfrm>
    </dsp:sp>
    <dsp:sp modelId="{CE08343E-4458-480D-A57C-B742FC756F57}">
      <dsp:nvSpPr>
        <dsp:cNvPr id="0" name=""/>
        <dsp:cNvSpPr/>
      </dsp:nvSpPr>
      <dsp:spPr>
        <a:xfrm>
          <a:off x="1691357"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1714363" y="1711606"/>
        <a:ext cx="1105173" cy="739457"/>
      </dsp:txXfrm>
    </dsp:sp>
    <dsp:sp modelId="{472F482E-4D3A-43AF-9B44-54140D763B28}">
      <dsp:nvSpPr>
        <dsp:cNvPr id="0" name=""/>
        <dsp:cNvSpPr/>
      </dsp:nvSpPr>
      <dsp:spPr>
        <a:xfrm>
          <a:off x="3094364" y="0"/>
          <a:ext cx="1438981" cy="260508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Diapause Day 30</a:t>
          </a:r>
        </a:p>
      </dsp:txBody>
      <dsp:txXfrm>
        <a:off x="3094364" y="0"/>
        <a:ext cx="1438981" cy="781526"/>
      </dsp:txXfrm>
    </dsp:sp>
    <dsp:sp modelId="{A8AA568C-BF55-4880-8F2E-08B06926B89E}">
      <dsp:nvSpPr>
        <dsp:cNvPr id="0" name=""/>
        <dsp:cNvSpPr/>
      </dsp:nvSpPr>
      <dsp:spPr>
        <a:xfrm>
          <a:off x="3238262" y="782289"/>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BE 12:12</a:t>
          </a:r>
        </a:p>
      </dsp:txBody>
      <dsp:txXfrm>
        <a:off x="3261268" y="805295"/>
        <a:ext cx="1105173" cy="739457"/>
      </dsp:txXfrm>
    </dsp:sp>
    <dsp:sp modelId="{04739E1D-AF8E-42AF-B2F0-329846F1E59C}">
      <dsp:nvSpPr>
        <dsp:cNvPr id="0" name=""/>
        <dsp:cNvSpPr/>
      </dsp:nvSpPr>
      <dsp:spPr>
        <a:xfrm>
          <a:off x="3238262" y="1688600"/>
          <a:ext cx="1151185" cy="78546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a:t>UZ 12:12</a:t>
          </a:r>
        </a:p>
      </dsp:txBody>
      <dsp:txXfrm>
        <a:off x="3261268" y="1711606"/>
        <a:ext cx="1105173" cy="739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505019" y="74289"/>
          <a:ext cx="2901111" cy="3228156"/>
        </a:xfrm>
        <a:prstGeom prst="circularArrow">
          <a:avLst>
            <a:gd name="adj1" fmla="val 4668"/>
            <a:gd name="adj2" fmla="val 272909"/>
            <a:gd name="adj3" fmla="val 13479077"/>
            <a:gd name="adj4" fmla="val 17605774"/>
            <a:gd name="adj5" fmla="val 4847"/>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298525" y="182089"/>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Adult</a:t>
          </a:r>
        </a:p>
      </dsp:txBody>
      <dsp:txXfrm>
        <a:off x="1328873" y="212437"/>
        <a:ext cx="1710447" cy="560984"/>
      </dsp:txXfrm>
    </dsp:sp>
    <dsp:sp modelId="{8459AE78-F38E-9042-8458-F10F8CBBABE1}">
      <dsp:nvSpPr>
        <dsp:cNvPr id="0" name=""/>
        <dsp:cNvSpPr/>
      </dsp:nvSpPr>
      <dsp:spPr>
        <a:xfrm>
          <a:off x="2457647" y="1341212"/>
          <a:ext cx="1771143" cy="621680"/>
        </a:xfrm>
        <a:prstGeom prst="roundRect">
          <a:avLst/>
        </a:prstGeom>
        <a:solidFill>
          <a:schemeClr val="accent6">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Eggs</a:t>
          </a:r>
        </a:p>
      </dsp:txBody>
      <dsp:txXfrm>
        <a:off x="2487995" y="1371560"/>
        <a:ext cx="1710447" cy="560984"/>
      </dsp:txXfrm>
    </dsp:sp>
    <dsp:sp modelId="{B015403A-2826-7B41-BB08-3C5C2C3EEF7E}">
      <dsp:nvSpPr>
        <dsp:cNvPr id="0" name=""/>
        <dsp:cNvSpPr/>
      </dsp:nvSpPr>
      <dsp:spPr>
        <a:xfrm>
          <a:off x="1107807" y="2665630"/>
          <a:ext cx="1771143" cy="621680"/>
        </a:xfrm>
        <a:prstGeom prst="roundRect">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Larva</a:t>
          </a:r>
        </a:p>
      </dsp:txBody>
      <dsp:txXfrm>
        <a:off x="1138155" y="2695978"/>
        <a:ext cx="1710447" cy="560984"/>
      </dsp:txXfrm>
    </dsp:sp>
    <dsp:sp modelId="{5FA253E2-2AC6-7249-9BAE-D2E1F7A1D947}">
      <dsp:nvSpPr>
        <dsp:cNvPr id="0" name=""/>
        <dsp:cNvSpPr/>
      </dsp:nvSpPr>
      <dsp:spPr>
        <a:xfrm>
          <a:off x="25066" y="1341212"/>
          <a:ext cx="1771143" cy="621680"/>
        </a:xfrm>
        <a:prstGeom prst="round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Pupa</a:t>
          </a:r>
        </a:p>
      </dsp:txBody>
      <dsp:txXfrm>
        <a:off x="55414" y="1371560"/>
        <a:ext cx="1710447" cy="56098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7F6D4-A4D7-446F-A883-265B028C5B26}">
      <dsp:nvSpPr>
        <dsp:cNvPr id="0" name=""/>
        <dsp:cNvSpPr/>
      </dsp:nvSpPr>
      <dsp:spPr>
        <a:xfrm>
          <a:off x="0" y="244133"/>
          <a:ext cx="7102929" cy="443933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CFB6-C80B-49B4-89B5-7F8A077D4B5B}">
      <dsp:nvSpPr>
        <dsp:cNvPr id="0" name=""/>
        <dsp:cNvSpPr/>
      </dsp:nvSpPr>
      <dsp:spPr>
        <a:xfrm>
          <a:off x="699638" y="3545219"/>
          <a:ext cx="163367" cy="16336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99EA1-F0FE-4230-ADB0-F31620E62093}">
      <dsp:nvSpPr>
        <dsp:cNvPr id="0" name=""/>
        <dsp:cNvSpPr/>
      </dsp:nvSpPr>
      <dsp:spPr>
        <a:xfrm>
          <a:off x="781322" y="3626903"/>
          <a:ext cx="930483" cy="105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65"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1st Instar</a:t>
          </a:r>
        </a:p>
      </dsp:txBody>
      <dsp:txXfrm>
        <a:off x="781322" y="3626903"/>
        <a:ext cx="930483" cy="1056560"/>
      </dsp:txXfrm>
    </dsp:sp>
    <dsp:sp modelId="{A1C265F5-F5F5-4D6A-BBE0-B1E5570E6759}">
      <dsp:nvSpPr>
        <dsp:cNvPr id="0" name=""/>
        <dsp:cNvSpPr/>
      </dsp:nvSpPr>
      <dsp:spPr>
        <a:xfrm>
          <a:off x="1583953" y="2695532"/>
          <a:ext cx="255705" cy="255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1C8D8-87B1-42A0-8629-C328D47C1C2C}">
      <dsp:nvSpPr>
        <dsp:cNvPr id="0" name=""/>
        <dsp:cNvSpPr/>
      </dsp:nvSpPr>
      <dsp:spPr>
        <a:xfrm>
          <a:off x="1711805" y="2823384"/>
          <a:ext cx="1179086" cy="186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93"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2nd Instar</a:t>
          </a:r>
        </a:p>
      </dsp:txBody>
      <dsp:txXfrm>
        <a:off x="1711805" y="2823384"/>
        <a:ext cx="1179086" cy="1860079"/>
      </dsp:txXfrm>
    </dsp:sp>
    <dsp:sp modelId="{E1A91B66-780E-4FE7-B955-58AEB74F8699}">
      <dsp:nvSpPr>
        <dsp:cNvPr id="0" name=""/>
        <dsp:cNvSpPr/>
      </dsp:nvSpPr>
      <dsp:spPr>
        <a:xfrm>
          <a:off x="2720421" y="2018090"/>
          <a:ext cx="340940" cy="3409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49F1E-A752-4E56-8089-291A1E539B10}">
      <dsp:nvSpPr>
        <dsp:cNvPr id="0" name=""/>
        <dsp:cNvSpPr/>
      </dsp:nvSpPr>
      <dsp:spPr>
        <a:xfrm>
          <a:off x="2890892" y="2188560"/>
          <a:ext cx="1370865" cy="249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57"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3rd Instar</a:t>
          </a:r>
        </a:p>
      </dsp:txBody>
      <dsp:txXfrm>
        <a:off x="2890892" y="2188560"/>
        <a:ext cx="1370865" cy="2494903"/>
      </dsp:txXfrm>
    </dsp:sp>
    <dsp:sp modelId="{42F566B5-D104-4746-A6B6-A2FBB95BC659}">
      <dsp:nvSpPr>
        <dsp:cNvPr id="0" name=""/>
        <dsp:cNvSpPr/>
      </dsp:nvSpPr>
      <dsp:spPr>
        <a:xfrm>
          <a:off x="4041566" y="1488921"/>
          <a:ext cx="440381" cy="4403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63877-9C4C-47B1-963C-548A15805EA3}">
      <dsp:nvSpPr>
        <dsp:cNvPr id="0" name=""/>
        <dsp:cNvSpPr/>
      </dsp:nvSpPr>
      <dsp:spPr>
        <a:xfrm>
          <a:off x="4261757" y="1709112"/>
          <a:ext cx="1420585" cy="297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349"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4th Instar</a:t>
          </a:r>
        </a:p>
      </dsp:txBody>
      <dsp:txXfrm>
        <a:off x="4261757" y="1709112"/>
        <a:ext cx="1420585" cy="2974351"/>
      </dsp:txXfrm>
    </dsp:sp>
    <dsp:sp modelId="{E9211BBA-3FE2-4CA9-9AA7-97EBE1E3E53C}">
      <dsp:nvSpPr>
        <dsp:cNvPr id="0" name=""/>
        <dsp:cNvSpPr/>
      </dsp:nvSpPr>
      <dsp:spPr>
        <a:xfrm>
          <a:off x="5401777" y="1135551"/>
          <a:ext cx="561131" cy="56113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A24C1-6AE5-4EF3-940A-287D04751443}">
      <dsp:nvSpPr>
        <dsp:cNvPr id="0" name=""/>
        <dsp:cNvSpPr/>
      </dsp:nvSpPr>
      <dsp:spPr>
        <a:xfrm>
          <a:off x="5682343" y="1416116"/>
          <a:ext cx="1420585" cy="3267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2" tIns="0" rIns="0" bIns="0" numCol="1" spcCol="1270" anchor="t" anchorCtr="0">
          <a:noAutofit/>
        </a:bodyPr>
        <a:lstStyle/>
        <a:p>
          <a:pPr lvl="0" algn="l" defTabSz="1244600">
            <a:lnSpc>
              <a:spcPct val="90000"/>
            </a:lnSpc>
            <a:spcBef>
              <a:spcPct val="0"/>
            </a:spcBef>
            <a:spcAft>
              <a:spcPct val="35000"/>
            </a:spcAft>
          </a:pPr>
          <a:r>
            <a:rPr lang="en-US" sz="2800" kern="1200" dirty="0">
              <a:cs typeface="Calibri"/>
            </a:rPr>
            <a:t>5th Instar</a:t>
          </a:r>
        </a:p>
      </dsp:txBody>
      <dsp:txXfrm>
        <a:off x="5682343" y="1416116"/>
        <a:ext cx="1420585" cy="3267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521339"/>
          <a:ext cx="12055669" cy="69511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768"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dirty="0">
              <a:cs typeface="Calibri"/>
            </a:rPr>
            <a:t>Day 1</a:t>
          </a:r>
        </a:p>
      </dsp:txBody>
      <dsp:txXfrm>
        <a:off x="4768" y="0"/>
        <a:ext cx="2084724" cy="695118"/>
      </dsp:txXfrm>
    </dsp:sp>
    <dsp:sp modelId="{A2BA5EDA-F645-4290-8C9B-2232469C256E}">
      <dsp:nvSpPr>
        <dsp:cNvPr id="0" name=""/>
        <dsp:cNvSpPr/>
      </dsp:nvSpPr>
      <dsp:spPr>
        <a:xfrm>
          <a:off x="960240" y="782008"/>
          <a:ext cx="173779" cy="17377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2193728"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cs typeface="Calibri"/>
            </a:rPr>
            <a:t>Peak Nutrition day</a:t>
          </a:r>
        </a:p>
      </dsp:txBody>
      <dsp:txXfrm>
        <a:off x="2193728" y="1042678"/>
        <a:ext cx="2084724" cy="695118"/>
      </dsp:txXfrm>
    </dsp:sp>
    <dsp:sp modelId="{9361B4F6-E343-408E-A75D-6EE72266718B}">
      <dsp:nvSpPr>
        <dsp:cNvPr id="0" name=""/>
        <dsp:cNvSpPr/>
      </dsp:nvSpPr>
      <dsp:spPr>
        <a:xfrm>
          <a:off x="3149201" y="782008"/>
          <a:ext cx="173779" cy="17377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4382689"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15</a:t>
          </a:r>
        </a:p>
      </dsp:txBody>
      <dsp:txXfrm>
        <a:off x="4382689" y="0"/>
        <a:ext cx="2084724" cy="695118"/>
      </dsp:txXfrm>
    </dsp:sp>
    <dsp:sp modelId="{CEA8C45F-D7FE-4793-84FE-4A2E3438891C}">
      <dsp:nvSpPr>
        <dsp:cNvPr id="0" name=""/>
        <dsp:cNvSpPr/>
      </dsp:nvSpPr>
      <dsp:spPr>
        <a:xfrm>
          <a:off x="5338161" y="782008"/>
          <a:ext cx="173779" cy="1737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6571649" y="1042678"/>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a:cs typeface="Calibri"/>
            </a:rPr>
            <a:t>Diapause Day 20</a:t>
          </a:r>
        </a:p>
      </dsp:txBody>
      <dsp:txXfrm>
        <a:off x="6571649" y="1042678"/>
        <a:ext cx="2084724" cy="695118"/>
      </dsp:txXfrm>
    </dsp:sp>
    <dsp:sp modelId="{10A63704-F504-4590-99F3-B48907C936C2}">
      <dsp:nvSpPr>
        <dsp:cNvPr id="0" name=""/>
        <dsp:cNvSpPr/>
      </dsp:nvSpPr>
      <dsp:spPr>
        <a:xfrm>
          <a:off x="7527122" y="782008"/>
          <a:ext cx="173779" cy="1737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8760610" y="0"/>
          <a:ext cx="2084724" cy="695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kern="1200">
              <a:cs typeface="Calibri"/>
            </a:rPr>
            <a:t>Diapause Day 30</a:t>
          </a:r>
        </a:p>
      </dsp:txBody>
      <dsp:txXfrm>
        <a:off x="8760610" y="0"/>
        <a:ext cx="2084724" cy="695118"/>
      </dsp:txXfrm>
    </dsp:sp>
    <dsp:sp modelId="{21FA990E-2136-43B5-BD4B-53E640E3F623}">
      <dsp:nvSpPr>
        <dsp:cNvPr id="0" name=""/>
        <dsp:cNvSpPr/>
      </dsp:nvSpPr>
      <dsp:spPr>
        <a:xfrm>
          <a:off x="9716082" y="782008"/>
          <a:ext cx="173779" cy="173779"/>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FE866-E9D5-E143-86D5-66F9A1742614}">
      <dsp:nvSpPr>
        <dsp:cNvPr id="0" name=""/>
        <dsp:cNvSpPr/>
      </dsp:nvSpPr>
      <dsp:spPr>
        <a:xfrm>
          <a:off x="4142309" y="4838576"/>
          <a:ext cx="546627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BB0D2-0023-3D4C-A539-517EB81637D2}">
      <dsp:nvSpPr>
        <dsp:cNvPr id="0" name=""/>
        <dsp:cNvSpPr/>
      </dsp:nvSpPr>
      <dsp:spPr>
        <a:xfrm>
          <a:off x="4142309" y="1031978"/>
          <a:ext cx="546627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B1B0F-8C96-9343-9CD4-1F7F298BA8C8}">
      <dsp:nvSpPr>
        <dsp:cNvPr id="0" name=""/>
        <dsp:cNvSpPr/>
      </dsp:nvSpPr>
      <dsp:spPr>
        <a:xfrm>
          <a:off x="30" y="-5"/>
          <a:ext cx="7026249" cy="6090557"/>
        </a:xfrm>
        <a:prstGeom prst="rect">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5084007-87B7-AC4C-9E0B-D573676E5F82}">
      <dsp:nvSpPr>
        <dsp:cNvPr id="0" name=""/>
        <dsp:cNvSpPr/>
      </dsp:nvSpPr>
      <dsp:spPr>
        <a:xfrm>
          <a:off x="1182727" y="4732880"/>
          <a:ext cx="3792906" cy="1357676"/>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lvl="0" algn="ctr" defTabSz="2133600">
            <a:lnSpc>
              <a:spcPct val="90000"/>
            </a:lnSpc>
            <a:spcBef>
              <a:spcPct val="0"/>
            </a:spcBef>
            <a:spcAft>
              <a:spcPct val="35000"/>
            </a:spcAft>
          </a:pPr>
          <a:r>
            <a:rPr lang="en-US" sz="4800" kern="1200" dirty="0"/>
            <a:t>Manipulating Lipid Stores</a:t>
          </a:r>
        </a:p>
      </dsp:txBody>
      <dsp:txXfrm>
        <a:off x="1182727" y="4732880"/>
        <a:ext cx="3792906" cy="1357676"/>
      </dsp:txXfrm>
    </dsp:sp>
    <dsp:sp modelId="{286E283C-527A-344B-B6C3-7392F428269C}">
      <dsp:nvSpPr>
        <dsp:cNvPr id="0" name=""/>
        <dsp:cNvSpPr/>
      </dsp:nvSpPr>
      <dsp:spPr>
        <a:xfrm>
          <a:off x="8290785" y="214263"/>
          <a:ext cx="2832474" cy="2424308"/>
        </a:xfrm>
        <a:prstGeom prst="ellipse">
          <a:avLst/>
        </a:prstGeom>
        <a:blipFill rotWithShape="1">
          <a:blip xmlns:r="http://schemas.openxmlformats.org/officeDocument/2006/relationships" r:embed="rId1"/>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CB79483-FECB-7B42-B9AA-D9954A46F72B}">
      <dsp:nvSpPr>
        <dsp:cNvPr id="0" name=""/>
        <dsp:cNvSpPr/>
      </dsp:nvSpPr>
      <dsp:spPr>
        <a:xfrm>
          <a:off x="10750563" y="364068"/>
          <a:ext cx="812251" cy="1335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0" rIns="240030" bIns="0" numCol="1" spcCol="1270" anchor="ctr" anchorCtr="0">
          <a:noAutofit/>
        </a:bodyPr>
        <a:lstStyle/>
        <a:p>
          <a:pPr lvl="0" algn="l" defTabSz="2800350">
            <a:lnSpc>
              <a:spcPct val="90000"/>
            </a:lnSpc>
            <a:spcBef>
              <a:spcPct val="0"/>
            </a:spcBef>
            <a:spcAft>
              <a:spcPct val="35000"/>
            </a:spcAft>
          </a:pPr>
          <a:endParaRPr lang="en-US" sz="6300" kern="1200" dirty="0"/>
        </a:p>
      </dsp:txBody>
      <dsp:txXfrm>
        <a:off x="10750563" y="364068"/>
        <a:ext cx="812251" cy="1335819"/>
      </dsp:txXfrm>
    </dsp:sp>
    <dsp:sp modelId="{C6626269-55C3-C147-9DA3-7C834308686E}">
      <dsp:nvSpPr>
        <dsp:cNvPr id="0" name=""/>
        <dsp:cNvSpPr/>
      </dsp:nvSpPr>
      <dsp:spPr>
        <a:xfrm>
          <a:off x="7561723" y="3208263"/>
          <a:ext cx="3695399" cy="2864312"/>
        </a:xfrm>
        <a:prstGeom prst="ellipse">
          <a:avLst/>
        </a:prstGeom>
        <a:blipFill rotWithShape="1">
          <a:blip xmlns:r="http://schemas.openxmlformats.org/officeDocument/2006/relationships" r:embed="rId2"/>
          <a:stretch>
            <a:fillRect/>
          </a:stretch>
        </a:blipFill>
        <a:ln w="9525" cap="flat" cmpd="sng" algn="ctr">
          <a:no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84CDA43-8DAE-9E43-89EB-8376C7588AC6}">
      <dsp:nvSpPr>
        <dsp:cNvPr id="0" name=""/>
        <dsp:cNvSpPr/>
      </dsp:nvSpPr>
      <dsp:spPr>
        <a:xfrm>
          <a:off x="10750563" y="3696596"/>
          <a:ext cx="253846" cy="2283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0" rIns="125730" bIns="0" numCol="1" spcCol="1270" anchor="ctr" anchorCtr="0">
          <a:noAutofit/>
        </a:bodyPr>
        <a:lstStyle/>
        <a:p>
          <a:pPr lvl="0" algn="l" defTabSz="1466850">
            <a:lnSpc>
              <a:spcPct val="90000"/>
            </a:lnSpc>
            <a:spcBef>
              <a:spcPct val="0"/>
            </a:spcBef>
            <a:spcAft>
              <a:spcPct val="35000"/>
            </a:spcAft>
          </a:pPr>
          <a:endParaRPr lang="en-US" sz="3300" kern="1200" dirty="0"/>
        </a:p>
      </dsp:txBody>
      <dsp:txXfrm>
        <a:off x="10750563" y="3696596"/>
        <a:ext cx="253846" cy="22839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FD6EF-4B46-4648-A2A4-A1C9885D1903}">
      <dsp:nvSpPr>
        <dsp:cNvPr id="0" name=""/>
        <dsp:cNvSpPr/>
      </dsp:nvSpPr>
      <dsp:spPr>
        <a:xfrm>
          <a:off x="625336" y="78277"/>
          <a:ext cx="2845829" cy="3166642"/>
        </a:xfrm>
        <a:prstGeom prst="circularArrow">
          <a:avLst>
            <a:gd name="adj1" fmla="val 5689"/>
            <a:gd name="adj2" fmla="val 340510"/>
            <a:gd name="adj3" fmla="val 13013666"/>
            <a:gd name="adj4" fmla="val 17862905"/>
            <a:gd name="adj5" fmla="val 5908"/>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4BF964-C111-7F42-8561-266D28C66D1C}">
      <dsp:nvSpPr>
        <dsp:cNvPr id="0" name=""/>
        <dsp:cNvSpPr/>
      </dsp:nvSpPr>
      <dsp:spPr>
        <a:xfrm>
          <a:off x="1309153" y="274562"/>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Adult</a:t>
          </a:r>
        </a:p>
      </dsp:txBody>
      <dsp:txXfrm>
        <a:off x="1342163" y="307572"/>
        <a:ext cx="1860507" cy="610201"/>
      </dsp:txXfrm>
    </dsp:sp>
    <dsp:sp modelId="{8459AE78-F38E-9042-8458-F10F8CBBABE1}">
      <dsp:nvSpPr>
        <dsp:cNvPr id="0" name=""/>
        <dsp:cNvSpPr/>
      </dsp:nvSpPr>
      <dsp:spPr>
        <a:xfrm>
          <a:off x="2509325" y="2353321"/>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Eggs</a:t>
          </a:r>
        </a:p>
      </dsp:txBody>
      <dsp:txXfrm>
        <a:off x="2542335" y="2386331"/>
        <a:ext cx="1860507" cy="610201"/>
      </dsp:txXfrm>
    </dsp:sp>
    <dsp:sp modelId="{B015403A-2826-7B41-BB08-3C5C2C3EEF7E}">
      <dsp:nvSpPr>
        <dsp:cNvPr id="0" name=""/>
        <dsp:cNvSpPr/>
      </dsp:nvSpPr>
      <dsp:spPr>
        <a:xfrm>
          <a:off x="0" y="2201186"/>
          <a:ext cx="1926527" cy="676221"/>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Larva</a:t>
          </a:r>
        </a:p>
      </dsp:txBody>
      <dsp:txXfrm>
        <a:off x="33010" y="2234196"/>
        <a:ext cx="1860507" cy="6102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093F6-DD81-4AEB-8CBA-1E68E965F8EA}">
      <dsp:nvSpPr>
        <dsp:cNvPr id="0" name=""/>
        <dsp:cNvSpPr/>
      </dsp:nvSpPr>
      <dsp:spPr>
        <a:xfrm>
          <a:off x="0" y="700953"/>
          <a:ext cx="10395600" cy="93460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05D6-3967-41FD-99B1-28E767B77BDB}">
      <dsp:nvSpPr>
        <dsp:cNvPr id="0" name=""/>
        <dsp:cNvSpPr/>
      </dsp:nvSpPr>
      <dsp:spPr>
        <a:xfrm>
          <a:off x="411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dirty="0">
              <a:cs typeface="Calibri"/>
            </a:rPr>
            <a:t>Day 1</a:t>
          </a:r>
        </a:p>
      </dsp:txBody>
      <dsp:txXfrm>
        <a:off x="4111" y="0"/>
        <a:ext cx="1797657" cy="934604"/>
      </dsp:txXfrm>
    </dsp:sp>
    <dsp:sp modelId="{A2BA5EDA-F645-4290-8C9B-2232469C256E}">
      <dsp:nvSpPr>
        <dsp:cNvPr id="0" name=""/>
        <dsp:cNvSpPr/>
      </dsp:nvSpPr>
      <dsp:spPr>
        <a:xfrm>
          <a:off x="786114" y="1051429"/>
          <a:ext cx="233651" cy="23365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AABCE-50AB-4981-8FDB-9BE5E37E40DA}">
      <dsp:nvSpPr>
        <dsp:cNvPr id="0" name=""/>
        <dsp:cNvSpPr/>
      </dsp:nvSpPr>
      <dsp:spPr>
        <a:xfrm>
          <a:off x="189165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a:cs typeface="Calibri"/>
            </a:rPr>
            <a:t>Wandering Day</a:t>
          </a:r>
        </a:p>
      </dsp:txBody>
      <dsp:txXfrm>
        <a:off x="1891651" y="1401906"/>
        <a:ext cx="1797657" cy="934604"/>
      </dsp:txXfrm>
    </dsp:sp>
    <dsp:sp modelId="{9361B4F6-E343-408E-A75D-6EE72266718B}">
      <dsp:nvSpPr>
        <dsp:cNvPr id="0" name=""/>
        <dsp:cNvSpPr/>
      </dsp:nvSpPr>
      <dsp:spPr>
        <a:xfrm>
          <a:off x="2673654" y="1051429"/>
          <a:ext cx="233651" cy="23365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55095F-4949-40E4-84EA-3BA9B6A2AEAC}">
      <dsp:nvSpPr>
        <dsp:cNvPr id="0" name=""/>
        <dsp:cNvSpPr/>
      </dsp:nvSpPr>
      <dsp:spPr>
        <a:xfrm>
          <a:off x="377919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15</a:t>
          </a:r>
        </a:p>
      </dsp:txBody>
      <dsp:txXfrm>
        <a:off x="3779191" y="0"/>
        <a:ext cx="1797657" cy="934604"/>
      </dsp:txXfrm>
    </dsp:sp>
    <dsp:sp modelId="{CEA8C45F-D7FE-4793-84FE-4A2E3438891C}">
      <dsp:nvSpPr>
        <dsp:cNvPr id="0" name=""/>
        <dsp:cNvSpPr/>
      </dsp:nvSpPr>
      <dsp:spPr>
        <a:xfrm>
          <a:off x="4561194" y="1051429"/>
          <a:ext cx="233651" cy="23365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230E3D-BC30-423C-8A52-31C7550BFCAA}">
      <dsp:nvSpPr>
        <dsp:cNvPr id="0" name=""/>
        <dsp:cNvSpPr/>
      </dsp:nvSpPr>
      <dsp:spPr>
        <a:xfrm>
          <a:off x="5666731" y="1401906"/>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a:cs typeface="Calibri"/>
            </a:rPr>
            <a:t>Diapause Day 20</a:t>
          </a:r>
        </a:p>
      </dsp:txBody>
      <dsp:txXfrm>
        <a:off x="5666731" y="1401906"/>
        <a:ext cx="1797657" cy="934604"/>
      </dsp:txXfrm>
    </dsp:sp>
    <dsp:sp modelId="{10A63704-F504-4590-99F3-B48907C936C2}">
      <dsp:nvSpPr>
        <dsp:cNvPr id="0" name=""/>
        <dsp:cNvSpPr/>
      </dsp:nvSpPr>
      <dsp:spPr>
        <a:xfrm>
          <a:off x="6448734" y="1051429"/>
          <a:ext cx="233651" cy="23365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B9904-C9AA-4D8E-ADD2-DFACAE20C553}">
      <dsp:nvSpPr>
        <dsp:cNvPr id="0" name=""/>
        <dsp:cNvSpPr/>
      </dsp:nvSpPr>
      <dsp:spPr>
        <a:xfrm>
          <a:off x="7554271" y="0"/>
          <a:ext cx="1797657" cy="934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a:cs typeface="Calibri"/>
            </a:rPr>
            <a:t>Diapause Day 30</a:t>
          </a:r>
        </a:p>
      </dsp:txBody>
      <dsp:txXfrm>
        <a:off x="7554271" y="0"/>
        <a:ext cx="1797657" cy="934604"/>
      </dsp:txXfrm>
    </dsp:sp>
    <dsp:sp modelId="{21FA990E-2136-43B5-BD4B-53E640E3F623}">
      <dsp:nvSpPr>
        <dsp:cNvPr id="0" name=""/>
        <dsp:cNvSpPr/>
      </dsp:nvSpPr>
      <dsp:spPr>
        <a:xfrm>
          <a:off x="8336274" y="1051429"/>
          <a:ext cx="233651" cy="233651"/>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0.275</cdr:x>
      <cdr:y>0.71482</cdr:y>
    </cdr:from>
    <cdr:to>
      <cdr:x>0.45345</cdr:x>
      <cdr:y>0.94176</cdr:y>
    </cdr:to>
    <cdr:sp macro="" textlink="">
      <cdr:nvSpPr>
        <cdr:cNvPr id="9" name="Callout: Down Arrow 8">
          <a:extLst xmlns:a="http://schemas.openxmlformats.org/drawingml/2006/main">
            <a:ext uri="{FF2B5EF4-FFF2-40B4-BE49-F238E27FC236}">
              <a16:creationId xmlns:a16="http://schemas.microsoft.com/office/drawing/2014/main" xmlns="" id="{771E05E1-8196-46A6-9358-1F869F01E4C5}"/>
            </a:ext>
          </a:extLst>
        </cdr:cNvPr>
        <cdr:cNvSpPr/>
      </cdr:nvSpPr>
      <cdr:spPr>
        <a:xfrm xmlns:a="http://schemas.openxmlformats.org/drawingml/2006/main">
          <a:off x="2235201" y="3873354"/>
          <a:ext cx="1450428" cy="1229712"/>
        </a:xfrm>
        <a:prstGeom xmlns:a="http://schemas.openxmlformats.org/drawingml/2006/main" prst="downArrowCallout">
          <a:avLst>
            <a:gd name="adj1" fmla="val 25000"/>
            <a:gd name="adj2" fmla="val 25000"/>
            <a:gd name="adj3" fmla="val 25000"/>
            <a:gd name="adj4" fmla="val 63847"/>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800" b="1" dirty="0">
              <a:solidFill>
                <a:schemeClr val="tx1"/>
              </a:solidFill>
            </a:rPr>
            <a:t>Not Programmed</a:t>
          </a:r>
        </a:p>
      </cdr:txBody>
    </cdr:sp>
  </cdr:relSizeAnchor>
  <cdr:relSizeAnchor xmlns:cdr="http://schemas.openxmlformats.org/drawingml/2006/chartDrawing">
    <cdr:from>
      <cdr:x>0.45991</cdr:x>
      <cdr:y>0.13874</cdr:y>
    </cdr:from>
    <cdr:to>
      <cdr:x>0.64591</cdr:x>
      <cdr:y>0.43163</cdr:y>
    </cdr:to>
    <cdr:sp macro="" textlink="">
      <cdr:nvSpPr>
        <cdr:cNvPr id="10" name="Callout: Down Arrow 9">
          <a:extLst xmlns:a="http://schemas.openxmlformats.org/drawingml/2006/main">
            <a:ext uri="{FF2B5EF4-FFF2-40B4-BE49-F238E27FC236}">
              <a16:creationId xmlns:a16="http://schemas.microsoft.com/office/drawing/2014/main" xmlns="" id="{947687FE-E3E3-48D5-85E2-154EFCD846EE}"/>
            </a:ext>
          </a:extLst>
        </cdr:cNvPr>
        <cdr:cNvSpPr/>
      </cdr:nvSpPr>
      <cdr:spPr>
        <a:xfrm xmlns:a="http://schemas.openxmlformats.org/drawingml/2006/main">
          <a:off x="3738180" y="751782"/>
          <a:ext cx="1511738" cy="1587062"/>
        </a:xfrm>
        <a:prstGeom xmlns:a="http://schemas.openxmlformats.org/drawingml/2006/main" prst="downArrowCallout">
          <a:avLst>
            <a:gd name="adj1" fmla="val 25000"/>
            <a:gd name="adj2" fmla="val 25000"/>
            <a:gd name="adj3" fmla="val 25000"/>
            <a:gd name="adj4" fmla="val 5867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Earlier</a:t>
          </a:r>
        </a:p>
      </cdr:txBody>
    </cdr:sp>
  </cdr:relSizeAnchor>
  <cdr:relSizeAnchor xmlns:cdr="http://schemas.openxmlformats.org/drawingml/2006/chartDrawing">
    <cdr:from>
      <cdr:x>0.66293</cdr:x>
      <cdr:y>0.42904</cdr:y>
    </cdr:from>
    <cdr:to>
      <cdr:x>0.82543</cdr:x>
      <cdr:y>0.6896</cdr:y>
    </cdr:to>
    <cdr:sp macro="" textlink="">
      <cdr:nvSpPr>
        <cdr:cNvPr id="11" name="Callout: Down Arrow 10">
          <a:extLst xmlns:a="http://schemas.openxmlformats.org/drawingml/2006/main">
            <a:ext uri="{FF2B5EF4-FFF2-40B4-BE49-F238E27FC236}">
              <a16:creationId xmlns:a16="http://schemas.microsoft.com/office/drawing/2014/main" xmlns="" id="{C1B0988E-9105-4A13-96B3-C43F072ACC9E}"/>
            </a:ext>
          </a:extLst>
        </cdr:cNvPr>
        <cdr:cNvSpPr/>
      </cdr:nvSpPr>
      <cdr:spPr>
        <a:xfrm xmlns:a="http://schemas.openxmlformats.org/drawingml/2006/main">
          <a:off x="5388304" y="2324831"/>
          <a:ext cx="1320800" cy="1411890"/>
        </a:xfrm>
        <a:prstGeom xmlns:a="http://schemas.openxmlformats.org/drawingml/2006/main" prst="downArrowCallout">
          <a:avLst>
            <a:gd name="adj1" fmla="val 25000"/>
            <a:gd name="adj2" fmla="val 25000"/>
            <a:gd name="adj3" fmla="val 25000"/>
            <a:gd name="adj4" fmla="val 60406"/>
          </a:avLst>
        </a:prstGeom>
        <a:solidFill xmlns:a="http://schemas.openxmlformats.org/drawingml/2006/main">
          <a:schemeClr val="bg1">
            <a:lumMod val="8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800" b="1" dirty="0">
              <a:solidFill>
                <a:schemeClr val="tx1"/>
              </a:solidFill>
            </a:rPr>
            <a:t>Terminate Diapause Later</a:t>
          </a:r>
        </a:p>
      </cdr:txBody>
    </cdr:sp>
  </cdr:relSizeAnchor>
</c:userShapes>
</file>

<file path=ppt/drawings/drawing2.xml><?xml version="1.0" encoding="utf-8"?>
<c:userShapes xmlns:c="http://schemas.openxmlformats.org/drawingml/2006/chart">
  <cdr:relSizeAnchor xmlns:cdr="http://schemas.openxmlformats.org/drawingml/2006/chartDrawing">
    <cdr:from>
      <cdr:x>0.02952</cdr:x>
      <cdr:y>0.56609</cdr:y>
    </cdr:from>
    <cdr:to>
      <cdr:x>0.29716</cdr:x>
      <cdr:y>0.725</cdr:y>
    </cdr:to>
    <cdr:sp macro="" textlink="">
      <cdr:nvSpPr>
        <cdr:cNvPr id="2" name="Isosceles Triangle 1">
          <a:extLst xmlns:a="http://schemas.openxmlformats.org/drawingml/2006/main">
            <a:ext uri="{FF2B5EF4-FFF2-40B4-BE49-F238E27FC236}">
              <a16:creationId xmlns:a16="http://schemas.microsoft.com/office/drawing/2014/main" xmlns="" id="{F5A55FC6-F779-456F-86A1-37B3461D864A}"/>
            </a:ext>
          </a:extLst>
        </cdr:cNvPr>
        <cdr:cNvSpPr/>
      </cdr:nvSpPr>
      <cdr:spPr>
        <a:xfrm xmlns:a="http://schemas.openxmlformats.org/drawingml/2006/main" rot="20314311">
          <a:off x="310401" y="2290147"/>
          <a:ext cx="2814371" cy="642885"/>
        </a:xfrm>
        <a:prstGeom xmlns:a="http://schemas.openxmlformats.org/drawingml/2006/main" prst="triangle">
          <a:avLst>
            <a:gd name="adj" fmla="val 100000"/>
          </a:avLst>
        </a:prstGeom>
        <a:solidFill xmlns:a="http://schemas.openxmlformats.org/drawingml/2006/main">
          <a:schemeClr val="accent3">
            <a:lumMod val="75000"/>
            <a:alpha val="25000"/>
          </a:schemeClr>
        </a:solidFill>
        <a:ln xmlns:a="http://schemas.openxmlformats.org/drawingml/2006/main">
          <a:noFill/>
        </a:ln>
      </cdr:spPr>
      <cdr:style>
        <a:lnRef xmlns:a="http://schemas.openxmlformats.org/drawingml/2006/main" idx="1">
          <a:schemeClr val="accent3"/>
        </a:lnRef>
        <a:fillRef xmlns:a="http://schemas.openxmlformats.org/drawingml/2006/main" idx="2">
          <a:schemeClr val="accent3"/>
        </a:fillRef>
        <a:effectRef xmlns:a="http://schemas.openxmlformats.org/drawingml/2006/main" idx="1">
          <a:schemeClr val="accent3"/>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0.31357</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297383" y="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0.31357</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6DE66012-0CBD-4918-A38B-4D402AC2423A}"/>
            </a:ext>
          </a:extLst>
        </cdr:cNvPr>
        <cdr:cNvSpPr/>
      </cdr:nvSpPr>
      <cdr:spPr>
        <a:xfrm xmlns:a="http://schemas.openxmlformats.org/drawingml/2006/main">
          <a:off x="3348183" y="50800"/>
          <a:ext cx="7218217"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dirty="0"/>
        </a:p>
      </cdr:txBody>
    </cdr:sp>
  </cdr:relSizeAnchor>
</c:userShapes>
</file>

<file path=ppt/drawings/drawing4.xml><?xml version="1.0" encoding="utf-8"?>
<c:userShapes xmlns:c="http://schemas.openxmlformats.org/drawingml/2006/chart">
  <cdr:relSizeAnchor xmlns:cdr="http://schemas.openxmlformats.org/drawingml/2006/chartDrawing">
    <cdr:from>
      <cdr:x>0.31752</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3" name="Rectangle 2">
          <a:extLst xmlns:a="http://schemas.openxmlformats.org/drawingml/2006/main">
            <a:ext uri="{FF2B5EF4-FFF2-40B4-BE49-F238E27FC236}">
              <a16:creationId xmlns:a16="http://schemas.microsoft.com/office/drawing/2014/main" xmlns="" id="{DF253115-77A5-424F-913A-29AA1CB4B2B8}"/>
            </a:ext>
          </a:extLst>
        </cdr:cNvPr>
        <cdr:cNvSpPr/>
      </cdr:nvSpPr>
      <cdr:spPr>
        <a:xfrm xmlns:a="http://schemas.openxmlformats.org/drawingml/2006/main">
          <a:off x="3389745" y="5080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0.31752</cdr:x>
      <cdr:y>0</cdr:y>
    </cdr:from>
    <cdr:to>
      <cdr:x>1</cdr:x>
      <cdr:y>1</cdr:y>
    </cdr:to>
    <cdr:sp macro="" textlink="">
      <cdr:nvSpPr>
        <cdr:cNvPr id="4" name="Rectangle 3">
          <a:extLst xmlns:a="http://schemas.openxmlformats.org/drawingml/2006/main">
            <a:ext uri="{FF2B5EF4-FFF2-40B4-BE49-F238E27FC236}">
              <a16:creationId xmlns:a16="http://schemas.microsoft.com/office/drawing/2014/main" xmlns="" id="{9FC47B13-6D91-4E1B-BFA5-315EF4C07E45}"/>
            </a:ext>
          </a:extLst>
        </cdr:cNvPr>
        <cdr:cNvSpPr/>
      </cdr:nvSpPr>
      <cdr:spPr>
        <a:xfrm xmlns:a="http://schemas.openxmlformats.org/drawingml/2006/main">
          <a:off x="3338945" y="0"/>
          <a:ext cx="71766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drawings/drawing5.xml><?xml version="1.0" encoding="utf-8"?>
<c:userShapes xmlns:c="http://schemas.openxmlformats.org/drawingml/2006/chart">
  <cdr:relSizeAnchor xmlns:cdr="http://schemas.openxmlformats.org/drawingml/2006/chartDrawing">
    <cdr:from>
      <cdr:x>0.38274</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xmlns="" id="{FBC20011-9172-4768-975C-6751869B71CD}"/>
            </a:ext>
          </a:extLst>
        </cdr:cNvPr>
        <cdr:cNvSpPr/>
      </cdr:nvSpPr>
      <cdr:spPr>
        <a:xfrm xmlns:a="http://schemas.openxmlformats.org/drawingml/2006/main">
          <a:off x="4024745" y="0"/>
          <a:ext cx="6490855" cy="4045588"/>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008C-52FB-466A-82D8-0143213B335F}" type="datetimeFigureOut">
              <a:rPr lang="en-US"/>
              <a:t>10/18/18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DE907-5D4E-4B68-9250-4B5CD1D98EAD}" type="slidenum">
              <a:rPr lang="en-US"/>
              <a:t>‹#›</a:t>
            </a:fld>
            <a:endParaRPr lang="en-US"/>
          </a:p>
        </p:txBody>
      </p:sp>
    </p:spTree>
    <p:extLst>
      <p:ext uri="{BB962C8B-B14F-4D97-AF65-F5344CB8AC3E}">
        <p14:creationId xmlns:p14="http://schemas.microsoft.com/office/powerpoint/2010/main" val="166440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5.xml.rels><?xml version="1.0" encoding="UTF-8" standalone="yes"?>
<Relationships xmlns="http://schemas.openxmlformats.org/package/2006/relationships"><Relationship Id="rId9" Type="http://schemas.openxmlformats.org/officeDocument/2006/relationships/hyperlink" Target="https://www.pioneer.com/home/site/us/agronomy/crop-management/corn-insect-disease/corn-billbugs/" TargetMode="External"/><Relationship Id="rId20" Type="http://schemas.openxmlformats.org/officeDocument/2006/relationships/hyperlink" Target="https://www.pioneer.com/home/site/us/agronomy/crop-management/corn-insect-disease/seedcorn-beetle/" TargetMode="External"/><Relationship Id="rId21" Type="http://schemas.openxmlformats.org/officeDocument/2006/relationships/hyperlink" Target="https://www.pioneer.com/home/site/us/agronomy/crop-management/corn-insect-disease/seedcorn-maggot/" TargetMode="External"/><Relationship Id="rId22" Type="http://schemas.openxmlformats.org/officeDocument/2006/relationships/hyperlink" Target="https://www.pioneer.com/home/site/us/agronomy/crop-management/corn-insect-disease/south-corn-leaf-beetle/" TargetMode="External"/><Relationship Id="rId23" Type="http://schemas.openxmlformats.org/officeDocument/2006/relationships/hyperlink" Target="https://www.pioneer.com/home/site/us/agronomy/crop-management/corn-insect-disease/sw-corn-borer/" TargetMode="External"/><Relationship Id="rId24" Type="http://schemas.openxmlformats.org/officeDocument/2006/relationships/hyperlink" Target="https://www.pioneer.com/home/site/us/agronomy/crop-management/corn-insect-disease/spider-mite/" TargetMode="External"/><Relationship Id="rId25" Type="http://schemas.openxmlformats.org/officeDocument/2006/relationships/hyperlink" Target="https://www.pioneer.com/home/site/us/agronomy/crop-management/corn-insect-disease/sugarcane-beetle/" TargetMode="External"/><Relationship Id="rId26" Type="http://schemas.openxmlformats.org/officeDocument/2006/relationships/hyperlink" Target="https://www.pioneer.com/home/site/us/agronomy/crop-management/corn-insect-disease/western-bean-cutworm/" TargetMode="External"/><Relationship Id="rId27" Type="http://schemas.openxmlformats.org/officeDocument/2006/relationships/hyperlink" Target="https://www.pioneer.com/home/site/us/agronomy/crop-management/corn-insect-disease/white-grub/" TargetMode="External"/><Relationship Id="rId28" Type="http://schemas.openxmlformats.org/officeDocument/2006/relationships/hyperlink" Target="https://www.pioneer.com/home/site/us/agronomy/crop-management/corn-insect-disease/wireworm/" TargetMode="External"/><Relationship Id="rId10" Type="http://schemas.openxmlformats.org/officeDocument/2006/relationships/hyperlink" Target="https://www.pioneer.com/home/site/us/agronomy/crop-management/corn-insect-disease/corn-earworm/" TargetMode="External"/><Relationship Id="rId11" Type="http://schemas.openxmlformats.org/officeDocument/2006/relationships/hyperlink" Target="https://www.pioneer.com/home/site/us/agronomy/crop-management/corn-insect-disease/corn-leaf-aphid/" TargetMode="External"/><Relationship Id="rId12" Type="http://schemas.openxmlformats.org/officeDocument/2006/relationships/hyperlink" Target="https://www.pioneer.com/home/site/us/agronomy/crop-management/corn-insect-disease/corn-rootworm/" TargetMode="External"/><Relationship Id="rId13" Type="http://schemas.openxmlformats.org/officeDocument/2006/relationships/hyperlink" Target="https://www.pioneer.com/home/site/us/agronomy/crop-management/corn-insect-disease/corn-rootworm-silk-feeding/" TargetMode="External"/><Relationship Id="rId14" Type="http://schemas.openxmlformats.org/officeDocument/2006/relationships/hyperlink" Target="https://www.pioneer.com/home/site/us/agronomy/crop-management/corn-insect-disease/european-corn-borer/" TargetMode="External"/><Relationship Id="rId15" Type="http://schemas.openxmlformats.org/officeDocument/2006/relationships/hyperlink" Target="https://www.pioneer.com/home/site/us/agronomy/crop-management/corn-insect-disease/fall-armyworm/" TargetMode="External"/><Relationship Id="rId16" Type="http://schemas.openxmlformats.org/officeDocument/2006/relationships/hyperlink" Target="https://www.pioneer.com/home/site/us/template.CONTENT/agronomy/crop-management/corn-insect-disease/spider-mite/guid.475B46EE-64EB-9925-F342-6EA8808570A4" TargetMode="External"/><Relationship Id="rId17" Type="http://schemas.openxmlformats.org/officeDocument/2006/relationships/hyperlink" Target="https://www.pioneer.com/home/site/us/agronomy/crop-management/corn-insect-disease/hop-vine-borer/" TargetMode="External"/><Relationship Id="rId18" Type="http://schemas.openxmlformats.org/officeDocument/2006/relationships/hyperlink" Target="https://www.pioneer.com/home/site/us/agronomy/crop-management/corn-insect-disease/japanese-beetle/" TargetMode="External"/><Relationship Id="rId19" Type="http://schemas.openxmlformats.org/officeDocument/2006/relationships/hyperlink" Target="https://www.pioneer.com/home/site/us/agronomy/crop-management/corn-insect-disease/scout-fall-armyworm/" TargetMode="External"/><Relationship Id="rId1" Type="http://schemas.openxmlformats.org/officeDocument/2006/relationships/notesMaster" Target="../notesMasters/notesMaster1.xml"/><Relationship Id="rId2" Type="http://schemas.openxmlformats.org/officeDocument/2006/relationships/slide" Target="../slides/slide134.xml"/><Relationship Id="rId3" Type="http://schemas.openxmlformats.org/officeDocument/2006/relationships/hyperlink" Target="https://www.pioneer.com/home/site/us/agronomy/crop-management/corn-insect-disease/armyworm/" TargetMode="External"/><Relationship Id="rId4" Type="http://schemas.openxmlformats.org/officeDocument/2006/relationships/hyperlink" Target="https://www.pioneer.com/home/site/us/agronomy/crop-management/corn-insect-disease/asiatic-garden-beetle/" TargetMode="External"/><Relationship Id="rId5" Type="http://schemas.openxmlformats.org/officeDocument/2006/relationships/hyperlink" Target="https://www.pioneer.com/home/site/us/agronomy/crop-management/corn-insect-disease/black-cutworm/" TargetMode="External"/><Relationship Id="rId6" Type="http://schemas.openxmlformats.org/officeDocument/2006/relationships/hyperlink" Target="https://www.pioneer.com/home/site/us/agronomy/crop-management/corn-insect-disease/brown-marmorated-stink-bug" TargetMode="External"/><Relationship Id="rId7" Type="http://schemas.openxmlformats.org/officeDocument/2006/relationships/hyperlink" Target="https://www.pioneer.com/home/site/us/agronomy/crop-management/corn-insect-disease/brown-stink-bug/" TargetMode="External"/><Relationship Id="rId8" Type="http://schemas.openxmlformats.org/officeDocument/2006/relationships/hyperlink" Target="https://www.pioneer.com/home/site/us/agronomy/crop-management/corn-insect-disease/common-stalk-borer/"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a:t>
            </a:r>
            <a:r>
              <a:rPr lang="en-US" baseline="0" dirty="0"/>
              <a:t> my </a:t>
            </a:r>
            <a:r>
              <a:rPr lang="en-US" baseline="0" dirty="0" err="1" smtClean="0"/>
              <a:t>mmaster’s</a:t>
            </a:r>
            <a:r>
              <a:rPr lang="en-US" baseline="0" smtClean="0"/>
              <a:t> I </a:t>
            </a:r>
            <a:r>
              <a:rPr lang="en-US" baseline="0" dirty="0"/>
              <a:t>focus my attention on managing ECB. My goal was to learn more about how this pest prepares for diapause and how that relates to the amount of time it spends in diapause.</a:t>
            </a:r>
          </a:p>
          <a:p>
            <a:endParaRPr lang="en-US" baseline="0" dirty="0"/>
          </a:p>
          <a:p>
            <a:r>
              <a:rPr lang="en-US" baseline="0" dirty="0"/>
              <a:t>and if we understand that relationship we can possibly use it as a target to help manage this pest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a:t>
            </a:fld>
            <a:endParaRPr lang="en-US"/>
          </a:p>
        </p:txBody>
      </p:sp>
    </p:spTree>
    <p:extLst>
      <p:ext uri="{BB962C8B-B14F-4D97-AF65-F5344CB8AC3E}">
        <p14:creationId xmlns:p14="http://schemas.microsoft.com/office/powerpoint/2010/main" val="184361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18</a:t>
            </a:fld>
            <a:endParaRPr lang="en-US"/>
          </a:p>
        </p:txBody>
      </p:sp>
    </p:spTree>
    <p:extLst>
      <p:ext uri="{BB962C8B-B14F-4D97-AF65-F5344CB8AC3E}">
        <p14:creationId xmlns:p14="http://schemas.microsoft.com/office/powerpoint/2010/main" val="776520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Diapause initiation</a:t>
            </a:r>
            <a:r>
              <a:rPr lang="en-US" baseline="0" dirty="0"/>
              <a:t> and genetically pre-determined diapause length</a:t>
            </a:r>
            <a:r>
              <a:rPr lang="en-US" dirty="0"/>
              <a:t> dictate the accumulation of resources</a:t>
            </a:r>
          </a:p>
        </p:txBody>
      </p:sp>
      <p:sp>
        <p:nvSpPr>
          <p:cNvPr id="4" name="Slide Number Placeholder 3"/>
          <p:cNvSpPr>
            <a:spLocks noGrp="1"/>
          </p:cNvSpPr>
          <p:nvPr>
            <p:ph type="sldNum" sz="quarter" idx="10"/>
          </p:nvPr>
        </p:nvSpPr>
        <p:spPr/>
        <p:txBody>
          <a:bodyPr/>
          <a:lstStyle/>
          <a:p>
            <a:fld id="{32A2020F-4215-BC4E-B4A9-818718502D5D}" type="slidenum">
              <a:rPr lang="en-US" smtClean="0"/>
              <a:t>35</a:t>
            </a:fld>
            <a:endParaRPr lang="en-US"/>
          </a:p>
        </p:txBody>
      </p:sp>
    </p:spTree>
    <p:extLst>
      <p:ext uri="{BB962C8B-B14F-4D97-AF65-F5344CB8AC3E}">
        <p14:creationId xmlns:p14="http://schemas.microsoft.com/office/powerpoint/2010/main" val="1803968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Warmer temperatures are predicted through the year 2100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45</a:t>
            </a:fld>
            <a:endParaRPr lang="en-US"/>
          </a:p>
        </p:txBody>
      </p:sp>
    </p:spTree>
    <p:extLst>
      <p:ext uri="{BB962C8B-B14F-4D97-AF65-F5344CB8AC3E}">
        <p14:creationId xmlns:p14="http://schemas.microsoft.com/office/powerpoint/2010/main" val="1012722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ctr">
              <a:buNone/>
            </a:pPr>
            <a:r>
              <a:rPr lang="en-US" dirty="0"/>
              <a:t>Start of growing season </a:t>
            </a:r>
            <a:r>
              <a:rPr lang="en-US" dirty="0">
                <a:sym typeface="Wingdings"/>
              </a:rPr>
              <a:t></a:t>
            </a:r>
            <a:r>
              <a:rPr lang="en-US" dirty="0"/>
              <a:t> Larvae exit diapause, develop into pupa, then adults</a:t>
            </a:r>
          </a:p>
          <a:p>
            <a:pPr marL="0" indent="0" algn="ctr">
              <a:buNone/>
            </a:pPr>
            <a:r>
              <a:rPr lang="en-US" dirty="0"/>
              <a:t>During growing season </a:t>
            </a:r>
            <a:r>
              <a:rPr lang="en-US" dirty="0">
                <a:sym typeface="Wingdings"/>
              </a:rPr>
              <a:t></a:t>
            </a:r>
            <a:r>
              <a:rPr lang="en-US" dirty="0"/>
              <a:t> Eggs hatch, larvae eat, and grow</a:t>
            </a:r>
          </a:p>
          <a:p>
            <a:pPr marL="0" indent="0" algn="ctr">
              <a:buNone/>
            </a:pPr>
            <a:r>
              <a:rPr lang="en-US" dirty="0"/>
              <a:t>End of growing season </a:t>
            </a:r>
            <a:r>
              <a:rPr lang="en-US" dirty="0">
                <a:sym typeface="Wingdings"/>
              </a:rPr>
              <a:t></a:t>
            </a:r>
            <a:r>
              <a:rPr lang="en-US" dirty="0"/>
              <a:t> Ultimate instar larvae enter diapause</a:t>
            </a:r>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46</a:t>
            </a:fld>
            <a:endParaRPr lang="en-US"/>
          </a:p>
        </p:txBody>
      </p:sp>
    </p:spTree>
    <p:extLst>
      <p:ext uri="{BB962C8B-B14F-4D97-AF65-F5344CB8AC3E}">
        <p14:creationId xmlns:p14="http://schemas.microsoft.com/office/powerpoint/2010/main" val="2059136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112</a:t>
            </a:fld>
            <a:endParaRPr lang="en-US"/>
          </a:p>
        </p:txBody>
      </p:sp>
    </p:spTree>
    <p:extLst>
      <p:ext uri="{BB962C8B-B14F-4D97-AF65-F5344CB8AC3E}">
        <p14:creationId xmlns:p14="http://schemas.microsoft.com/office/powerpoint/2010/main" val="1501278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Asiatic Garden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Black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Brown Marmorated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Brown Stink Bug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Common Stalk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Corn Billbugs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Corn Earworm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Corn Leaf Aphid</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2"/>
              </a:rPr>
              <a:t>Corn Rootworm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3"/>
              </a:rPr>
              <a:t>Corn Rootworm Silk Feeding</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4"/>
              </a:rPr>
              <a:t>European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5"/>
              </a:rPr>
              <a:t>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6"/>
              </a:rPr>
              <a:t>Grape Colaspis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7"/>
              </a:rPr>
              <a:t>Hop Vine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8"/>
              </a:rPr>
              <a:t>Japanese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9"/>
              </a:rPr>
              <a:t>Scouting for Fall Armyworm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0"/>
              </a:rPr>
              <a:t>Seedcorn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1"/>
              </a:rPr>
              <a:t>Seedcorn Maggot</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2"/>
              </a:rPr>
              <a:t>Southern Corn Leaf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3"/>
              </a:rPr>
              <a:t>Southwestern Corn Borer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Spider Mite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5"/>
              </a:rPr>
              <a:t>Sugarcane Beetle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6"/>
              </a:rPr>
              <a:t>Western Bean Cutworm</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7"/>
              </a:rPr>
              <a:t>White Grub</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8"/>
              </a:rPr>
              <a:t>Wireworms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https://www1.agric.gov.ab.ca/$department/</a:t>
            </a:r>
            <a:r>
              <a:rPr lang="en-US" dirty="0" err="1"/>
              <a:t>deptdocs.nsf</a:t>
            </a:r>
            <a:r>
              <a:rPr lang="en-US" dirty="0"/>
              <a:t>/all/sis5219</a:t>
            </a:r>
          </a:p>
        </p:txBody>
      </p:sp>
      <p:sp>
        <p:nvSpPr>
          <p:cNvPr id="4" name="Slide Number Placeholder 3"/>
          <p:cNvSpPr>
            <a:spLocks noGrp="1"/>
          </p:cNvSpPr>
          <p:nvPr>
            <p:ph type="sldNum" sz="quarter" idx="10"/>
          </p:nvPr>
        </p:nvSpPr>
        <p:spPr/>
        <p:txBody>
          <a:bodyPr/>
          <a:lstStyle/>
          <a:p>
            <a:fld id="{077DE907-5D4E-4B68-9250-4B5CD1D98EAD}" type="slidenum">
              <a:rPr lang="en-US" smtClean="0"/>
              <a:t>134</a:t>
            </a:fld>
            <a:endParaRPr lang="en-US"/>
          </a:p>
        </p:txBody>
      </p:sp>
    </p:spTree>
    <p:extLst>
      <p:ext uri="{BB962C8B-B14F-4D97-AF65-F5344CB8AC3E}">
        <p14:creationId xmlns:p14="http://schemas.microsoft.com/office/powerpoint/2010/main" val="1097599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Say:</a:t>
            </a:r>
            <a:r>
              <a:rPr lang="en-US" baseline="0" dirty="0"/>
              <a:t> as temps rise, min temps will increase, and all seasons will get warmer and as all seasons warm&gt; summers will become hotter than average and fall temps will </a:t>
            </a:r>
            <a:endParaRPr lang="en-US" dirty="0"/>
          </a:p>
          <a:p>
            <a:endParaRPr lang="en-US"/>
          </a:p>
          <a:p>
            <a:r>
              <a:rPr lang="en-US" dirty="0"/>
              <a:t>Extreme min temps vary more than extreme max temps</a:t>
            </a:r>
          </a:p>
          <a:p>
            <a:pPr lvl="1"/>
            <a:r>
              <a:rPr lang="en-US" dirty="0"/>
              <a:t>Map of US with suns and father winter</a:t>
            </a:r>
          </a:p>
          <a:p>
            <a:r>
              <a:rPr lang="en-US" dirty="0"/>
              <a:t>Winter temperatures vary geographically mor</a:t>
            </a:r>
            <a:r>
              <a:rPr lang="en-US" baseline="0" dirty="0"/>
              <a:t>e than summer temperatures</a:t>
            </a:r>
            <a:endParaRPr lang="en-US" dirty="0"/>
          </a:p>
          <a:p>
            <a:r>
              <a:rPr lang="en-US" dirty="0"/>
              <a:t>Increased summer temperatures leading into fall and winter effectively increase growing seasons</a:t>
            </a:r>
          </a:p>
          <a:p>
            <a:r>
              <a:rPr lang="en-US" dirty="0"/>
              <a:t>Extreme maximum temperatures vary less than extreme minimum geographically.</a:t>
            </a:r>
          </a:p>
          <a:p>
            <a:pPr lvl="1"/>
            <a:r>
              <a:rPr lang="en-US" dirty="0"/>
              <a:t>[graphic of </a:t>
            </a:r>
            <a:r>
              <a:rPr lang="en-US" dirty="0" err="1"/>
              <a:t>miami</a:t>
            </a:r>
            <a:r>
              <a:rPr lang="en-US" dirty="0"/>
              <a:t>/</a:t>
            </a:r>
            <a:r>
              <a:rPr lang="en-US" dirty="0" err="1"/>
              <a:t>quebec</a:t>
            </a:r>
            <a:r>
              <a:rPr lang="en-US" dirty="0"/>
              <a:t>  example Caroline paper and </a:t>
            </a:r>
            <a:r>
              <a:rPr lang="en-US" dirty="0" err="1"/>
              <a:t>steven</a:t>
            </a:r>
            <a:r>
              <a:rPr lang="en-US" dirty="0"/>
              <a:t> </a:t>
            </a:r>
            <a:r>
              <a:rPr lang="en-US" dirty="0" err="1"/>
              <a:t>chown</a:t>
            </a:r>
            <a:r>
              <a:rPr lang="en-US" dirty="0"/>
              <a:t> ]</a:t>
            </a:r>
          </a:p>
          <a:p>
            <a:r>
              <a:rPr lang="en-US" dirty="0"/>
              <a:t>Winters constricts the geographical distributions of many</a:t>
            </a:r>
            <a:r>
              <a:rPr lang="en-US" baseline="0" dirty="0"/>
              <a:t> species</a:t>
            </a:r>
          </a:p>
          <a:p>
            <a:r>
              <a:rPr lang="en-US" baseline="0" dirty="0"/>
              <a:t>Understanding the interaction between species in the context of warmer winters will shape our understanding increasing temps will effect them</a:t>
            </a:r>
          </a:p>
          <a:p>
            <a:endParaRPr lang="en-US"/>
          </a:p>
          <a:p>
            <a:r>
              <a:rPr lang="en-US" dirty="0" err="1"/>
              <a:t>Bonan</a:t>
            </a:r>
            <a:r>
              <a:rPr lang="en-US" dirty="0"/>
              <a:t> 2013</a:t>
            </a:r>
          </a:p>
          <a:p>
            <a:r>
              <a:rPr lang="en-US" dirty="0"/>
              <a:t>Williams</a:t>
            </a:r>
            <a:r>
              <a:rPr lang="en-US" baseline="0" dirty="0"/>
              <a:t> et. al 2015</a:t>
            </a:r>
          </a:p>
          <a:p>
            <a:r>
              <a:rPr lang="en-US" baseline="0" dirty="0"/>
              <a:t>Chown et. al</a:t>
            </a:r>
            <a:endParaRPr lang="en-US" dirty="0"/>
          </a:p>
          <a:p>
            <a:endParaRPr lang="en-US"/>
          </a:p>
        </p:txBody>
      </p:sp>
      <p:sp>
        <p:nvSpPr>
          <p:cNvPr id="4" name="Slide Number Placeholder 3"/>
          <p:cNvSpPr>
            <a:spLocks noGrp="1"/>
          </p:cNvSpPr>
          <p:nvPr>
            <p:ph type="sldNum" sz="quarter" idx="10"/>
          </p:nvPr>
        </p:nvSpPr>
        <p:spPr/>
        <p:txBody>
          <a:bodyPr/>
          <a:lstStyle/>
          <a:p>
            <a:fld id="{32A2020F-4215-BC4E-B4A9-818718502D5D}" type="slidenum">
              <a:rPr lang="en-US" smtClean="0"/>
              <a:t>153</a:t>
            </a:fld>
            <a:endParaRPr lang="en-US"/>
          </a:p>
        </p:txBody>
      </p:sp>
    </p:spTree>
    <p:extLst>
      <p:ext uri="{BB962C8B-B14F-4D97-AF65-F5344CB8AC3E}">
        <p14:creationId xmlns:p14="http://schemas.microsoft.com/office/powerpoint/2010/main" val="6018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Brainwashing</a:t>
            </a:r>
          </a:p>
          <a:p>
            <a:endParaRPr lang="en-US" dirty="0"/>
          </a:p>
          <a:p>
            <a:r>
              <a:rPr lang="en-US" dirty="0"/>
              <a:t>Dr. john beck and the members of</a:t>
            </a:r>
            <a:r>
              <a:rPr lang="en-US" baseline="0" dirty="0"/>
              <a:t> his chemistry unit</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2</a:t>
            </a:fld>
            <a:endParaRPr lang="en-US"/>
          </a:p>
        </p:txBody>
      </p:sp>
    </p:spTree>
    <p:extLst>
      <p:ext uri="{BB962C8B-B14F-4D97-AF65-F5344CB8AC3E}">
        <p14:creationId xmlns:p14="http://schemas.microsoft.com/office/powerpoint/2010/main" val="199719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a:t>
            </a:r>
            <a:r>
              <a:rPr lang="en-US" baseline="0" dirty="0"/>
              <a:t> temperate regions....seasons change</a:t>
            </a:r>
          </a:p>
          <a:p>
            <a:r>
              <a:rPr lang="en-US" baseline="0" dirty="0"/>
              <a:t>Most animals in these regions are exposed to that seasonal change</a:t>
            </a:r>
          </a:p>
          <a:p>
            <a:endParaRPr lang="en-US" dirty="0"/>
          </a:p>
          <a:p>
            <a:r>
              <a:rPr lang="en-US" dirty="0"/>
              <a:t>To be </a:t>
            </a:r>
            <a:r>
              <a:rPr lang="en-US" dirty="0" err="1"/>
              <a:t>sucessful</a:t>
            </a:r>
            <a:r>
              <a:rPr lang="en-US" dirty="0"/>
              <a:t>, Animals in these regions  need to be able to respond to these</a:t>
            </a:r>
            <a:r>
              <a:rPr lang="en-US" baseline="0" dirty="0"/>
              <a:t> changes</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3</a:t>
            </a:fld>
            <a:endParaRPr lang="en-US"/>
          </a:p>
        </p:txBody>
      </p:sp>
    </p:spTree>
    <p:extLst>
      <p:ext uri="{BB962C8B-B14F-4D97-AF65-F5344CB8AC3E}">
        <p14:creationId xmlns:p14="http://schemas.microsoft.com/office/powerpoint/2010/main" val="37950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Animals that </a:t>
            </a:r>
            <a:r>
              <a:rPr lang="en-US" dirty="0" err="1"/>
              <a:t>acomplish</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4</a:t>
            </a:fld>
            <a:endParaRPr lang="en-US"/>
          </a:p>
        </p:txBody>
      </p:sp>
    </p:spTree>
    <p:extLst>
      <p:ext uri="{BB962C8B-B14F-4D97-AF65-F5344CB8AC3E}">
        <p14:creationId xmlns:p14="http://schemas.microsoft.com/office/powerpoint/2010/main" val="17316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6</a:t>
            </a:fld>
            <a:endParaRPr lang="en-US"/>
          </a:p>
        </p:txBody>
      </p:sp>
    </p:spTree>
    <p:extLst>
      <p:ext uri="{BB962C8B-B14F-4D97-AF65-F5344CB8AC3E}">
        <p14:creationId xmlns:p14="http://schemas.microsoft.com/office/powerpoint/2010/main" val="1196205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Among the different classes</a:t>
            </a:r>
            <a:r>
              <a:rPr lang="en-US" baseline="0" dirty="0"/>
              <a:t> of stored nutrients, lipids are the most widely used</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7</a:t>
            </a:fld>
            <a:endParaRPr lang="en-US"/>
          </a:p>
        </p:txBody>
      </p:sp>
    </p:spTree>
    <p:extLst>
      <p:ext uri="{BB962C8B-B14F-4D97-AF65-F5344CB8AC3E}">
        <p14:creationId xmlns:p14="http://schemas.microsoft.com/office/powerpoint/2010/main" val="459747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Crop losses and </a:t>
            </a:r>
            <a:r>
              <a:rPr lang="en-US" baseline="0" dirty="0"/>
              <a:t>management of ECB in 2001 exceeded 1bil dollars </a:t>
            </a:r>
          </a:p>
          <a:p>
            <a:r>
              <a:rPr lang="en-US" baseline="0" dirty="0"/>
              <a:t>	threshold: 10 moths in black light trap</a:t>
            </a:r>
          </a:p>
        </p:txBody>
      </p:sp>
      <p:sp>
        <p:nvSpPr>
          <p:cNvPr id="4" name="Slide Number Placeholder 3"/>
          <p:cNvSpPr>
            <a:spLocks noGrp="1"/>
          </p:cNvSpPr>
          <p:nvPr>
            <p:ph type="sldNum" sz="quarter" idx="10"/>
          </p:nvPr>
        </p:nvSpPr>
        <p:spPr/>
        <p:txBody>
          <a:bodyPr/>
          <a:lstStyle/>
          <a:p>
            <a:fld id="{32A2020F-4215-BC4E-B4A9-818718502D5D}" type="slidenum">
              <a:rPr lang="en-US" smtClean="0"/>
              <a:t>8</a:t>
            </a:fld>
            <a:endParaRPr lang="en-US"/>
          </a:p>
        </p:txBody>
      </p:sp>
    </p:spTree>
    <p:extLst>
      <p:ext uri="{BB962C8B-B14F-4D97-AF65-F5344CB8AC3E}">
        <p14:creationId xmlns:p14="http://schemas.microsoft.com/office/powerpoint/2010/main" val="3930727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smtClean="0"/>
              <a:t>Environmental conditions/resources are cyclic</a:t>
            </a:r>
          </a:p>
          <a:p>
            <a:r>
              <a:rPr lang="en-US" sz="1200" dirty="0" smtClean="0"/>
              <a:t>Environmental cues are cyclic and consistent</a:t>
            </a:r>
          </a:p>
          <a:p>
            <a:r>
              <a:rPr lang="en-US" sz="1200" dirty="0" smtClean="0"/>
              <a:t>Environmental cues are perceived by insects</a:t>
            </a:r>
          </a:p>
          <a:p>
            <a:r>
              <a:rPr lang="en-US" sz="1200" dirty="0" smtClean="0"/>
              <a:t>Insects monitor environmental cues to predict changes in environmental conditions/resources</a:t>
            </a:r>
          </a:p>
          <a:p>
            <a:r>
              <a:rPr lang="en-US" sz="1200" dirty="0" smtClean="0"/>
              <a:t>In temperate regions many insects rely on photoperiod</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32A2020F-4215-BC4E-B4A9-818718502D5D}" type="slidenum">
              <a:rPr lang="en-US" smtClean="0"/>
              <a:t>10</a:t>
            </a:fld>
            <a:endParaRPr lang="en-US"/>
          </a:p>
        </p:txBody>
      </p:sp>
    </p:spTree>
    <p:extLst>
      <p:ext uri="{BB962C8B-B14F-4D97-AF65-F5344CB8AC3E}">
        <p14:creationId xmlns:p14="http://schemas.microsoft.com/office/powerpoint/2010/main" val="169537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in the fall these pests take advantage of larval diapause to avoid</a:t>
            </a:r>
            <a:r>
              <a:rPr lang="en-US" baseline="0" dirty="0"/>
              <a:t> winter. </a:t>
            </a:r>
          </a:p>
          <a:p>
            <a:endParaRPr lang="en-US" baseline="0" dirty="0"/>
          </a:p>
          <a:p>
            <a:r>
              <a:rPr lang="en-US" baseline="0" dirty="0"/>
              <a:t>larvae exposed to short days prepare for and enter larval diapause.</a:t>
            </a:r>
            <a:endParaRPr lang="en-US" dirty="0"/>
          </a:p>
        </p:txBody>
      </p:sp>
      <p:sp>
        <p:nvSpPr>
          <p:cNvPr id="4" name="Slide Number Placeholder 3"/>
          <p:cNvSpPr>
            <a:spLocks noGrp="1"/>
          </p:cNvSpPr>
          <p:nvPr>
            <p:ph type="sldNum" sz="quarter" idx="10"/>
          </p:nvPr>
        </p:nvSpPr>
        <p:spPr/>
        <p:txBody>
          <a:bodyPr/>
          <a:lstStyle/>
          <a:p>
            <a:fld id="{077DE907-5D4E-4B68-9250-4B5CD1D98EAD}" type="slidenum">
              <a:rPr lang="en-US" smtClean="0"/>
              <a:t>11</a:t>
            </a:fld>
            <a:endParaRPr lang="en-US"/>
          </a:p>
        </p:txBody>
      </p:sp>
    </p:spTree>
    <p:extLst>
      <p:ext uri="{BB962C8B-B14F-4D97-AF65-F5344CB8AC3E}">
        <p14:creationId xmlns:p14="http://schemas.microsoft.com/office/powerpoint/2010/main" val="1907957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655BBA-5A3E-439C-93DC-960A2D737DE4}" type="datetimeFigureOut">
              <a:rPr lang="en-US" smtClean="0"/>
              <a:t>10/18/18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55BBA-5A3E-439C-93DC-960A2D737DE4}" type="datetimeFigureOut">
              <a:rPr lang="en-US" smtClean="0"/>
              <a:t>10/18/18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55BBA-5A3E-439C-93DC-960A2D737DE4}" type="datetimeFigureOut">
              <a:rPr lang="en-US" smtClean="0"/>
              <a:t>10/18/18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55BBA-5A3E-439C-93DC-960A2D737DE4}" type="datetimeFigureOut">
              <a:rPr lang="en-US" smtClean="0"/>
              <a:t>10/18/18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55BBA-5A3E-439C-93DC-960A2D737DE4}" type="datetimeFigureOut">
              <a:rPr lang="en-US" smtClean="0"/>
              <a:t>10/18/18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55BBA-5A3E-439C-93DC-960A2D737DE4}" type="datetimeFigureOut">
              <a:rPr lang="en-US" smtClean="0"/>
              <a:t>10/18/18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55BBA-5A3E-439C-93DC-960A2D737DE4}" type="datetimeFigureOut">
              <a:rPr lang="en-US" smtClean="0"/>
              <a:t>10/18/18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655BBA-5A3E-439C-93DC-960A2D737DE4}" type="datetimeFigureOut">
              <a:rPr lang="en-US" smtClean="0"/>
              <a:t>10/18/18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79A6C0-6D76-49E8-A2C5-E7B781975F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55BBA-5A3E-439C-93DC-960A2D737DE4}" type="datetimeFigureOut">
              <a:rPr lang="en-US" smtClean="0"/>
              <a:t>10/18/18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9A6C0-6D76-49E8-A2C5-E7B781975F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tif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tiff"/><Relationship Id="rId3" Type="http://schemas.openxmlformats.org/officeDocument/2006/relationships/image" Target="../media/image124.tif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ng"/><Relationship Id="rId3" Type="http://schemas.openxmlformats.org/officeDocument/2006/relationships/image" Target="../media/image12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tiff"/><Relationship Id="rId3" Type="http://schemas.openxmlformats.org/officeDocument/2006/relationships/image" Target="../media/image129.tiff"/></Relationships>
</file>

<file path=ppt/slides/_rels/slide11.xml.rels><?xml version="1.0" encoding="UTF-8" standalone="yes"?>
<Relationships xmlns="http://schemas.openxmlformats.org/package/2006/relationships"><Relationship Id="rId11" Type="http://schemas.openxmlformats.org/officeDocument/2006/relationships/image" Target="../media/image11.emf"/><Relationship Id="rId12" Type="http://schemas.openxmlformats.org/officeDocument/2006/relationships/diagramData" Target="../diagrams/data2.xml"/><Relationship Id="rId13" Type="http://schemas.openxmlformats.org/officeDocument/2006/relationships/diagramLayout" Target="../diagrams/layout2.xml"/><Relationship Id="rId14" Type="http://schemas.openxmlformats.org/officeDocument/2006/relationships/diagramQuickStyle" Target="../diagrams/quickStyle2.xml"/><Relationship Id="rId15" Type="http://schemas.openxmlformats.org/officeDocument/2006/relationships/diagramColors" Target="../diagrams/colors2.xml"/><Relationship Id="rId16" Type="http://schemas.microsoft.com/office/2007/relationships/diagramDrawing" Target="../diagrams/drawing2.xml"/><Relationship Id="rId17"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22.emf"/><Relationship Id="rId9" Type="http://schemas.openxmlformats.org/officeDocument/2006/relationships/image" Target="../media/image23.emf"/><Relationship Id="rId10" Type="http://schemas.openxmlformats.org/officeDocument/2006/relationships/image" Target="../media/image2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tif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png"/><Relationship Id="rId3" Type="http://schemas.openxmlformats.org/officeDocument/2006/relationships/image" Target="../media/image132.png"/></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22.emf"/><Relationship Id="rId9" Type="http://schemas.openxmlformats.org/officeDocument/2006/relationships/image" Target="../media/image23.emf"/><Relationship Id="rId10"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tiff"/></Relationships>
</file>

<file path=ppt/slides/_rels/slide114.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tif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8.tif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tif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e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9"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5.png"/></Relationships>
</file>

<file path=ppt/slides/_rels/slide124.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10.png"/><Relationship Id="rId5" Type="http://schemas.openxmlformats.org/officeDocument/2006/relationships/image" Target="../media/image9.png"/><Relationship Id="rId6" Type="http://schemas.microsoft.com/office/2007/relationships/hdphoto" Target="../media/hdphoto1.wdp"/><Relationship Id="rId7"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tif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6.xml"/><Relationship Id="rId3" Type="http://schemas.openxmlformats.org/officeDocument/2006/relationships/chart" Target="../charts/chart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8.xml"/><Relationship Id="rId3" Type="http://schemas.openxmlformats.org/officeDocument/2006/relationships/chart" Target="../charts/chart1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7" Type="http://schemas.openxmlformats.org/officeDocument/2006/relationships/image" Target="../media/image22.emf"/><Relationship Id="rId8" Type="http://schemas.openxmlformats.org/officeDocument/2006/relationships/image" Target="../media/image23.emf"/><Relationship Id="rId9"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149.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0.e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1.tif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1.tiff"/></Relationships>
</file>

<file path=ppt/slides/_rels/slide137.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149.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1" Type="http://schemas.openxmlformats.org/officeDocument/2006/relationships/diagramColors" Target="../diagrams/colors12.xml"/><Relationship Id="rId12"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image" Target="../media/image152.png"/><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diagramData" Target="../diagrams/data12.xml"/><Relationship Id="rId9" Type="http://schemas.openxmlformats.org/officeDocument/2006/relationships/diagramLayout" Target="../diagrams/layout12.xml"/><Relationship Id="rId10" Type="http://schemas.openxmlformats.org/officeDocument/2006/relationships/diagramQuickStyle" Target="../diagrams/quickStyl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0.xml.rels><?xml version="1.0" encoding="UTF-8" standalone="yes"?>
<Relationships xmlns="http://schemas.openxmlformats.org/package/2006/relationships"><Relationship Id="rId11" Type="http://schemas.openxmlformats.org/officeDocument/2006/relationships/diagramColors" Target="../diagrams/colors14.xml"/><Relationship Id="rId12"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diagramData" Target="../diagrams/data13.xml"/><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 Id="rId7" Type="http://schemas.openxmlformats.org/officeDocument/2006/relationships/image" Target="../media/image153.tiff"/><Relationship Id="rId8" Type="http://schemas.openxmlformats.org/officeDocument/2006/relationships/diagramData" Target="../diagrams/data14.xml"/><Relationship Id="rId9" Type="http://schemas.openxmlformats.org/officeDocument/2006/relationships/diagramLayout" Target="../diagrams/layout14.xml"/><Relationship Id="rId10" Type="http://schemas.openxmlformats.org/officeDocument/2006/relationships/diagramQuickStyle" Target="../diagrams/quickStyle14.xml"/></Relationships>
</file>

<file path=ppt/slides/_rels/slide141.xml.rels><?xml version="1.0" encoding="UTF-8" standalone="yes"?>
<Relationships xmlns="http://schemas.openxmlformats.org/package/2006/relationships"><Relationship Id="rId3" Type="http://schemas.openxmlformats.org/officeDocument/2006/relationships/image" Target="../media/image155.png"/><Relationship Id="rId4" Type="http://schemas.openxmlformats.org/officeDocument/2006/relationships/diagramData" Target="../diagrams/data15.xml"/><Relationship Id="rId5" Type="http://schemas.openxmlformats.org/officeDocument/2006/relationships/diagramLayout" Target="../diagrams/layout15.xml"/><Relationship Id="rId6" Type="http://schemas.openxmlformats.org/officeDocument/2006/relationships/diagramQuickStyle" Target="../diagrams/quickStyle15.xml"/><Relationship Id="rId7" Type="http://schemas.openxmlformats.org/officeDocument/2006/relationships/diagramColors" Target="../diagrams/colors15.xml"/><Relationship Id="rId8"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image" Target="../media/image154.png"/></Relationships>
</file>

<file path=ppt/slides/_rels/slide142.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image" Target="../media/image156.png"/></Relationships>
</file>

<file path=ppt/slides/_rels/slide143.xml.rels><?xml version="1.0" encoding="UTF-8" standalone="yes"?>
<Relationships xmlns="http://schemas.openxmlformats.org/package/2006/relationships"><Relationship Id="rId11" Type="http://schemas.openxmlformats.org/officeDocument/2006/relationships/diagramColors" Target="../diagrams/colors18.xml"/><Relationship Id="rId12" Type="http://schemas.microsoft.com/office/2007/relationships/diagramDrawing" Target="../diagrams/drawing18.xml"/><Relationship Id="rId1" Type="http://schemas.openxmlformats.org/officeDocument/2006/relationships/slideLayout" Target="../slideLayouts/slideLayout2.xml"/><Relationship Id="rId2" Type="http://schemas.openxmlformats.org/officeDocument/2006/relationships/diagramData" Target="../diagrams/data17.xml"/><Relationship Id="rId3" Type="http://schemas.openxmlformats.org/officeDocument/2006/relationships/diagramLayout" Target="../diagrams/layout17.xml"/><Relationship Id="rId4" Type="http://schemas.openxmlformats.org/officeDocument/2006/relationships/diagramQuickStyle" Target="../diagrams/quickStyle17.xml"/><Relationship Id="rId5" Type="http://schemas.openxmlformats.org/officeDocument/2006/relationships/diagramColors" Target="../diagrams/colors17.xml"/><Relationship Id="rId6" Type="http://schemas.microsoft.com/office/2007/relationships/diagramDrawing" Target="../diagrams/drawing17.xml"/><Relationship Id="rId7" Type="http://schemas.openxmlformats.org/officeDocument/2006/relationships/image" Target="../media/image157.png"/><Relationship Id="rId8" Type="http://schemas.openxmlformats.org/officeDocument/2006/relationships/diagramData" Target="../diagrams/data18.xml"/><Relationship Id="rId9" Type="http://schemas.openxmlformats.org/officeDocument/2006/relationships/diagramLayout" Target="../diagrams/layout18.xml"/><Relationship Id="rId10" Type="http://schemas.openxmlformats.org/officeDocument/2006/relationships/diagramQuickStyle" Target="../diagrams/quickStyle18.xml"/></Relationships>
</file>

<file path=ppt/slides/_rels/slide144.xml.rels><?xml version="1.0" encoding="UTF-8" standalone="yes"?>
<Relationships xmlns="http://schemas.openxmlformats.org/package/2006/relationships"><Relationship Id="rId3" Type="http://schemas.microsoft.com/office/2007/relationships/hdphoto" Target="../media/hdphoto8.wdp"/><Relationship Id="rId4" Type="http://schemas.openxmlformats.org/officeDocument/2006/relationships/image" Target="../media/image158.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45.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60.png"/><Relationship Id="rId5"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25.png"/></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19.xml"/><Relationship Id="rId4" Type="http://schemas.openxmlformats.org/officeDocument/2006/relationships/diagramQuickStyle" Target="../diagrams/quickStyle19.xml"/><Relationship Id="rId5" Type="http://schemas.openxmlformats.org/officeDocument/2006/relationships/diagramColors" Target="../diagrams/colors19.xml"/><Relationship Id="rId6" Type="http://schemas.microsoft.com/office/2007/relationships/diagramDrawing" Target="../diagrams/drawing19.xml"/><Relationship Id="rId7" Type="http://schemas.openxmlformats.org/officeDocument/2006/relationships/image" Target="../media/image156.png"/><Relationship Id="rId1" Type="http://schemas.openxmlformats.org/officeDocument/2006/relationships/slideLayout" Target="../slideLayouts/slideLayout2.xml"/><Relationship Id="rId2" Type="http://schemas.openxmlformats.org/officeDocument/2006/relationships/diagramData" Target="../diagrams/data1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9" Type="http://schemas.openxmlformats.org/officeDocument/2006/relationships/image" Target="../media/image24.png"/><Relationship Id="rId20" Type="http://schemas.openxmlformats.org/officeDocument/2006/relationships/image" Target="../media/image163.png"/><Relationship Id="rId10" Type="http://schemas.openxmlformats.org/officeDocument/2006/relationships/image" Target="../media/image11.emf"/><Relationship Id="rId11" Type="http://schemas.openxmlformats.org/officeDocument/2006/relationships/diagramData" Target="../diagrams/data21.xml"/><Relationship Id="rId12" Type="http://schemas.openxmlformats.org/officeDocument/2006/relationships/diagramLayout" Target="../diagrams/layout21.xml"/><Relationship Id="rId13" Type="http://schemas.openxmlformats.org/officeDocument/2006/relationships/diagramQuickStyle" Target="../diagrams/quickStyle21.xml"/><Relationship Id="rId14" Type="http://schemas.openxmlformats.org/officeDocument/2006/relationships/diagramColors" Target="../diagrams/colors21.xml"/><Relationship Id="rId15" Type="http://schemas.microsoft.com/office/2007/relationships/diagramDrawing" Target="../diagrams/drawing21.xml"/><Relationship Id="rId16" Type="http://schemas.openxmlformats.org/officeDocument/2006/relationships/image" Target="../media/image25.png"/><Relationship Id="rId17" Type="http://schemas.openxmlformats.org/officeDocument/2006/relationships/image" Target="../media/image161.png"/><Relationship Id="rId18" Type="http://schemas.microsoft.com/office/2007/relationships/hdphoto" Target="../media/hdphoto10.wdp"/><Relationship Id="rId19" Type="http://schemas.openxmlformats.org/officeDocument/2006/relationships/image" Target="../media/image162.png"/><Relationship Id="rId1" Type="http://schemas.openxmlformats.org/officeDocument/2006/relationships/slideLayout" Target="../slideLayouts/slideLayout2.xml"/><Relationship Id="rId2" Type="http://schemas.openxmlformats.org/officeDocument/2006/relationships/diagramData" Target="../diagrams/data20.xml"/><Relationship Id="rId3" Type="http://schemas.openxmlformats.org/officeDocument/2006/relationships/diagramLayout" Target="../diagrams/layout20.xml"/><Relationship Id="rId4" Type="http://schemas.openxmlformats.org/officeDocument/2006/relationships/diagramQuickStyle" Target="../diagrams/quickStyle20.xml"/><Relationship Id="rId5" Type="http://schemas.openxmlformats.org/officeDocument/2006/relationships/diagramColors" Target="../diagrams/colors20.xml"/><Relationship Id="rId6" Type="http://schemas.microsoft.com/office/2007/relationships/diagramDrawing" Target="../diagrams/drawing20.xml"/><Relationship Id="rId7" Type="http://schemas.openxmlformats.org/officeDocument/2006/relationships/image" Target="../media/image22.emf"/><Relationship Id="rId8" Type="http://schemas.openxmlformats.org/officeDocument/2006/relationships/image" Target="../media/image23.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4.jpeg"/></Relationships>
</file>

<file path=ppt/slides/_rels/slide153.xml.rels><?xml version="1.0" encoding="UTF-8" standalone="yes"?>
<Relationships xmlns="http://schemas.openxmlformats.org/package/2006/relationships"><Relationship Id="rId3" Type="http://schemas.openxmlformats.org/officeDocument/2006/relationships/image" Target="../media/image165.jpeg"/><Relationship Id="rId4" Type="http://schemas.openxmlformats.org/officeDocument/2006/relationships/image" Target="../media/image166.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55.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167.jpe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2.xml"/></Relationships>
</file>

<file path=ppt/slides/_rels/slide159.xml.rels><?xml version="1.0" encoding="UTF-8" standalone="yes"?>
<Relationships xmlns="http://schemas.openxmlformats.org/package/2006/relationships"><Relationship Id="rId3" Type="http://schemas.microsoft.com/office/2007/relationships/hdphoto" Target="../media/hdphoto11.wdp"/><Relationship Id="rId4" Type="http://schemas.openxmlformats.org/officeDocument/2006/relationships/image" Target="../media/image169.png"/><Relationship Id="rId5" Type="http://schemas.microsoft.com/office/2007/relationships/hdphoto" Target="../media/hdphoto12.wdp"/><Relationship Id="rId6" Type="http://schemas.openxmlformats.org/officeDocument/2006/relationships/image" Target="../media/image170.png"/><Relationship Id="rId7" Type="http://schemas.microsoft.com/office/2007/relationships/hdphoto" Target="../media/hdphoto13.wdp"/><Relationship Id="rId8" Type="http://schemas.openxmlformats.org/officeDocument/2006/relationships/image" Target="../media/image171.png"/><Relationship Id="rId9" Type="http://schemas.microsoft.com/office/2007/relationships/hdphoto" Target="../media/hdphoto14.wdp"/><Relationship Id="rId10" Type="http://schemas.openxmlformats.org/officeDocument/2006/relationships/image" Target="../media/image172.jpeg"/><Relationship Id="rId1" Type="http://schemas.openxmlformats.org/officeDocument/2006/relationships/slideLayout" Target="../slideLayouts/slideLayout2.xml"/><Relationship Id="rId2" Type="http://schemas.openxmlformats.org/officeDocument/2006/relationships/image" Target="../media/image16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2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38.jpeg"/></Relationships>
</file>

<file path=ppt/slides/_rels/slide161.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149.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7.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34.jpeg"/><Relationship Id="rId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5.png"/><Relationship Id="rId5" Type="http://schemas.openxmlformats.org/officeDocument/2006/relationships/image" Target="../media/image37.png"/><Relationship Id="rId6"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9.tiff"/><Relationship Id="rId5" Type="http://schemas.openxmlformats.org/officeDocument/2006/relationships/image" Target="../media/image11.emf"/><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5.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5.png"/><Relationship Id="rId5" Type="http://schemas.openxmlformats.org/officeDocument/2006/relationships/image" Target="../media/image37.png"/><Relationship Id="rId6"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 Id="rId3" Type="http://schemas.openxmlformats.org/officeDocument/2006/relationships/image" Target="../media/image4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tiff"/></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5.png"/><Relationship Id="rId5" Type="http://schemas.openxmlformats.org/officeDocument/2006/relationships/image" Target="../media/image37.png"/><Relationship Id="rId6"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38.jpeg"/></Relationships>
</file>

<file path=ppt/slides/_rels/slide31.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tiff"/><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32.xml.rels><?xml version="1.0" encoding="UTF-8" standalone="yes"?>
<Relationships xmlns="http://schemas.openxmlformats.org/package/2006/relationships"><Relationship Id="rId3" Type="http://schemas.openxmlformats.org/officeDocument/2006/relationships/image" Target="../media/image49.tiff"/><Relationship Id="rId4" Type="http://schemas.openxmlformats.org/officeDocument/2006/relationships/image" Target="../media/image50.png"/><Relationship Id="rId5"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image" Target="../media/image48.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microsoft.com/office/2007/relationships/hdphoto" Target="../media/hdphoto6.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 Id="rId3" Type="http://schemas.openxmlformats.org/officeDocument/2006/relationships/image" Target="../media/image39.tiff"/></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34.jpeg"/><Relationship Id="rId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eg"/><Relationship Id="rId3" Type="http://schemas.microsoft.com/office/2007/relationships/hdphoto" Target="../media/hdphoto7.wdp"/></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png"/><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tiff"/></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10.png"/><Relationship Id="rId6" Type="http://schemas.openxmlformats.org/officeDocument/2006/relationships/image" Target="../media/image9.png"/><Relationship Id="rId7" Type="http://schemas.microsoft.com/office/2007/relationships/hdphoto" Target="../media/hdphoto1.wdp"/><Relationship Id="rId8"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image" Target="../media/image5.png"/><Relationship Id="rId8" Type="http://schemas.openxmlformats.org/officeDocument/2006/relationships/image" Target="../media/image10.png"/><Relationship Id="rId9" Type="http://schemas.openxmlformats.org/officeDocument/2006/relationships/image" Target="../media/image61.tiff"/><Relationship Id="rId10" Type="http://schemas.openxmlformats.org/officeDocument/2006/relationships/image" Target="../media/image9.png"/><Relationship Id="rId11"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11.emf"/><Relationship Id="rId7"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 Id="rId3"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tiff"/><Relationship Id="rId3" Type="http://schemas.openxmlformats.org/officeDocument/2006/relationships/image" Target="../media/image67.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png"/><Relationship Id="rId3" Type="http://schemas.openxmlformats.org/officeDocument/2006/relationships/image" Target="../media/image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8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media/image8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8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9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3.tiff"/><Relationship Id="rId3" Type="http://schemas.openxmlformats.org/officeDocument/2006/relationships/image" Target="../media/image94.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tiff"/></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tiff"/></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9.png"/><Relationship Id="rId5" Type="http://schemas.microsoft.com/office/2007/relationships/hdphoto" Target="../media/hdphoto3.wdp"/><Relationship Id="rId6" Type="http://schemas.openxmlformats.org/officeDocument/2006/relationships/image" Target="../media/image20.png"/><Relationship Id="rId7"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5.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tiff"/><Relationship Id="rId3" Type="http://schemas.openxmlformats.org/officeDocument/2006/relationships/image" Target="../media/image107.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 Id="rId3" Type="http://schemas.openxmlformats.org/officeDocument/2006/relationships/image" Target="../media/image11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 Id="rId3" Type="http://schemas.openxmlformats.org/officeDocument/2006/relationships/image" Target="../media/image11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48950E3-4553-4C9F-8065-EFA522DD53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46" t="12520" r="30979" b="34472"/>
          <a:stretch/>
        </p:blipFill>
        <p:spPr>
          <a:xfrm>
            <a:off x="914400" y="0"/>
            <a:ext cx="10363200" cy="6858000"/>
          </a:xfrm>
          <a:prstGeom prst="rect">
            <a:avLst/>
          </a:prstGeom>
        </p:spPr>
      </p:pic>
      <p:sp>
        <p:nvSpPr>
          <p:cNvPr id="2" name="Title 1"/>
          <p:cNvSpPr>
            <a:spLocks noGrp="1"/>
          </p:cNvSpPr>
          <p:nvPr>
            <p:ph type="ctrTitle"/>
          </p:nvPr>
        </p:nvSpPr>
        <p:spPr>
          <a:xfrm>
            <a:off x="914400" y="0"/>
            <a:ext cx="10363200" cy="3093706"/>
          </a:xfrm>
          <a:solidFill>
            <a:schemeClr val="bg2">
              <a:lumMod val="75000"/>
              <a:alpha val="53000"/>
            </a:schemeClr>
          </a:solidFill>
        </p:spPr>
        <p:txBody>
          <a:bodyPr>
            <a:normAutofit/>
          </a:bodyPr>
          <a:lstStyle/>
          <a:p>
            <a:r>
              <a:rPr lang="en-US" sz="4800" b="1" u="sng" dirty="0">
                <a:solidFill>
                  <a:prstClr val="black"/>
                </a:solidFill>
                <a:cs typeface="Calibri"/>
              </a:rPr>
              <a:t>Relationship Between Diapause Preparation and Diapause Length:</a:t>
            </a:r>
            <a:r>
              <a:rPr lang="en-US" sz="4800" dirty="0">
                <a:solidFill>
                  <a:prstClr val="black"/>
                </a:solidFill>
                <a:cs typeface="Calibri"/>
              </a:rPr>
              <a:t/>
            </a:r>
            <a:br>
              <a:rPr lang="en-US" sz="4800" dirty="0">
                <a:solidFill>
                  <a:prstClr val="black"/>
                </a:solidFill>
                <a:cs typeface="Calibri"/>
              </a:rPr>
            </a:br>
            <a:r>
              <a:rPr lang="en-US" sz="4800" dirty="0">
                <a:solidFill>
                  <a:prstClr val="black"/>
                </a:solidFill>
                <a:cs typeface="Calibri"/>
              </a:rPr>
              <a:t> </a:t>
            </a:r>
            <a:r>
              <a:rPr lang="en-US" sz="4000" i="1" dirty="0">
                <a:solidFill>
                  <a:prstClr val="black"/>
                </a:solidFill>
                <a:cs typeface="Calibri"/>
              </a:rPr>
              <a:t>A possible target for European corn borer management</a:t>
            </a:r>
            <a:endParaRPr lang="en-US" sz="4000" dirty="0"/>
          </a:p>
        </p:txBody>
      </p:sp>
      <p:sp>
        <p:nvSpPr>
          <p:cNvPr id="3" name="Subtitle 2"/>
          <p:cNvSpPr>
            <a:spLocks noGrp="1"/>
          </p:cNvSpPr>
          <p:nvPr>
            <p:ph type="subTitle" idx="1"/>
          </p:nvPr>
        </p:nvSpPr>
        <p:spPr>
          <a:xfrm>
            <a:off x="7037294" y="6167718"/>
            <a:ext cx="4240306" cy="551885"/>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i="1" dirty="0">
                <a:solidFill>
                  <a:schemeClr val="tx1"/>
                </a:solidFill>
                <a:cs typeface="Calibri"/>
              </a:rPr>
              <a:t>James T. Brown</a:t>
            </a:r>
          </a:p>
        </p:txBody>
      </p:sp>
    </p:spTree>
    <p:extLst>
      <p:ext uri="{BB962C8B-B14F-4D97-AF65-F5344CB8AC3E}">
        <p14:creationId xmlns:p14="http://schemas.microsoft.com/office/powerpoint/2010/main" val="8681857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Photoperiod</a:t>
            </a:r>
            <a:endParaRPr lang="en-US" dirty="0"/>
          </a:p>
        </p:txBody>
      </p:sp>
      <p:sp>
        <p:nvSpPr>
          <p:cNvPr id="13" name="Content Placeholder 12"/>
          <p:cNvSpPr>
            <a:spLocks noGrp="1"/>
          </p:cNvSpPr>
          <p:nvPr>
            <p:ph idx="1"/>
          </p:nvPr>
        </p:nvSpPr>
        <p:spPr>
          <a:xfrm>
            <a:off x="876420" y="1391376"/>
            <a:ext cx="10439159" cy="4351338"/>
          </a:xfrm>
        </p:spPr>
        <p:txBody>
          <a:bodyPr/>
          <a:lstStyle/>
          <a:p>
            <a:r>
              <a:rPr lang="en-US" dirty="0" smtClean="0"/>
              <a:t>Used </a:t>
            </a:r>
            <a:r>
              <a:rPr lang="en-US" dirty="0"/>
              <a:t>by temperate </a:t>
            </a:r>
            <a:r>
              <a:rPr lang="en-US" dirty="0" smtClean="0"/>
              <a:t>European corn borers to </a:t>
            </a:r>
            <a:r>
              <a:rPr lang="en-US" dirty="0"/>
              <a:t>prepare for winter</a:t>
            </a:r>
          </a:p>
          <a:p>
            <a:r>
              <a:rPr lang="en-US" dirty="0" smtClean="0"/>
              <a:t>Historically, photoperiod has reliably predicted seasonality</a:t>
            </a:r>
          </a:p>
        </p:txBody>
      </p:sp>
      <p:sp>
        <p:nvSpPr>
          <p:cNvPr id="61" name="Content Placeholder 14"/>
          <p:cNvSpPr txBox="1">
            <a:spLocks/>
          </p:cNvSpPr>
          <p:nvPr/>
        </p:nvSpPr>
        <p:spPr>
          <a:xfrm>
            <a:off x="508589" y="4217951"/>
            <a:ext cx="379780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000" dirty="0"/>
          </a:p>
        </p:txBody>
      </p:sp>
      <p:pic>
        <p:nvPicPr>
          <p:cNvPr id="5" name="Picture 4"/>
          <p:cNvPicPr>
            <a:picLocks noChangeAspect="1"/>
          </p:cNvPicPr>
          <p:nvPr/>
        </p:nvPicPr>
        <p:blipFill>
          <a:blip r:embed="rId3"/>
          <a:stretch>
            <a:fillRect/>
          </a:stretch>
        </p:blipFill>
        <p:spPr>
          <a:xfrm>
            <a:off x="2429987" y="3519814"/>
            <a:ext cx="7867911" cy="3147164"/>
          </a:xfrm>
          <a:prstGeom prst="rect">
            <a:avLst/>
          </a:prstGeom>
        </p:spPr>
      </p:pic>
      <p:sp>
        <p:nvSpPr>
          <p:cNvPr id="7" name="TextBox 6"/>
          <p:cNvSpPr txBox="1"/>
          <p:nvPr/>
        </p:nvSpPr>
        <p:spPr>
          <a:xfrm>
            <a:off x="3093930" y="3594970"/>
            <a:ext cx="2369559" cy="523220"/>
          </a:xfrm>
          <a:prstGeom prst="rect">
            <a:avLst/>
          </a:prstGeom>
          <a:noFill/>
        </p:spPr>
        <p:txBody>
          <a:bodyPr wrap="none" rtlCol="0">
            <a:spAutoFit/>
          </a:bodyPr>
          <a:lstStyle/>
          <a:p>
            <a:r>
              <a:rPr lang="en-US" sz="2800" b="1" smtClean="0"/>
              <a:t>Summer: 6pm </a:t>
            </a:r>
            <a:endParaRPr lang="en-US" sz="2800" b="1"/>
          </a:p>
        </p:txBody>
      </p:sp>
      <p:sp>
        <p:nvSpPr>
          <p:cNvPr id="14" name="TextBox 13"/>
          <p:cNvSpPr txBox="1"/>
          <p:nvPr/>
        </p:nvSpPr>
        <p:spPr>
          <a:xfrm>
            <a:off x="7384887" y="3567045"/>
            <a:ext cx="2147254" cy="523220"/>
          </a:xfrm>
          <a:prstGeom prst="rect">
            <a:avLst/>
          </a:prstGeom>
          <a:noFill/>
        </p:spPr>
        <p:txBody>
          <a:bodyPr wrap="none" rtlCol="0">
            <a:spAutoFit/>
          </a:bodyPr>
          <a:lstStyle/>
          <a:p>
            <a:r>
              <a:rPr lang="en-US" sz="2800" b="1" smtClean="0">
                <a:solidFill>
                  <a:schemeClr val="bg1"/>
                </a:solidFill>
              </a:rPr>
              <a:t>Winter: 6pm </a:t>
            </a:r>
            <a:endParaRPr lang="en-US" sz="2800" b="1">
              <a:solidFill>
                <a:schemeClr val="bg1"/>
              </a:solidFill>
            </a:endParaRPr>
          </a:p>
        </p:txBody>
      </p:sp>
    </p:spTree>
    <p:extLst>
      <p:ext uri="{BB962C8B-B14F-4D97-AF65-F5344CB8AC3E}">
        <p14:creationId xmlns:p14="http://schemas.microsoft.com/office/powerpoint/2010/main" val="91904550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300" y="698500"/>
            <a:ext cx="5973407" cy="4525963"/>
          </a:xfrm>
        </p:spPr>
      </p:pic>
    </p:spTree>
    <p:extLst>
      <p:ext uri="{BB962C8B-B14F-4D97-AF65-F5344CB8AC3E}">
        <p14:creationId xmlns:p14="http://schemas.microsoft.com/office/powerpoint/2010/main" val="7137393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960" y="1600200"/>
            <a:ext cx="5916080" cy="4525963"/>
          </a:xfrm>
        </p:spPr>
      </p:pic>
    </p:spTree>
    <p:extLst>
      <p:ext uri="{BB962C8B-B14F-4D97-AF65-F5344CB8AC3E}">
        <p14:creationId xmlns:p14="http://schemas.microsoft.com/office/powerpoint/2010/main" val="21216247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4" y="1600200"/>
            <a:ext cx="5937632" cy="4525963"/>
          </a:xfrm>
        </p:spPr>
      </p:pic>
    </p:spTree>
    <p:extLst>
      <p:ext uri="{BB962C8B-B14F-4D97-AF65-F5344CB8AC3E}">
        <p14:creationId xmlns:p14="http://schemas.microsoft.com/office/powerpoint/2010/main" val="13291858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933"/>
          <a:stretch/>
        </p:blipFill>
        <p:spPr>
          <a:xfrm>
            <a:off x="1693024" y="1073690"/>
            <a:ext cx="7916195" cy="5206774"/>
          </a:xfrm>
          <a:prstGeom prst="rect">
            <a:avLst/>
          </a:prstGeom>
        </p:spPr>
      </p:pic>
      <p:sp>
        <p:nvSpPr>
          <p:cNvPr id="6" name="Rectangle 5"/>
          <p:cNvSpPr/>
          <p:nvPr/>
        </p:nvSpPr>
        <p:spPr>
          <a:xfrm>
            <a:off x="2309073" y="5746846"/>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7" name="Rectangle 6"/>
          <p:cNvSpPr/>
          <p:nvPr/>
        </p:nvSpPr>
        <p:spPr>
          <a:xfrm>
            <a:off x="5971804" y="5746846"/>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8" name="TextBox 7"/>
          <p:cNvSpPr txBox="1"/>
          <p:nvPr/>
        </p:nvSpPr>
        <p:spPr>
          <a:xfrm>
            <a:off x="7355359" y="1364262"/>
            <a:ext cx="1378205" cy="664987"/>
          </a:xfrm>
          <a:prstGeom prst="rect">
            <a:avLst/>
          </a:prstGeom>
          <a:noFill/>
        </p:spPr>
        <p:txBody>
          <a:bodyPr wrap="square" rtlCol="0">
            <a:spAutoFit/>
          </a:bodyPr>
          <a:lstStyle/>
          <a:p>
            <a:r>
              <a:rPr lang="en-US" dirty="0"/>
              <a:t>Diapause Treatment</a:t>
            </a:r>
          </a:p>
        </p:txBody>
      </p:sp>
      <p:sp>
        <p:nvSpPr>
          <p:cNvPr id="9" name="Rectangle 8"/>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298909" y="2402240"/>
            <a:ext cx="1491107" cy="646331"/>
          </a:xfrm>
          <a:prstGeom prst="rect">
            <a:avLst/>
          </a:prstGeom>
          <a:noFill/>
        </p:spPr>
        <p:txBody>
          <a:bodyPr wrap="square" rtlCol="0">
            <a:spAutoFit/>
          </a:bodyPr>
          <a:lstStyle/>
          <a:p>
            <a:r>
              <a:rPr lang="en-US" dirty="0"/>
              <a:t>Non Diapause Treatment</a:t>
            </a:r>
          </a:p>
        </p:txBody>
      </p:sp>
      <p:sp>
        <p:nvSpPr>
          <p:cNvPr id="11" name="Rectangle 10"/>
          <p:cNvSpPr/>
          <p:nvPr/>
        </p:nvSpPr>
        <p:spPr>
          <a:xfrm>
            <a:off x="1253003" y="2276185"/>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4" name="TextBox 13">
            <a:extLst>
              <a:ext uri="{FF2B5EF4-FFF2-40B4-BE49-F238E27FC236}">
                <a16:creationId xmlns:a16="http://schemas.microsoft.com/office/drawing/2014/main" xmlns="" id="{BD213D65-365B-490C-AD2D-223FB350CAB6}"/>
              </a:ext>
            </a:extLst>
          </p:cNvPr>
          <p:cNvSpPr txBox="1"/>
          <p:nvPr/>
        </p:nvSpPr>
        <p:spPr>
          <a:xfrm>
            <a:off x="6692438" y="1327423"/>
            <a:ext cx="295274" cy="369332"/>
          </a:xfrm>
          <a:prstGeom prst="rect">
            <a:avLst/>
          </a:prstGeom>
          <a:noFill/>
        </p:spPr>
        <p:txBody>
          <a:bodyPr wrap="none" rtlCol="0">
            <a:spAutoFit/>
          </a:bodyPr>
          <a:lstStyle/>
          <a:p>
            <a:r>
              <a:rPr lang="en-US" dirty="0"/>
              <a:t>a</a:t>
            </a:r>
          </a:p>
        </p:txBody>
      </p:sp>
      <p:sp>
        <p:nvSpPr>
          <p:cNvPr id="12" name="Rectangle 11">
            <a:extLst>
              <a:ext uri="{FF2B5EF4-FFF2-40B4-BE49-F238E27FC236}">
                <a16:creationId xmlns:a16="http://schemas.microsoft.com/office/drawing/2014/main" xmlns="" id="{448739D0-0FBE-4990-8935-94E8FD3047BE}"/>
              </a:ext>
            </a:extLst>
          </p:cNvPr>
          <p:cNvSpPr/>
          <p:nvPr/>
        </p:nvSpPr>
        <p:spPr>
          <a:xfrm>
            <a:off x="2395926" y="1134000"/>
            <a:ext cx="6772276"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0" y="122863"/>
            <a:ext cx="12192000" cy="907380"/>
          </a:xfrm>
        </p:spPr>
        <p:txBody>
          <a:bodyPr>
            <a:normAutofit fontScale="90000"/>
          </a:bodyPr>
          <a:lstStyle/>
          <a:p>
            <a:r>
              <a:rPr lang="en-US" b="1" dirty="0"/>
              <a:t>Is other stuff accumulating in diapause programmed animals?</a:t>
            </a:r>
          </a:p>
        </p:txBody>
      </p:sp>
    </p:spTree>
    <p:extLst>
      <p:ext uri="{BB962C8B-B14F-4D97-AF65-F5344CB8AC3E}">
        <p14:creationId xmlns:p14="http://schemas.microsoft.com/office/powerpoint/2010/main" val="2048828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1322" y="1600200"/>
            <a:ext cx="5709356" cy="4525963"/>
          </a:xfrm>
        </p:spPr>
      </p:pic>
    </p:spTree>
    <p:extLst>
      <p:ext uri="{BB962C8B-B14F-4D97-AF65-F5344CB8AC3E}">
        <p14:creationId xmlns:p14="http://schemas.microsoft.com/office/powerpoint/2010/main" val="10505133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lean mass on wandering day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52" y="1600200"/>
            <a:ext cx="5753695" cy="4525963"/>
          </a:xfrm>
        </p:spPr>
      </p:pic>
    </p:spTree>
    <p:extLst>
      <p:ext uri="{BB962C8B-B14F-4D97-AF65-F5344CB8AC3E}">
        <p14:creationId xmlns:p14="http://schemas.microsoft.com/office/powerpoint/2010/main" val="15142568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631"/>
          <a:stretch/>
        </p:blipFill>
        <p:spPr>
          <a:xfrm>
            <a:off x="60159" y="321339"/>
            <a:ext cx="5795590" cy="4047460"/>
          </a:xfrm>
          <a:prstGeom prst="rect">
            <a:avLst/>
          </a:prstGeom>
        </p:spPr>
      </p:pic>
      <p:pic>
        <p:nvPicPr>
          <p:cNvPr id="5" name="Picture 4"/>
          <p:cNvPicPr>
            <a:picLocks noChangeAspect="1"/>
          </p:cNvPicPr>
          <p:nvPr/>
        </p:nvPicPr>
        <p:blipFill rotWithShape="1">
          <a:blip r:embed="rId3"/>
          <a:srcRect r="11587"/>
          <a:stretch/>
        </p:blipFill>
        <p:spPr>
          <a:xfrm>
            <a:off x="6041361" y="321338"/>
            <a:ext cx="5798462" cy="4047461"/>
          </a:xfrm>
          <a:prstGeom prst="rect">
            <a:avLst/>
          </a:prstGeom>
        </p:spPr>
      </p:pic>
      <p:sp>
        <p:nvSpPr>
          <p:cNvPr id="6" name="Down Arrow 5"/>
          <p:cNvSpPr/>
          <p:nvPr/>
        </p:nvSpPr>
        <p:spPr>
          <a:xfrm rot="5400000">
            <a:off x="1419702" y="675639"/>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5400000">
            <a:off x="1604993" y="113392"/>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0F53CC30-A991-44E5-87E4-F8B0EF196177}"/>
              </a:ext>
            </a:extLst>
          </p:cNvPr>
          <p:cNvSpPr/>
          <p:nvPr/>
        </p:nvSpPr>
        <p:spPr>
          <a:xfrm>
            <a:off x="470085" y="600255"/>
            <a:ext cx="5449165" cy="316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9" name="Rectangle 8"/>
          <p:cNvSpPr/>
          <p:nvPr/>
        </p:nvSpPr>
        <p:spPr>
          <a:xfrm>
            <a:off x="33665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65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40722" y="1005995"/>
            <a:ext cx="1578034" cy="360857"/>
          </a:xfrm>
          <a:prstGeom prst="rect">
            <a:avLst/>
          </a:prstGeom>
          <a:noFill/>
        </p:spPr>
        <p:txBody>
          <a:bodyPr wrap="none" rtlCol="0">
            <a:spAutoFit/>
          </a:bodyPr>
          <a:lstStyle/>
          <a:p>
            <a:r>
              <a:rPr lang="en-US" sz="1600" b="1" dirty="0"/>
              <a:t>Short Diapause</a:t>
            </a:r>
          </a:p>
        </p:txBody>
      </p:sp>
      <p:sp>
        <p:nvSpPr>
          <p:cNvPr id="12" name="TextBox 11"/>
          <p:cNvSpPr txBox="1"/>
          <p:nvPr/>
        </p:nvSpPr>
        <p:spPr>
          <a:xfrm>
            <a:off x="4040721" y="1335455"/>
            <a:ext cx="1516566" cy="360857"/>
          </a:xfrm>
          <a:prstGeom prst="rect">
            <a:avLst/>
          </a:prstGeom>
          <a:noFill/>
        </p:spPr>
        <p:txBody>
          <a:bodyPr wrap="none" rtlCol="0">
            <a:spAutoFit/>
          </a:bodyPr>
          <a:lstStyle/>
          <a:p>
            <a:r>
              <a:rPr lang="en-US" sz="1600" b="1" dirty="0"/>
              <a:t>Long Diapause</a:t>
            </a:r>
          </a:p>
        </p:txBody>
      </p:sp>
      <p:sp>
        <p:nvSpPr>
          <p:cNvPr id="14" name="Rectangle 13">
            <a:extLst>
              <a:ext uri="{FF2B5EF4-FFF2-40B4-BE49-F238E27FC236}">
                <a16:creationId xmlns:a16="http://schemas.microsoft.com/office/drawing/2014/main" xmlns="" id="{9303F53A-0988-4FC1-BF4C-FF7A1DB4B9C6}"/>
              </a:ext>
            </a:extLst>
          </p:cNvPr>
          <p:cNvSpPr/>
          <p:nvPr/>
        </p:nvSpPr>
        <p:spPr>
          <a:xfrm>
            <a:off x="6455826" y="593459"/>
            <a:ext cx="5460197" cy="316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5" name="Down Arrow 14"/>
          <p:cNvSpPr/>
          <p:nvPr/>
        </p:nvSpPr>
        <p:spPr>
          <a:xfrm rot="5400000">
            <a:off x="77261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6200000" flipH="1">
            <a:off x="7737978" y="1937321"/>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221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99250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p:cNvSpPr txBox="1"/>
          <p:nvPr/>
        </p:nvSpPr>
        <p:spPr>
          <a:xfrm>
            <a:off x="10347494" y="952033"/>
            <a:ext cx="1581229" cy="360857"/>
          </a:xfrm>
          <a:prstGeom prst="rect">
            <a:avLst/>
          </a:prstGeom>
          <a:noFill/>
        </p:spPr>
        <p:txBody>
          <a:bodyPr wrap="none" rtlCol="0">
            <a:spAutoFit/>
          </a:bodyPr>
          <a:lstStyle/>
          <a:p>
            <a:r>
              <a:rPr lang="en-US" sz="1600" b="1" dirty="0"/>
              <a:t>Short Diapause</a:t>
            </a:r>
          </a:p>
        </p:txBody>
      </p:sp>
      <p:sp>
        <p:nvSpPr>
          <p:cNvPr id="20" name="TextBox 19"/>
          <p:cNvSpPr txBox="1"/>
          <p:nvPr/>
        </p:nvSpPr>
        <p:spPr>
          <a:xfrm>
            <a:off x="10347493" y="1226584"/>
            <a:ext cx="1519636" cy="360857"/>
          </a:xfrm>
          <a:prstGeom prst="rect">
            <a:avLst/>
          </a:prstGeom>
          <a:noFill/>
        </p:spPr>
        <p:txBody>
          <a:bodyPr wrap="none" rtlCol="0">
            <a:spAutoFit/>
          </a:bodyPr>
          <a:lstStyle/>
          <a:p>
            <a:r>
              <a:rPr lang="en-US" sz="1600" b="1" dirty="0"/>
              <a:t>Long Diapause</a:t>
            </a:r>
          </a:p>
        </p:txBody>
      </p:sp>
      <p:sp>
        <p:nvSpPr>
          <p:cNvPr id="22" name="Rectangle 21"/>
          <p:cNvSpPr/>
          <p:nvPr/>
        </p:nvSpPr>
        <p:spPr>
          <a:xfrm>
            <a:off x="16996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
        <p:nvSpPr>
          <p:cNvPr id="23" name="Rectangle 22">
            <a:extLst>
              <a:ext uri="{FF2B5EF4-FFF2-40B4-BE49-F238E27FC236}">
                <a16:creationId xmlns:a16="http://schemas.microsoft.com/office/drawing/2014/main" xmlns="" id="{555C6D8D-33E7-4C1B-A005-2D69DE284F8E}"/>
              </a:ext>
            </a:extLst>
          </p:cNvPr>
          <p:cNvSpPr/>
          <p:nvPr/>
        </p:nvSpPr>
        <p:spPr>
          <a:xfrm>
            <a:off x="500654" y="909985"/>
            <a:ext cx="5431295" cy="304013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24" name="Rectangle 23">
            <a:extLst>
              <a:ext uri="{FF2B5EF4-FFF2-40B4-BE49-F238E27FC236}">
                <a16:creationId xmlns:a16="http://schemas.microsoft.com/office/drawing/2014/main" xmlns="" id="{7B441B24-B42D-43D0-B6B2-3B7320BCED9F}"/>
              </a:ext>
            </a:extLst>
          </p:cNvPr>
          <p:cNvSpPr/>
          <p:nvPr/>
        </p:nvSpPr>
        <p:spPr>
          <a:xfrm>
            <a:off x="6468526" y="881609"/>
            <a:ext cx="5460197" cy="3068515"/>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4942100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 r="10317" b="9549"/>
          <a:stretch/>
        </p:blipFill>
        <p:spPr>
          <a:xfrm>
            <a:off x="2303677" y="1423586"/>
            <a:ext cx="7894424" cy="4913713"/>
          </a:xfrm>
          <a:prstGeom prst="rect">
            <a:avLst/>
          </a:prstGeom>
        </p:spPr>
      </p:pic>
      <p:sp>
        <p:nvSpPr>
          <p:cNvPr id="5" name="Rectangle 4">
            <a:extLst>
              <a:ext uri="{FF2B5EF4-FFF2-40B4-BE49-F238E27FC236}">
                <a16:creationId xmlns:a16="http://schemas.microsoft.com/office/drawing/2014/main" xmlns="" id="{0F53CC30-A991-44E5-87E4-F8B0EF196177}"/>
              </a:ext>
            </a:extLst>
          </p:cNvPr>
          <p:cNvSpPr/>
          <p:nvPr/>
        </p:nvSpPr>
        <p:spPr>
          <a:xfrm>
            <a:off x="30100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6" name="Rectangle 5">
            <a:extLst>
              <a:ext uri="{FF2B5EF4-FFF2-40B4-BE49-F238E27FC236}">
                <a16:creationId xmlns:a16="http://schemas.microsoft.com/office/drawing/2014/main" xmlns="" id="{9303F53A-0988-4FC1-BF4C-FF7A1DB4B9C6}"/>
              </a:ext>
            </a:extLst>
          </p:cNvPr>
          <p:cNvSpPr/>
          <p:nvPr/>
        </p:nvSpPr>
        <p:spPr>
          <a:xfrm>
            <a:off x="6634571" y="1423590"/>
            <a:ext cx="35508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7" name="Rectangle 6">
            <a:extLst>
              <a:ext uri="{FF2B5EF4-FFF2-40B4-BE49-F238E27FC236}">
                <a16:creationId xmlns:a16="http://schemas.microsoft.com/office/drawing/2014/main" xmlns="" id="{7B441B24-B42D-43D0-B6B2-3B7320BCED9F}"/>
              </a:ext>
            </a:extLst>
          </p:cNvPr>
          <p:cNvSpPr/>
          <p:nvPr/>
        </p:nvSpPr>
        <p:spPr>
          <a:xfrm>
            <a:off x="6634571" y="1926901"/>
            <a:ext cx="35508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 name="Rectangle 7"/>
          <p:cNvSpPr/>
          <p:nvPr/>
        </p:nvSpPr>
        <p:spPr>
          <a:xfrm>
            <a:off x="3349395" y="2180221"/>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49395" y="2499757"/>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023519" y="2093238"/>
            <a:ext cx="1578034" cy="360857"/>
          </a:xfrm>
          <a:prstGeom prst="rect">
            <a:avLst/>
          </a:prstGeom>
          <a:noFill/>
        </p:spPr>
        <p:txBody>
          <a:bodyPr wrap="none" rtlCol="0">
            <a:spAutoFit/>
          </a:bodyPr>
          <a:lstStyle/>
          <a:p>
            <a:r>
              <a:rPr lang="en-US" sz="1600" b="1" dirty="0"/>
              <a:t>Short Diapause</a:t>
            </a:r>
          </a:p>
        </p:txBody>
      </p:sp>
      <p:sp>
        <p:nvSpPr>
          <p:cNvPr id="11" name="TextBox 10"/>
          <p:cNvSpPr txBox="1"/>
          <p:nvPr/>
        </p:nvSpPr>
        <p:spPr>
          <a:xfrm>
            <a:off x="4023518" y="2422698"/>
            <a:ext cx="1516566" cy="360857"/>
          </a:xfrm>
          <a:prstGeom prst="rect">
            <a:avLst/>
          </a:prstGeom>
          <a:noFill/>
        </p:spPr>
        <p:txBody>
          <a:bodyPr wrap="none" rtlCol="0">
            <a:spAutoFit/>
          </a:bodyPr>
          <a:lstStyle/>
          <a:p>
            <a:r>
              <a:rPr lang="en-US" sz="1600" b="1" dirty="0"/>
              <a:t>Long Diapause</a:t>
            </a:r>
          </a:p>
        </p:txBody>
      </p:sp>
      <p:sp>
        <p:nvSpPr>
          <p:cNvPr id="13" name="TextBox 12"/>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14" name="TextBox 13"/>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15" name="TextBox 14"/>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16" name="TextBox 15"/>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17" name="Rectangle 16"/>
          <p:cNvSpPr/>
          <p:nvPr/>
        </p:nvSpPr>
        <p:spPr>
          <a:xfrm>
            <a:off x="393700" y="28307"/>
            <a:ext cx="11597588" cy="1327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weighted by mass production between strain.</a:t>
            </a:r>
          </a:p>
          <a:p>
            <a:r>
              <a:rPr lang="en-US" sz="2800" dirty="0"/>
              <a:t>No significant difference in CO2 production weighted by mass between treatments.</a:t>
            </a:r>
          </a:p>
        </p:txBody>
      </p:sp>
      <p:sp>
        <p:nvSpPr>
          <p:cNvPr id="18" name="Rectangle 17">
            <a:extLst>
              <a:ext uri="{FF2B5EF4-FFF2-40B4-BE49-F238E27FC236}">
                <a16:creationId xmlns:a16="http://schemas.microsoft.com/office/drawing/2014/main" xmlns="" id="{555C6D8D-33E7-4C1B-A005-2D69DE284F8E}"/>
              </a:ext>
            </a:extLst>
          </p:cNvPr>
          <p:cNvSpPr/>
          <p:nvPr/>
        </p:nvSpPr>
        <p:spPr>
          <a:xfrm>
            <a:off x="30279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8697364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0" y="1027594"/>
            <a:ext cx="5726562" cy="35698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900" y="1024710"/>
            <a:ext cx="5614228" cy="3572690"/>
          </a:xfrm>
          <a:prstGeom prst="rect">
            <a:avLst/>
          </a:prstGeom>
        </p:spPr>
      </p:pic>
      <p:sp>
        <p:nvSpPr>
          <p:cNvPr id="11" name="TextBox 10"/>
          <p:cNvSpPr txBox="1"/>
          <p:nvPr/>
        </p:nvSpPr>
        <p:spPr>
          <a:xfrm>
            <a:off x="4199428" y="1400129"/>
            <a:ext cx="1050288" cy="369332"/>
          </a:xfrm>
          <a:prstGeom prst="rect">
            <a:avLst/>
          </a:prstGeom>
          <a:noFill/>
        </p:spPr>
        <p:txBody>
          <a:bodyPr wrap="none" rtlCol="0">
            <a:spAutoFit/>
          </a:bodyPr>
          <a:lstStyle/>
          <a:p>
            <a:r>
              <a:rPr lang="en-US" dirty="0"/>
              <a:t>Diapause</a:t>
            </a:r>
          </a:p>
        </p:txBody>
      </p:sp>
      <p:sp>
        <p:nvSpPr>
          <p:cNvPr id="12" name="TextBox 11"/>
          <p:cNvSpPr txBox="1"/>
          <p:nvPr/>
        </p:nvSpPr>
        <p:spPr>
          <a:xfrm>
            <a:off x="10217424" y="1400129"/>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532947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60160" y="321341"/>
            <a:ext cx="6658140" cy="4047458"/>
            <a:chOff x="1651000" y="685800"/>
            <a:chExt cx="9031288" cy="5486400"/>
          </a:xfrm>
        </p:grpSpPr>
        <p:pic>
          <p:nvPicPr>
            <p:cNvPr id="44" name="Picture 43"/>
            <p:cNvPicPr>
              <a:picLocks noChangeAspect="1"/>
            </p:cNvPicPr>
            <p:nvPr/>
          </p:nvPicPr>
          <p:blipFill>
            <a:blip r:embed="rId2"/>
            <a:stretch>
              <a:fillRect/>
            </a:stretch>
          </p:blipFill>
          <p:spPr>
            <a:xfrm>
              <a:off x="1651000" y="685800"/>
              <a:ext cx="8890000" cy="5486400"/>
            </a:xfrm>
            <a:prstGeom prst="rect">
              <a:avLst/>
            </a:prstGeom>
          </p:spPr>
        </p:pic>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own Arrow 6"/>
          <p:cNvSpPr/>
          <p:nvPr/>
        </p:nvSpPr>
        <p:spPr>
          <a:xfrm rot="5400000">
            <a:off x="1862807" y="501261"/>
            <a:ext cx="166995" cy="1196075"/>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2050120" y="784694"/>
            <a:ext cx="216771" cy="1945323"/>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0F53CC30-A991-44E5-87E4-F8B0EF196177}"/>
              </a:ext>
            </a:extLst>
          </p:cNvPr>
          <p:cNvSpPr/>
          <p:nvPr/>
        </p:nvSpPr>
        <p:spPr>
          <a:xfrm>
            <a:off x="406585" y="600255"/>
            <a:ext cx="5449165" cy="2280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39" name="Rectangle 38"/>
          <p:cNvSpPr/>
          <p:nvPr/>
        </p:nvSpPr>
        <p:spPr>
          <a:xfrm>
            <a:off x="3277698" y="1092978"/>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277698" y="1412514"/>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51822" y="1005995"/>
            <a:ext cx="1578034" cy="360857"/>
          </a:xfrm>
          <a:prstGeom prst="rect">
            <a:avLst/>
          </a:prstGeom>
          <a:noFill/>
        </p:spPr>
        <p:txBody>
          <a:bodyPr wrap="none" rtlCol="0">
            <a:spAutoFit/>
          </a:bodyPr>
          <a:lstStyle/>
          <a:p>
            <a:r>
              <a:rPr lang="en-US" sz="1600" b="1" dirty="0"/>
              <a:t>Short Diapause</a:t>
            </a:r>
          </a:p>
        </p:txBody>
      </p:sp>
      <p:sp>
        <p:nvSpPr>
          <p:cNvPr id="42" name="TextBox 41"/>
          <p:cNvSpPr txBox="1"/>
          <p:nvPr/>
        </p:nvSpPr>
        <p:spPr>
          <a:xfrm>
            <a:off x="3951821" y="1335455"/>
            <a:ext cx="1516566" cy="360857"/>
          </a:xfrm>
          <a:prstGeom prst="rect">
            <a:avLst/>
          </a:prstGeom>
          <a:noFill/>
        </p:spPr>
        <p:txBody>
          <a:bodyPr wrap="none" rtlCol="0">
            <a:spAutoFit/>
          </a:bodyPr>
          <a:lstStyle/>
          <a:p>
            <a:r>
              <a:rPr lang="en-US" sz="1600" b="1" dirty="0"/>
              <a:t>Long Diapause</a:t>
            </a:r>
          </a:p>
        </p:txBody>
      </p:sp>
      <p:sp>
        <p:nvSpPr>
          <p:cNvPr id="79" name="Rectangle 78">
            <a:extLst>
              <a:ext uri="{FF2B5EF4-FFF2-40B4-BE49-F238E27FC236}">
                <a16:creationId xmlns:a16="http://schemas.microsoft.com/office/drawing/2014/main" xmlns="" id="{555C6D8D-33E7-4C1B-A005-2D69DE284F8E}"/>
              </a:ext>
            </a:extLst>
          </p:cNvPr>
          <p:cNvSpPr/>
          <p:nvPr/>
        </p:nvSpPr>
        <p:spPr>
          <a:xfrm>
            <a:off x="424454" y="828303"/>
            <a:ext cx="5431295" cy="312182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grpSp>
        <p:nvGrpSpPr>
          <p:cNvPr id="67" name="Group 66"/>
          <p:cNvGrpSpPr/>
          <p:nvPr/>
        </p:nvGrpSpPr>
        <p:grpSpPr>
          <a:xfrm>
            <a:off x="6032500" y="321340"/>
            <a:ext cx="6760551" cy="4047459"/>
            <a:chOff x="1651000" y="685800"/>
            <a:chExt cx="9151673" cy="5486400"/>
          </a:xfrm>
        </p:grpSpPr>
        <p:pic>
          <p:nvPicPr>
            <p:cNvPr id="76" name="Picture 75"/>
            <p:cNvPicPr>
              <a:picLocks noChangeAspect="1"/>
            </p:cNvPicPr>
            <p:nvPr/>
          </p:nvPicPr>
          <p:blipFill>
            <a:blip r:embed="rId3"/>
            <a:stretch>
              <a:fillRect/>
            </a:stretch>
          </p:blipFill>
          <p:spPr>
            <a:xfrm>
              <a:off x="1651000" y="685800"/>
              <a:ext cx="8890000" cy="5486400"/>
            </a:xfrm>
            <a:prstGeom prst="rect">
              <a:avLst/>
            </a:prstGeom>
          </p:spPr>
        </p:pic>
        <p:sp>
          <p:nvSpPr>
            <p:cNvPr id="77" name="Rectangle 76"/>
            <p:cNvSpPr/>
            <p:nvPr/>
          </p:nvSpPr>
          <p:spPr>
            <a:xfrm>
              <a:off x="8931095" y="2909649"/>
              <a:ext cx="1871578" cy="1256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a16="http://schemas.microsoft.com/office/drawing/2014/main" xmlns="" id="{9303F53A-0988-4FC1-BF4C-FF7A1DB4B9C6}"/>
              </a:ext>
            </a:extLst>
          </p:cNvPr>
          <p:cNvSpPr/>
          <p:nvPr/>
        </p:nvSpPr>
        <p:spPr>
          <a:xfrm>
            <a:off x="6379626" y="593459"/>
            <a:ext cx="5460197" cy="22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69" name="Down Arrow 68"/>
          <p:cNvSpPr/>
          <p:nvPr/>
        </p:nvSpPr>
        <p:spPr>
          <a:xfrm rot="16200000" flipH="1">
            <a:off x="7637203" y="549945"/>
            <a:ext cx="139162" cy="998748"/>
          </a:xfrm>
          <a:prstGeom prst="downArrow">
            <a:avLst>
              <a:gd name="adj1" fmla="val 17742"/>
              <a:gd name="adj2" fmla="val 11451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16200000" flipH="1">
            <a:off x="7697021" y="1472015"/>
            <a:ext cx="115412" cy="902862"/>
          </a:xfrm>
          <a:prstGeom prst="downArrow">
            <a:avLst>
              <a:gd name="adj1" fmla="val 19156"/>
              <a:gd name="adj2" fmla="val 1849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833214" y="1133182"/>
            <a:ext cx="464151" cy="7484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tangle 71"/>
          <p:cNvSpPr/>
          <p:nvPr/>
        </p:nvSpPr>
        <p:spPr>
          <a:xfrm>
            <a:off x="9836183" y="1416293"/>
            <a:ext cx="464151" cy="7484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p:cNvSpPr txBox="1"/>
          <p:nvPr/>
        </p:nvSpPr>
        <p:spPr>
          <a:xfrm>
            <a:off x="10258594" y="952033"/>
            <a:ext cx="1581229" cy="360857"/>
          </a:xfrm>
          <a:prstGeom prst="rect">
            <a:avLst/>
          </a:prstGeom>
          <a:noFill/>
        </p:spPr>
        <p:txBody>
          <a:bodyPr wrap="none" rtlCol="0">
            <a:spAutoFit/>
          </a:bodyPr>
          <a:lstStyle/>
          <a:p>
            <a:r>
              <a:rPr lang="en-US" sz="1600" b="1" dirty="0"/>
              <a:t>Short Diapause</a:t>
            </a:r>
          </a:p>
        </p:txBody>
      </p:sp>
      <p:sp>
        <p:nvSpPr>
          <p:cNvPr id="74" name="TextBox 73"/>
          <p:cNvSpPr txBox="1"/>
          <p:nvPr/>
        </p:nvSpPr>
        <p:spPr>
          <a:xfrm>
            <a:off x="10258593" y="1226584"/>
            <a:ext cx="1519636" cy="360857"/>
          </a:xfrm>
          <a:prstGeom prst="rect">
            <a:avLst/>
          </a:prstGeom>
          <a:noFill/>
        </p:spPr>
        <p:txBody>
          <a:bodyPr wrap="none" rtlCol="0">
            <a:spAutoFit/>
          </a:bodyPr>
          <a:lstStyle/>
          <a:p>
            <a:r>
              <a:rPr lang="en-US" sz="1600" b="1" dirty="0"/>
              <a:t>Long Diapause</a:t>
            </a:r>
          </a:p>
        </p:txBody>
      </p:sp>
      <p:sp>
        <p:nvSpPr>
          <p:cNvPr id="78" name="Rectangle 77">
            <a:extLst>
              <a:ext uri="{FF2B5EF4-FFF2-40B4-BE49-F238E27FC236}">
                <a16:creationId xmlns:a16="http://schemas.microsoft.com/office/drawing/2014/main" xmlns="" id="{7B441B24-B42D-43D0-B6B2-3B7320BCED9F}"/>
              </a:ext>
            </a:extLst>
          </p:cNvPr>
          <p:cNvSpPr/>
          <p:nvPr/>
        </p:nvSpPr>
        <p:spPr>
          <a:xfrm>
            <a:off x="6379626" y="799165"/>
            <a:ext cx="5460197" cy="3150960"/>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89" name="Rectangle 88"/>
          <p:cNvSpPr/>
          <p:nvPr/>
        </p:nvSpPr>
        <p:spPr>
          <a:xfrm>
            <a:off x="1610776" y="4875950"/>
            <a:ext cx="9537700" cy="11811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Do diapause programmed animals have lower metabolic rates?</a:t>
            </a:r>
          </a:p>
        </p:txBody>
      </p:sp>
    </p:spTree>
    <p:extLst>
      <p:ext uri="{BB962C8B-B14F-4D97-AF65-F5344CB8AC3E}">
        <p14:creationId xmlns:p14="http://schemas.microsoft.com/office/powerpoint/2010/main" val="1370144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674949" y="2897223"/>
            <a:ext cx="1657565" cy="65595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1"/>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044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a:bodyPr>
          <a:lstStyle/>
          <a:p>
            <a:pPr algn="ctr"/>
            <a:r>
              <a:rPr lang="en-US" sz="5400" b="1" dirty="0" smtClean="0"/>
              <a:t>Photoperiod and  </a:t>
            </a:r>
            <a:r>
              <a:rPr lang="en-US" sz="5400" b="1" dirty="0"/>
              <a:t>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43894" y="1278680"/>
            <a:ext cx="5543616" cy="5422605"/>
          </a:xfrm>
          <a:prstGeom prst="rect">
            <a:avLst/>
          </a:prstGeom>
          <a:solidFill>
            <a:schemeClr val="accent3">
              <a:lumMod val="60000"/>
              <a:lumOff val="40000"/>
              <a:alpha val="16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1" grpId="0" animBg="1"/>
      <p:bldP spid="3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r="11199" b="9744"/>
          <a:stretch/>
        </p:blipFill>
        <p:spPr>
          <a:xfrm>
            <a:off x="2303676" y="1423591"/>
            <a:ext cx="7894425" cy="4951808"/>
          </a:xfrm>
          <a:prstGeom prst="rect">
            <a:avLst/>
          </a:prstGeom>
        </p:spPr>
      </p:pic>
      <p:sp>
        <p:nvSpPr>
          <p:cNvPr id="23" name="Rectangle 22">
            <a:extLst>
              <a:ext uri="{FF2B5EF4-FFF2-40B4-BE49-F238E27FC236}">
                <a16:creationId xmlns:a16="http://schemas.microsoft.com/office/drawing/2014/main" xmlns="" id="{0F53CC30-A991-44E5-87E4-F8B0EF196177}"/>
              </a:ext>
            </a:extLst>
          </p:cNvPr>
          <p:cNvSpPr/>
          <p:nvPr/>
        </p:nvSpPr>
        <p:spPr>
          <a:xfrm>
            <a:off x="2844986" y="1423589"/>
            <a:ext cx="3619316" cy="5322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25" name="Rectangle 24">
            <a:extLst>
              <a:ext uri="{FF2B5EF4-FFF2-40B4-BE49-F238E27FC236}">
                <a16:creationId xmlns:a16="http://schemas.microsoft.com/office/drawing/2014/main" xmlns="" id="{9303F53A-0988-4FC1-BF4C-FF7A1DB4B9C6}"/>
              </a:ext>
            </a:extLst>
          </p:cNvPr>
          <p:cNvSpPr/>
          <p:nvPr/>
        </p:nvSpPr>
        <p:spPr>
          <a:xfrm>
            <a:off x="6469471" y="1423590"/>
            <a:ext cx="3728630" cy="5322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6" name="Rectangle 25">
            <a:extLst>
              <a:ext uri="{FF2B5EF4-FFF2-40B4-BE49-F238E27FC236}">
                <a16:creationId xmlns:a16="http://schemas.microsoft.com/office/drawing/2014/main" xmlns="" id="{7B441B24-B42D-43D0-B6B2-3B7320BCED9F}"/>
              </a:ext>
            </a:extLst>
          </p:cNvPr>
          <p:cNvSpPr/>
          <p:nvPr/>
        </p:nvSpPr>
        <p:spPr>
          <a:xfrm>
            <a:off x="6469471" y="1926901"/>
            <a:ext cx="3728630" cy="4410398"/>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1" name="Rectangle 30"/>
          <p:cNvSpPr/>
          <p:nvPr/>
        </p:nvSpPr>
        <p:spPr>
          <a:xfrm>
            <a:off x="2969160" y="2192924"/>
            <a:ext cx="555856" cy="89817"/>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69160" y="2512460"/>
            <a:ext cx="555856" cy="89817"/>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643284" y="2105941"/>
            <a:ext cx="1578034" cy="360857"/>
          </a:xfrm>
          <a:prstGeom prst="rect">
            <a:avLst/>
          </a:prstGeom>
          <a:noFill/>
        </p:spPr>
        <p:txBody>
          <a:bodyPr wrap="none" rtlCol="0">
            <a:spAutoFit/>
          </a:bodyPr>
          <a:lstStyle/>
          <a:p>
            <a:r>
              <a:rPr lang="en-US" sz="1600" b="1" dirty="0"/>
              <a:t>Short Diapause</a:t>
            </a:r>
          </a:p>
        </p:txBody>
      </p:sp>
      <p:sp>
        <p:nvSpPr>
          <p:cNvPr id="34" name="TextBox 33"/>
          <p:cNvSpPr txBox="1"/>
          <p:nvPr/>
        </p:nvSpPr>
        <p:spPr>
          <a:xfrm>
            <a:off x="3643283" y="2435401"/>
            <a:ext cx="1516566" cy="360857"/>
          </a:xfrm>
          <a:prstGeom prst="rect">
            <a:avLst/>
          </a:prstGeom>
          <a:noFill/>
        </p:spPr>
        <p:txBody>
          <a:bodyPr wrap="none" rtlCol="0">
            <a:spAutoFit/>
          </a:bodyPr>
          <a:lstStyle/>
          <a:p>
            <a:r>
              <a:rPr lang="en-US" sz="1600" b="1" dirty="0"/>
              <a:t>Long Diapause</a:t>
            </a:r>
          </a:p>
        </p:txBody>
      </p:sp>
      <p:sp>
        <p:nvSpPr>
          <p:cNvPr id="36" name="Rectangle 35">
            <a:extLst>
              <a:ext uri="{FF2B5EF4-FFF2-40B4-BE49-F238E27FC236}">
                <a16:creationId xmlns:a16="http://schemas.microsoft.com/office/drawing/2014/main" xmlns="" id="{555C6D8D-33E7-4C1B-A005-2D69DE284F8E}"/>
              </a:ext>
            </a:extLst>
          </p:cNvPr>
          <p:cNvSpPr/>
          <p:nvPr/>
        </p:nvSpPr>
        <p:spPr>
          <a:xfrm>
            <a:off x="2862855" y="1955797"/>
            <a:ext cx="3601446" cy="438150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7" name="TextBox 36"/>
          <p:cNvSpPr txBox="1"/>
          <p:nvPr/>
        </p:nvSpPr>
        <p:spPr>
          <a:xfrm>
            <a:off x="5490049" y="3098059"/>
            <a:ext cx="349776" cy="461665"/>
          </a:xfrm>
          <a:prstGeom prst="rect">
            <a:avLst/>
          </a:prstGeom>
          <a:noFill/>
        </p:spPr>
        <p:txBody>
          <a:bodyPr wrap="none" rtlCol="0">
            <a:spAutoFit/>
          </a:bodyPr>
          <a:lstStyle/>
          <a:p>
            <a:r>
              <a:rPr lang="en-US" sz="2400" b="1" dirty="0"/>
              <a:t>b</a:t>
            </a:r>
          </a:p>
        </p:txBody>
      </p:sp>
      <p:sp>
        <p:nvSpPr>
          <p:cNvPr id="39" name="TextBox 38"/>
          <p:cNvSpPr txBox="1"/>
          <p:nvPr/>
        </p:nvSpPr>
        <p:spPr>
          <a:xfrm>
            <a:off x="4224034" y="4212836"/>
            <a:ext cx="336952" cy="461665"/>
          </a:xfrm>
          <a:prstGeom prst="rect">
            <a:avLst/>
          </a:prstGeom>
          <a:noFill/>
        </p:spPr>
        <p:txBody>
          <a:bodyPr wrap="none" rtlCol="0">
            <a:spAutoFit/>
          </a:bodyPr>
          <a:lstStyle/>
          <a:p>
            <a:r>
              <a:rPr lang="en-US" sz="2400" b="1" dirty="0"/>
              <a:t>a</a:t>
            </a:r>
          </a:p>
        </p:txBody>
      </p:sp>
      <p:sp>
        <p:nvSpPr>
          <p:cNvPr id="41" name="TextBox 40"/>
          <p:cNvSpPr txBox="1"/>
          <p:nvPr/>
        </p:nvSpPr>
        <p:spPr>
          <a:xfrm>
            <a:off x="7600538" y="3751171"/>
            <a:ext cx="336952" cy="461665"/>
          </a:xfrm>
          <a:prstGeom prst="rect">
            <a:avLst/>
          </a:prstGeom>
          <a:noFill/>
        </p:spPr>
        <p:txBody>
          <a:bodyPr wrap="none" rtlCol="0">
            <a:spAutoFit/>
          </a:bodyPr>
          <a:lstStyle/>
          <a:p>
            <a:r>
              <a:rPr lang="en-US" sz="2400" b="1" dirty="0"/>
              <a:t>a</a:t>
            </a:r>
          </a:p>
        </p:txBody>
      </p:sp>
      <p:sp>
        <p:nvSpPr>
          <p:cNvPr id="42" name="TextBox 41"/>
          <p:cNvSpPr txBox="1"/>
          <p:nvPr/>
        </p:nvSpPr>
        <p:spPr>
          <a:xfrm>
            <a:off x="8866553" y="2636394"/>
            <a:ext cx="349776" cy="461665"/>
          </a:xfrm>
          <a:prstGeom prst="rect">
            <a:avLst/>
          </a:prstGeom>
          <a:noFill/>
        </p:spPr>
        <p:txBody>
          <a:bodyPr wrap="none" rtlCol="0">
            <a:spAutoFit/>
          </a:bodyPr>
          <a:lstStyle/>
          <a:p>
            <a:r>
              <a:rPr lang="en-US" sz="2400" b="1" dirty="0"/>
              <a:t>b</a:t>
            </a:r>
          </a:p>
        </p:txBody>
      </p:sp>
      <p:sp>
        <p:nvSpPr>
          <p:cNvPr id="44" name="Rectangle 43"/>
          <p:cNvSpPr/>
          <p:nvPr/>
        </p:nvSpPr>
        <p:spPr>
          <a:xfrm>
            <a:off x="393700" y="269608"/>
            <a:ext cx="11597588" cy="1016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Significant difference in CO2 production between strain.</a:t>
            </a:r>
          </a:p>
          <a:p>
            <a:r>
              <a:rPr lang="en-US" sz="2800" dirty="0"/>
              <a:t>No significant difference in CO2 production between treatments.</a:t>
            </a:r>
          </a:p>
        </p:txBody>
      </p:sp>
    </p:spTree>
    <p:extLst>
      <p:ext uri="{BB962C8B-B14F-4D97-AF65-F5344CB8AC3E}">
        <p14:creationId xmlns:p14="http://schemas.microsoft.com/office/powerpoint/2010/main" val="5430612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964096"/>
            <a:ext cx="6121023" cy="390000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64096"/>
            <a:ext cx="5924166" cy="3901911"/>
          </a:xfrm>
          <a:prstGeom prst="rect">
            <a:avLst/>
          </a:prstGeom>
        </p:spPr>
      </p:pic>
      <p:sp>
        <p:nvSpPr>
          <p:cNvPr id="2" name="TextBox 1"/>
          <p:cNvSpPr txBox="1"/>
          <p:nvPr/>
        </p:nvSpPr>
        <p:spPr>
          <a:xfrm>
            <a:off x="4122163" y="1403755"/>
            <a:ext cx="1050288" cy="369332"/>
          </a:xfrm>
          <a:prstGeom prst="rect">
            <a:avLst/>
          </a:prstGeom>
          <a:noFill/>
        </p:spPr>
        <p:txBody>
          <a:bodyPr wrap="none" rtlCol="0">
            <a:spAutoFit/>
          </a:bodyPr>
          <a:lstStyle/>
          <a:p>
            <a:r>
              <a:rPr lang="en-US" dirty="0"/>
              <a:t>Diapause</a:t>
            </a:r>
          </a:p>
        </p:txBody>
      </p:sp>
      <p:sp>
        <p:nvSpPr>
          <p:cNvPr id="11" name="TextBox 10"/>
          <p:cNvSpPr txBox="1"/>
          <p:nvPr/>
        </p:nvSpPr>
        <p:spPr>
          <a:xfrm>
            <a:off x="10560324" y="1403755"/>
            <a:ext cx="1495922" cy="369332"/>
          </a:xfrm>
          <a:prstGeom prst="rect">
            <a:avLst/>
          </a:prstGeom>
          <a:noFill/>
        </p:spPr>
        <p:txBody>
          <a:bodyPr wrap="none" rtlCol="0">
            <a:spAutoFit/>
          </a:bodyPr>
          <a:lstStyle/>
          <a:p>
            <a:r>
              <a:rPr lang="en-US"/>
              <a:t>Non Diapause</a:t>
            </a:r>
            <a:endParaRPr lang="en-US" dirty="0"/>
          </a:p>
        </p:txBody>
      </p:sp>
    </p:spTree>
    <p:extLst>
      <p:ext uri="{BB962C8B-B14F-4D97-AF65-F5344CB8AC3E}">
        <p14:creationId xmlns:p14="http://schemas.microsoft.com/office/powerpoint/2010/main" val="4244079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Oval 20"/>
          <p:cNvSpPr/>
          <p:nvPr/>
        </p:nvSpPr>
        <p:spPr>
          <a:xfrm>
            <a:off x="8782900" y="2973960"/>
            <a:ext cx="1807658" cy="691988"/>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Changes in Physiology</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sp>
        <p:nvSpPr>
          <p:cNvPr id="20" name="Rectangle 19">
            <a:extLst>
              <a:ext uri="{FF2B5EF4-FFF2-40B4-BE49-F238E27FC236}">
                <a16:creationId xmlns:a16="http://schemas.microsoft.com/office/drawing/2014/main" xmlns="" id="{E6150F1F-E723-420D-A5C5-C79BD9BBA385}"/>
              </a:ext>
            </a:extLst>
          </p:cNvPr>
          <p:cNvSpPr/>
          <p:nvPr/>
        </p:nvSpPr>
        <p:spPr>
          <a:xfrm>
            <a:off x="7575133" y="3665948"/>
            <a:ext cx="656580" cy="1618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cued by photoperiod at end of last instar.</a:t>
            </a:r>
          </a:p>
        </p:txBody>
      </p:sp>
      <p:sp>
        <p:nvSpPr>
          <p:cNvPr id="25" name="Rectangle 24">
            <a:extLst>
              <a:ext uri="{FF2B5EF4-FFF2-40B4-BE49-F238E27FC236}">
                <a16:creationId xmlns:a16="http://schemas.microsoft.com/office/drawing/2014/main" xmlns="" id="{8F87375D-4C82-4810-8444-80DE707062CA}"/>
              </a:ext>
            </a:extLst>
          </p:cNvPr>
          <p:cNvSpPr/>
          <p:nvPr/>
        </p:nvSpPr>
        <p:spPr>
          <a:xfrm>
            <a:off x="5935453" y="1278680"/>
            <a:ext cx="5921230" cy="5422605"/>
          </a:xfrm>
          <a:prstGeom prst="rect">
            <a:avLst/>
          </a:prstGeom>
          <a:solidFill>
            <a:schemeClr val="accent1">
              <a:lumMod val="75000"/>
              <a:alpha val="16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225639" y="1953799"/>
            <a:ext cx="5318800" cy="4370427"/>
          </a:xfrm>
          <a:prstGeom prst="rect">
            <a:avLst/>
          </a:prstGeom>
          <a:noFill/>
        </p:spPr>
        <p:txBody>
          <a:bodyPr wrap="square" rtlCol="0">
            <a:spAutoFit/>
          </a:bodyPr>
          <a:lstStyle/>
          <a:p>
            <a:pPr>
              <a:lnSpc>
                <a:spcPct val="150000"/>
              </a:lnSpc>
            </a:pPr>
            <a:r>
              <a:rPr lang="en-US" sz="3600" b="1" u="sng" dirty="0"/>
              <a:t>ECB Larval Diapause</a:t>
            </a:r>
            <a:r>
              <a:rPr lang="en-US" sz="3200" dirty="0"/>
              <a:t> </a:t>
            </a:r>
          </a:p>
          <a:p>
            <a:pPr marL="742950" lvl="1" indent="-285750">
              <a:buFont typeface="Arial" charset="0"/>
              <a:buChar char="•"/>
            </a:pPr>
            <a:r>
              <a:rPr lang="en-US" sz="3200" dirty="0"/>
              <a:t>Diapause onset at end of ultimate larval instar</a:t>
            </a:r>
          </a:p>
          <a:p>
            <a:pPr marL="742950" lvl="1" indent="-285750">
              <a:buFont typeface="Arial" charset="0"/>
              <a:buChar char="•"/>
            </a:pPr>
            <a:r>
              <a:rPr lang="en-US" sz="3200" dirty="0"/>
              <a:t>Feeding is terminated after diapause onset</a:t>
            </a:r>
          </a:p>
          <a:p>
            <a:pPr marL="742950" lvl="1" indent="-285750">
              <a:buFont typeface="Arial" charset="0"/>
              <a:buChar char="•"/>
            </a:pPr>
            <a:r>
              <a:rPr lang="en-US" sz="3200" b="1" u="sng" dirty="0"/>
              <a:t>Two rounds of metamorphosis after diapause is terminated</a:t>
            </a:r>
          </a:p>
        </p:txBody>
      </p:sp>
    </p:spTree>
    <p:extLst>
      <p:ext uri="{BB962C8B-B14F-4D97-AF65-F5344CB8AC3E}">
        <p14:creationId xmlns:p14="http://schemas.microsoft.com/office/powerpoint/2010/main" val="973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20" grpId="0" animBg="1"/>
      <p:bldP spid="32" grpId="0" animBg="1"/>
      <p:bldP spid="19" grpId="0" animBg="1"/>
      <p:bldP spid="25"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2929" y="989084"/>
            <a:ext cx="8890000" cy="5777074"/>
            <a:chOff x="1552929" y="989084"/>
            <a:chExt cx="8890000" cy="5777074"/>
          </a:xfrm>
        </p:grpSpPr>
        <p:pic>
          <p:nvPicPr>
            <p:cNvPr id="6" name="Picture 5"/>
            <p:cNvPicPr>
              <a:picLocks noChangeAspect="1"/>
            </p:cNvPicPr>
            <p:nvPr/>
          </p:nvPicPr>
          <p:blipFill>
            <a:blip r:embed="rId2"/>
            <a:stretch>
              <a:fillRect/>
            </a:stretch>
          </p:blipFill>
          <p:spPr>
            <a:xfrm>
              <a:off x="1552929" y="1177740"/>
              <a:ext cx="8890000" cy="5588418"/>
            </a:xfrm>
            <a:prstGeom prst="rect">
              <a:avLst/>
            </a:prstGeom>
          </p:spPr>
        </p:pic>
        <p:sp>
          <p:nvSpPr>
            <p:cNvPr id="15" name="Rectangle 14"/>
            <p:cNvSpPr/>
            <p:nvPr/>
          </p:nvSpPr>
          <p:spPr>
            <a:xfrm>
              <a:off x="1552929" y="989084"/>
              <a:ext cx="700797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02909" y="4198888"/>
            <a:ext cx="2674056" cy="369332"/>
          </a:xfrm>
          <a:prstGeom prst="rect">
            <a:avLst/>
          </a:prstGeom>
          <a:solidFill>
            <a:schemeClr val="bg1"/>
          </a:solidFill>
        </p:spPr>
        <p:txBody>
          <a:bodyPr wrap="square" rtlCol="0">
            <a:spAutoFit/>
          </a:bodyPr>
          <a:lstStyle/>
          <a:p>
            <a:pPr algn="ctr"/>
            <a:r>
              <a:rPr lang="en-US" dirty="0" err="1"/>
              <a:t>Df</a:t>
            </a:r>
            <a:r>
              <a:rPr lang="en-US" dirty="0"/>
              <a:t>=74.79, p value = 0.0029</a:t>
            </a:r>
          </a:p>
        </p:txBody>
      </p:sp>
      <p:sp>
        <p:nvSpPr>
          <p:cNvPr id="9" name="Rectangle 8"/>
          <p:cNvSpPr/>
          <p:nvPr/>
        </p:nvSpPr>
        <p:spPr>
          <a:xfrm>
            <a:off x="1552929" y="138488"/>
            <a:ext cx="8890001"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Treatments </a:t>
            </a:r>
            <a:r>
              <a:rPr lang="en-US" sz="6000" b="1" u="sng" dirty="0">
                <a:solidFill>
                  <a:schemeClr val="tx1"/>
                </a:solidFill>
              </a:rPr>
              <a:t>ARE</a:t>
            </a:r>
            <a:r>
              <a:rPr lang="en-US" sz="6000" b="1" dirty="0">
                <a:solidFill>
                  <a:schemeClr val="tx1"/>
                </a:solidFill>
              </a:rPr>
              <a:t> Different</a:t>
            </a:r>
          </a:p>
        </p:txBody>
      </p:sp>
      <p:sp>
        <p:nvSpPr>
          <p:cNvPr id="32" name="TextBox 31"/>
          <p:cNvSpPr txBox="1"/>
          <p:nvPr/>
        </p:nvSpPr>
        <p:spPr>
          <a:xfrm>
            <a:off x="4897057" y="1909325"/>
            <a:ext cx="364202" cy="523220"/>
          </a:xfrm>
          <a:prstGeom prst="rect">
            <a:avLst/>
          </a:prstGeom>
          <a:noFill/>
        </p:spPr>
        <p:txBody>
          <a:bodyPr wrap="none" rtlCol="0">
            <a:spAutoFit/>
          </a:bodyPr>
          <a:lstStyle/>
          <a:p>
            <a:r>
              <a:rPr lang="en-US" sz="2800" dirty="0"/>
              <a:t>*</a:t>
            </a:r>
          </a:p>
        </p:txBody>
      </p:sp>
      <p:sp>
        <p:nvSpPr>
          <p:cNvPr id="3" name="Rectangle 2">
            <a:extLst>
              <a:ext uri="{FF2B5EF4-FFF2-40B4-BE49-F238E27FC236}">
                <a16:creationId xmlns:a16="http://schemas.microsoft.com/office/drawing/2014/main" xmlns="" id="{0F53CC30-A991-44E5-87E4-F8B0EF196177}"/>
              </a:ext>
            </a:extLst>
          </p:cNvPr>
          <p:cNvSpPr/>
          <p:nvPr/>
        </p:nvSpPr>
        <p:spPr>
          <a:xfrm>
            <a:off x="2452255" y="1600200"/>
            <a:ext cx="3906981"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0" name="Rectangle 9">
            <a:extLst>
              <a:ext uri="{FF2B5EF4-FFF2-40B4-BE49-F238E27FC236}">
                <a16:creationId xmlns:a16="http://schemas.microsoft.com/office/drawing/2014/main" xmlns="" id="{9303F53A-0988-4FC1-BF4C-FF7A1DB4B9C6}"/>
              </a:ext>
            </a:extLst>
          </p:cNvPr>
          <p:cNvSpPr/>
          <p:nvPr/>
        </p:nvSpPr>
        <p:spPr>
          <a:xfrm>
            <a:off x="6447592" y="1600200"/>
            <a:ext cx="3906981"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4" name="Rectangle 3">
            <a:extLst>
              <a:ext uri="{FF2B5EF4-FFF2-40B4-BE49-F238E27FC236}">
                <a16:creationId xmlns:a16="http://schemas.microsoft.com/office/drawing/2014/main" xmlns="" id="{A295AC71-54E4-49C7-A33E-FEC25810A7EB}"/>
              </a:ext>
            </a:extLst>
          </p:cNvPr>
          <p:cNvSpPr/>
          <p:nvPr/>
        </p:nvSpPr>
        <p:spPr>
          <a:xfrm>
            <a:off x="2441864" y="1919716"/>
            <a:ext cx="3906981"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8C5C4DA0-4CB9-4003-ABA6-C1FF508888E2}"/>
              </a:ext>
            </a:extLst>
          </p:cNvPr>
          <p:cNvSpPr/>
          <p:nvPr/>
        </p:nvSpPr>
        <p:spPr>
          <a:xfrm>
            <a:off x="6447591" y="1930107"/>
            <a:ext cx="3906981"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29179" y="625800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5903494" y="6243032"/>
            <a:ext cx="487122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Tree>
    <p:extLst>
      <p:ext uri="{BB962C8B-B14F-4D97-AF65-F5344CB8AC3E}">
        <p14:creationId xmlns:p14="http://schemas.microsoft.com/office/powerpoint/2010/main" val="18889607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033983" y="3113500"/>
            <a:ext cx="8368299" cy="1801400"/>
            <a:chOff x="1333041" y="3164300"/>
            <a:chExt cx="8368299" cy="1801400"/>
          </a:xfrm>
        </p:grpSpPr>
        <p:pic>
          <p:nvPicPr>
            <p:cNvPr id="1026"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49641" b="53622"/>
            <a:stretch/>
          </p:blipFill>
          <p:spPr bwMode="auto">
            <a:xfrm>
              <a:off x="1333041" y="3165640"/>
              <a:ext cx="3492959" cy="1625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641" b="53622"/>
            <a:stretch/>
          </p:blipFill>
          <p:spPr bwMode="auto">
            <a:xfrm>
              <a:off x="7048499" y="3164300"/>
              <a:ext cx="2652841" cy="1625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33043" y="4789903"/>
              <a:ext cx="8368297" cy="175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png2.kisspng.com/sh/0d935f6b5f7e1ce732812e09e346a412/L0KzQYm3U8I5N6lpj5H0aYP2gLBuTgNqdpYyj9NBZT3zeLL6hb11eppsh9D4bXX3grrqTfZ2dpR5gdH3cz36ccfsTcViapM8UNQCMkK2QYSATsYzQGM2SKk9MUW1QoO6VcU4PWI5SKM3cH7q/kisspng-sine-wave-phase-trigonometric-functions-wave-5abb78b7223137.6282107415222355751401.png"/>
            <p:cNvPicPr>
              <a:picLocks noChangeAspect="1" noChangeArrowheads="1"/>
            </p:cNvPicPr>
            <p:nvPr/>
          </p:nvPicPr>
          <p:blipFill rotWithShape="1">
            <a:blip r:embed="rId5" cstate="print">
              <a:duotone>
                <a:prstClr val="black"/>
                <a:schemeClr val="accent4">
                  <a:lumMod val="75000"/>
                  <a:tint val="45000"/>
                  <a:satMod val="400000"/>
                </a:schemeClr>
              </a:duotone>
              <a:extLst>
                <a:ext uri="{28A0092B-C50C-407E-A947-70E740481C1C}">
                  <a14:useLocalDpi xmlns:a14="http://schemas.microsoft.com/office/drawing/2010/main" val="0"/>
                </a:ext>
              </a:extLst>
            </a:blip>
            <a:srcRect r="49641" b="53622"/>
            <a:stretch/>
          </p:blipFill>
          <p:spPr bwMode="auto">
            <a:xfrm>
              <a:off x="4059382" y="3164301"/>
              <a:ext cx="3306618" cy="16256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8465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32825"/>
            <a:ext cx="10972800" cy="769441"/>
          </a:xfrm>
        </p:spPr>
        <p:txBody>
          <a:bodyPr>
            <a:spAutoFit/>
          </a:bodyPr>
          <a:lstStyle/>
          <a:p>
            <a:r>
              <a:rPr lang="en-US" dirty="0"/>
              <a:t>Treatment Effects Wet Mass Accumulation</a:t>
            </a:r>
          </a:p>
        </p:txBody>
      </p:sp>
      <p:pic>
        <p:nvPicPr>
          <p:cNvPr id="5" name="Picture 4"/>
          <p:cNvPicPr>
            <a:picLocks noChangeAspect="1"/>
          </p:cNvPicPr>
          <p:nvPr/>
        </p:nvPicPr>
        <p:blipFill rotWithShape="1">
          <a:blip r:embed="rId2"/>
          <a:srcRect t="6500"/>
          <a:stretch/>
        </p:blipFill>
        <p:spPr>
          <a:xfrm>
            <a:off x="1693024" y="1073690"/>
            <a:ext cx="7916195" cy="5206774"/>
          </a:xfrm>
          <a:prstGeom prst="rect">
            <a:avLst/>
          </a:prstGeom>
        </p:spPr>
      </p:pic>
      <p:sp>
        <p:nvSpPr>
          <p:cNvPr id="7" name="Rectangle 6"/>
          <p:cNvSpPr/>
          <p:nvPr/>
        </p:nvSpPr>
        <p:spPr>
          <a:xfrm>
            <a:off x="2237633" y="5761134"/>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8" name="Rectangle 7"/>
          <p:cNvSpPr/>
          <p:nvPr/>
        </p:nvSpPr>
        <p:spPr>
          <a:xfrm>
            <a:off x="5900364" y="5761134"/>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9" name="TextBox 8"/>
          <p:cNvSpPr txBox="1"/>
          <p:nvPr/>
        </p:nvSpPr>
        <p:spPr>
          <a:xfrm>
            <a:off x="7210061" y="1232553"/>
            <a:ext cx="1378205" cy="664987"/>
          </a:xfrm>
          <a:prstGeom prst="rect">
            <a:avLst/>
          </a:prstGeom>
          <a:noFill/>
        </p:spPr>
        <p:txBody>
          <a:bodyPr wrap="square" rtlCol="0">
            <a:spAutoFit/>
          </a:bodyPr>
          <a:lstStyle/>
          <a:p>
            <a:r>
              <a:rPr lang="en-US" dirty="0"/>
              <a:t>Diapause Treatment</a:t>
            </a:r>
          </a:p>
        </p:txBody>
      </p:sp>
      <p:sp>
        <p:nvSpPr>
          <p:cNvPr id="10" name="Rectangle 9"/>
          <p:cNvSpPr/>
          <p:nvPr/>
        </p:nvSpPr>
        <p:spPr>
          <a:xfrm>
            <a:off x="8479258" y="2964281"/>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219694" y="2225430"/>
            <a:ext cx="1491107" cy="646331"/>
          </a:xfrm>
          <a:prstGeom prst="rect">
            <a:avLst/>
          </a:prstGeom>
          <a:noFill/>
        </p:spPr>
        <p:txBody>
          <a:bodyPr wrap="square" rtlCol="0">
            <a:spAutoFit/>
          </a:bodyPr>
          <a:lstStyle/>
          <a:p>
            <a:r>
              <a:rPr lang="en-US" dirty="0"/>
              <a:t>Non Diapause Treatment</a:t>
            </a:r>
          </a:p>
        </p:txBody>
      </p:sp>
      <p:sp>
        <p:nvSpPr>
          <p:cNvPr id="12" name="Rectangle 11"/>
          <p:cNvSpPr/>
          <p:nvPr/>
        </p:nvSpPr>
        <p:spPr>
          <a:xfrm>
            <a:off x="1256228" y="2128894"/>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14" name="TextBox 13">
            <a:extLst>
              <a:ext uri="{FF2B5EF4-FFF2-40B4-BE49-F238E27FC236}">
                <a16:creationId xmlns:a16="http://schemas.microsoft.com/office/drawing/2014/main" xmlns="" id="{7D9A5578-4B08-4A84-BFA9-FB356A335ED6}"/>
              </a:ext>
            </a:extLst>
          </p:cNvPr>
          <p:cNvSpPr txBox="1"/>
          <p:nvPr/>
        </p:nvSpPr>
        <p:spPr>
          <a:xfrm>
            <a:off x="6678567" y="2335573"/>
            <a:ext cx="295274" cy="369332"/>
          </a:xfrm>
          <a:prstGeom prst="rect">
            <a:avLst/>
          </a:prstGeom>
          <a:noFill/>
        </p:spPr>
        <p:txBody>
          <a:bodyPr wrap="none" rtlCol="0">
            <a:spAutoFit/>
          </a:bodyPr>
          <a:lstStyle/>
          <a:p>
            <a:r>
              <a:rPr lang="en-US" dirty="0"/>
              <a:t>a</a:t>
            </a:r>
          </a:p>
        </p:txBody>
      </p:sp>
      <p:sp>
        <p:nvSpPr>
          <p:cNvPr id="16" name="Rectangle 15">
            <a:extLst>
              <a:ext uri="{FF2B5EF4-FFF2-40B4-BE49-F238E27FC236}">
                <a16:creationId xmlns:a16="http://schemas.microsoft.com/office/drawing/2014/main" xmlns="" id="{4591E7A6-815F-47CC-BCB0-0241AF3E9104}"/>
              </a:ext>
            </a:extLst>
          </p:cNvPr>
          <p:cNvSpPr/>
          <p:nvPr/>
        </p:nvSpPr>
        <p:spPr>
          <a:xfrm>
            <a:off x="2335970" y="1177447"/>
            <a:ext cx="6436555"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617878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08114" y="1417638"/>
            <a:ext cx="8774174" cy="5252018"/>
            <a:chOff x="1908114" y="1417638"/>
            <a:chExt cx="8774174" cy="5252018"/>
          </a:xfrm>
        </p:grpSpPr>
        <p:pic>
          <p:nvPicPr>
            <p:cNvPr id="4" name="Picture 3"/>
            <p:cNvPicPr>
              <a:picLocks noChangeAspect="1"/>
            </p:cNvPicPr>
            <p:nvPr/>
          </p:nvPicPr>
          <p:blipFill rotWithShape="1">
            <a:blip r:embed="rId2"/>
            <a:srcRect t="8744"/>
            <a:stretch/>
          </p:blipFill>
          <p:spPr>
            <a:xfrm>
              <a:off x="1908114" y="1417638"/>
              <a:ext cx="7701105" cy="5252018"/>
            </a:xfrm>
            <a:prstGeom prst="rect">
              <a:avLst/>
            </a:prstGeom>
          </p:spPr>
        </p:pic>
        <p:sp>
          <p:nvSpPr>
            <p:cNvPr id="21" name="Rectangle 20"/>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609600" y="203198"/>
            <a:ext cx="10972800" cy="1143000"/>
          </a:xfrm>
        </p:spPr>
        <p:txBody>
          <a:bodyPr>
            <a:normAutofit fontScale="90000"/>
          </a:bodyPr>
          <a:lstStyle/>
          <a:p>
            <a:r>
              <a:rPr lang="en-US" b="1" dirty="0"/>
              <a:t>Genotype Effects Wet </a:t>
            </a:r>
            <a:r>
              <a:rPr lang="en-US" b="1"/>
              <a:t>Mass Accumulation by Strain</a:t>
            </a:r>
            <a:endParaRPr lang="en-US" b="1" dirty="0"/>
          </a:p>
        </p:txBody>
      </p:sp>
      <p:sp>
        <p:nvSpPr>
          <p:cNvPr id="5" name="Rectangle 4"/>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8" name="TextBox 7"/>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9" name="Left Bracket 8"/>
          <p:cNvSpPr/>
          <p:nvPr/>
        </p:nvSpPr>
        <p:spPr>
          <a:xfrm flipH="1">
            <a:off x="6882769" y="2935705"/>
            <a:ext cx="546240" cy="87092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2" name="Rectangle 11"/>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3" name="TextBox 12"/>
          <p:cNvSpPr txBox="1"/>
          <p:nvPr/>
        </p:nvSpPr>
        <p:spPr>
          <a:xfrm>
            <a:off x="7429009" y="1599138"/>
            <a:ext cx="1378205" cy="664987"/>
          </a:xfrm>
          <a:prstGeom prst="rect">
            <a:avLst/>
          </a:prstGeom>
          <a:noFill/>
        </p:spPr>
        <p:txBody>
          <a:bodyPr wrap="square" rtlCol="0">
            <a:spAutoFit/>
          </a:bodyPr>
          <a:lstStyle/>
          <a:p>
            <a:r>
              <a:rPr lang="en-US"/>
              <a:t>Diapause Treatment</a:t>
            </a:r>
          </a:p>
        </p:txBody>
      </p:sp>
      <p:sp>
        <p:nvSpPr>
          <p:cNvPr id="14" name="TextBox 13"/>
          <p:cNvSpPr txBox="1"/>
          <p:nvPr/>
        </p:nvSpPr>
        <p:spPr>
          <a:xfrm>
            <a:off x="7619866" y="3003506"/>
            <a:ext cx="1491107" cy="646331"/>
          </a:xfrm>
          <a:prstGeom prst="rect">
            <a:avLst/>
          </a:prstGeom>
          <a:noFill/>
        </p:spPr>
        <p:txBody>
          <a:bodyPr wrap="square" rtlCol="0">
            <a:spAutoFit/>
          </a:bodyPr>
          <a:lstStyle/>
          <a:p>
            <a:r>
              <a:rPr lang="en-US"/>
              <a:t>Non Diapause Treatment</a:t>
            </a:r>
          </a:p>
        </p:txBody>
      </p:sp>
      <p:sp>
        <p:nvSpPr>
          <p:cNvPr id="16" name="TextBox 15"/>
          <p:cNvSpPr txBox="1"/>
          <p:nvPr/>
        </p:nvSpPr>
        <p:spPr>
          <a:xfrm>
            <a:off x="6915098" y="3309789"/>
            <a:ext cx="295274" cy="369332"/>
          </a:xfrm>
          <a:prstGeom prst="rect">
            <a:avLst/>
          </a:prstGeom>
          <a:noFill/>
        </p:spPr>
        <p:txBody>
          <a:bodyPr wrap="none" rtlCol="0">
            <a:spAutoFit/>
          </a:bodyPr>
          <a:lstStyle/>
          <a:p>
            <a:r>
              <a:rPr lang="en-US" dirty="0"/>
              <a:t>a</a:t>
            </a:r>
          </a:p>
        </p:txBody>
      </p:sp>
      <p:sp>
        <p:nvSpPr>
          <p:cNvPr id="19" name="Rectangle 18"/>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Tree>
    <p:extLst>
      <p:ext uri="{BB962C8B-B14F-4D97-AF65-F5344CB8AC3E}">
        <p14:creationId xmlns:p14="http://schemas.microsoft.com/office/powerpoint/2010/main" val="12332724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a:t>Genotype Effects Wet Mass Depletion</a:t>
            </a:r>
          </a:p>
        </p:txBody>
      </p:sp>
      <p:pic>
        <p:nvPicPr>
          <p:cNvPr id="6" name="Picture 5"/>
          <p:cNvPicPr>
            <a:picLocks noChangeAspect="1"/>
          </p:cNvPicPr>
          <p:nvPr/>
        </p:nvPicPr>
        <p:blipFill rotWithShape="1">
          <a:blip r:embed="rId2"/>
          <a:srcRect t="7501"/>
          <a:stretch/>
        </p:blipFill>
        <p:spPr>
          <a:xfrm>
            <a:off x="2134120" y="1134180"/>
            <a:ext cx="8032599" cy="5529086"/>
          </a:xfrm>
          <a:prstGeom prst="rect">
            <a:avLst/>
          </a:prstGeom>
        </p:spPr>
      </p:pic>
      <p:sp>
        <p:nvSpPr>
          <p:cNvPr id="7" name="Rectangle 6"/>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1" name="TextBox 10"/>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2" name="Rectangle 11"/>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3" name="Rectangle 12"/>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4" name="Rectangle 13"/>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5" name="Rectangle 14"/>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6" name="Rectangle 15"/>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18" name="TextBox 17"/>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6674976" y="2611692"/>
            <a:ext cx="410690" cy="369332"/>
          </a:xfrm>
          <a:prstGeom prst="rect">
            <a:avLst/>
          </a:prstGeom>
          <a:noFill/>
        </p:spPr>
        <p:txBody>
          <a:bodyPr wrap="none" rtlCol="0">
            <a:spAutoFit/>
          </a:bodyPr>
          <a:lstStyle/>
          <a:p>
            <a:r>
              <a:rPr lang="en-US" dirty="0"/>
              <a:t>a*</a:t>
            </a:r>
          </a:p>
        </p:txBody>
      </p:sp>
      <p:sp>
        <p:nvSpPr>
          <p:cNvPr id="20" name="TextBox 19"/>
          <p:cNvSpPr txBox="1"/>
          <p:nvPr/>
        </p:nvSpPr>
        <p:spPr>
          <a:xfrm>
            <a:off x="4862257" y="2229844"/>
            <a:ext cx="410690" cy="369332"/>
          </a:xfrm>
          <a:prstGeom prst="rect">
            <a:avLst/>
          </a:prstGeom>
          <a:noFill/>
        </p:spPr>
        <p:txBody>
          <a:bodyPr wrap="none" rtlCol="0">
            <a:spAutoFit/>
          </a:bodyPr>
          <a:lstStyle/>
          <a:p>
            <a:r>
              <a:rPr lang="en-US" dirty="0"/>
              <a:t>a*</a:t>
            </a:r>
          </a:p>
        </p:txBody>
      </p:sp>
      <p:sp>
        <p:nvSpPr>
          <p:cNvPr id="21" name="TextBox 20"/>
          <p:cNvSpPr txBox="1"/>
          <p:nvPr/>
        </p:nvSpPr>
        <p:spPr>
          <a:xfrm>
            <a:off x="3126977" y="3115759"/>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6674976" y="3971445"/>
            <a:ext cx="421910" cy="369332"/>
          </a:xfrm>
          <a:prstGeom prst="rect">
            <a:avLst/>
          </a:prstGeom>
          <a:noFill/>
        </p:spPr>
        <p:txBody>
          <a:bodyPr wrap="none" rtlCol="0">
            <a:spAutoFit/>
          </a:bodyPr>
          <a:lstStyle/>
          <a:p>
            <a:r>
              <a:rPr lang="en-US"/>
              <a:t>b*</a:t>
            </a:r>
          </a:p>
        </p:txBody>
      </p:sp>
      <p:sp>
        <p:nvSpPr>
          <p:cNvPr id="23" name="TextBox 22"/>
          <p:cNvSpPr txBox="1"/>
          <p:nvPr/>
        </p:nvSpPr>
        <p:spPr>
          <a:xfrm>
            <a:off x="8562121" y="4808607"/>
            <a:ext cx="421910" cy="369332"/>
          </a:xfrm>
          <a:prstGeom prst="rect">
            <a:avLst/>
          </a:prstGeom>
          <a:noFill/>
        </p:spPr>
        <p:txBody>
          <a:bodyPr wrap="none" rtlCol="0">
            <a:spAutoFit/>
          </a:bodyPr>
          <a:lstStyle/>
          <a:p>
            <a:r>
              <a:rPr lang="en-US"/>
              <a:t>b*</a:t>
            </a:r>
          </a:p>
        </p:txBody>
      </p:sp>
      <p:sp>
        <p:nvSpPr>
          <p:cNvPr id="24" name="TextBox 23"/>
          <p:cNvSpPr txBox="1"/>
          <p:nvPr/>
        </p:nvSpPr>
        <p:spPr>
          <a:xfrm>
            <a:off x="4979648" y="5231198"/>
            <a:ext cx="282450" cy="369332"/>
          </a:xfrm>
          <a:prstGeom prst="rect">
            <a:avLst/>
          </a:prstGeom>
          <a:noFill/>
        </p:spPr>
        <p:txBody>
          <a:bodyPr wrap="none" rtlCol="0">
            <a:spAutoFit/>
          </a:bodyPr>
          <a:lstStyle/>
          <a:p>
            <a:r>
              <a:rPr lang="en-US" dirty="0"/>
              <a:t>c</a:t>
            </a:r>
          </a:p>
        </p:txBody>
      </p:sp>
      <p:sp>
        <p:nvSpPr>
          <p:cNvPr id="25" name="Rectangle 24"/>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Wet Mass (g)</a:t>
            </a:r>
          </a:p>
        </p:txBody>
      </p:sp>
      <p:sp>
        <p:nvSpPr>
          <p:cNvPr id="26" name="Rectangle 25"/>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xmlns="" id="{555C6D8D-33E7-4C1B-A005-2D69DE284F8E}"/>
              </a:ext>
            </a:extLst>
          </p:cNvPr>
          <p:cNvSpPr/>
          <p:nvPr/>
        </p:nvSpPr>
        <p:spPr>
          <a:xfrm>
            <a:off x="2728913" y="1171199"/>
            <a:ext cx="7437806" cy="491455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976037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31C944-7CC0-4EB8-8BED-E4F4EB410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1729E837-82AD-4834-9D78-33FB0F051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CAD72166-E502-433E-8007-1EAA43E69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0"/>
            <a:ext cx="11309230" cy="6858000"/>
          </a:xfrm>
          <a:prstGeom prst="rect">
            <a:avLst/>
          </a:prstGeom>
        </p:spPr>
      </p:pic>
    </p:spTree>
    <p:extLst>
      <p:ext uri="{BB962C8B-B14F-4D97-AF65-F5344CB8AC3E}">
        <p14:creationId xmlns:p14="http://schemas.microsoft.com/office/powerpoint/2010/main" val="7163866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B42EA31-C586-440D-8BBA-033873EDB1E8}"/>
              </a:ext>
            </a:extLst>
          </p:cNvPr>
          <p:cNvPicPr>
            <a:picLocks noChangeAspect="1"/>
          </p:cNvPicPr>
          <p:nvPr/>
        </p:nvPicPr>
        <p:blipFill>
          <a:blip r:embed="rId2"/>
          <a:stretch>
            <a:fillRect/>
          </a:stretch>
        </p:blipFill>
        <p:spPr>
          <a:xfrm>
            <a:off x="1585014" y="1092438"/>
            <a:ext cx="8294892" cy="5122095"/>
          </a:xfrm>
          <a:prstGeom prst="rect">
            <a:avLst/>
          </a:prstGeom>
        </p:spPr>
      </p:pic>
      <p:sp>
        <p:nvSpPr>
          <p:cNvPr id="8" name="Rectangle 7">
            <a:extLst>
              <a:ext uri="{FF2B5EF4-FFF2-40B4-BE49-F238E27FC236}">
                <a16:creationId xmlns:a16="http://schemas.microsoft.com/office/drawing/2014/main" xmlns="" id="{D6ABD6D8-645B-45A9-8C1A-E1600A66C8F8}"/>
              </a:ext>
            </a:extLst>
          </p:cNvPr>
          <p:cNvSpPr/>
          <p:nvPr/>
        </p:nvSpPr>
        <p:spPr>
          <a:xfrm>
            <a:off x="2312093" y="1789783"/>
            <a:ext cx="6285641" cy="3858182"/>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9" name="TextBox 8">
            <a:extLst>
              <a:ext uri="{FF2B5EF4-FFF2-40B4-BE49-F238E27FC236}">
                <a16:creationId xmlns:a16="http://schemas.microsoft.com/office/drawing/2014/main" xmlns="" id="{E20E697A-7A26-47DF-888F-588D42E69E86}"/>
              </a:ext>
            </a:extLst>
          </p:cNvPr>
          <p:cNvSpPr txBox="1"/>
          <p:nvPr/>
        </p:nvSpPr>
        <p:spPr>
          <a:xfrm>
            <a:off x="2239416" y="1411856"/>
            <a:ext cx="3140106" cy="369332"/>
          </a:xfrm>
          <a:prstGeom prst="rect">
            <a:avLst/>
          </a:prstGeom>
          <a:solidFill>
            <a:schemeClr val="bg1"/>
          </a:solidFill>
          <a:ln w="12700">
            <a:solidFill>
              <a:schemeClr val="tx1"/>
            </a:solidFill>
          </a:ln>
        </p:spPr>
        <p:txBody>
          <a:bodyPr wrap="square" rtlCol="0">
            <a:spAutoFit/>
          </a:bodyPr>
          <a:lstStyle/>
          <a:p>
            <a:pPr algn="ctr"/>
            <a:r>
              <a:rPr lang="en-US" b="1" dirty="0"/>
              <a:t>Diapause</a:t>
            </a:r>
          </a:p>
        </p:txBody>
      </p:sp>
      <p:sp>
        <p:nvSpPr>
          <p:cNvPr id="10" name="TextBox 9">
            <a:extLst>
              <a:ext uri="{FF2B5EF4-FFF2-40B4-BE49-F238E27FC236}">
                <a16:creationId xmlns:a16="http://schemas.microsoft.com/office/drawing/2014/main" xmlns="" id="{4CA08003-E85A-43C8-91FE-B110D1643A55}"/>
              </a:ext>
            </a:extLst>
          </p:cNvPr>
          <p:cNvSpPr txBox="1"/>
          <p:nvPr/>
        </p:nvSpPr>
        <p:spPr>
          <a:xfrm>
            <a:off x="5481379" y="1411856"/>
            <a:ext cx="3116356" cy="369332"/>
          </a:xfrm>
          <a:prstGeom prst="rect">
            <a:avLst/>
          </a:prstGeom>
          <a:solidFill>
            <a:schemeClr val="bg1"/>
          </a:solidFill>
          <a:ln w="12700">
            <a:solidFill>
              <a:schemeClr val="tx1"/>
            </a:solidFill>
          </a:ln>
        </p:spPr>
        <p:txBody>
          <a:bodyPr wrap="square" rtlCol="0">
            <a:spAutoFit/>
          </a:bodyPr>
          <a:lstStyle/>
          <a:p>
            <a:pPr algn="ctr"/>
            <a:r>
              <a:rPr lang="en-US" b="1" dirty="0"/>
              <a:t>Non Diapause</a:t>
            </a:r>
          </a:p>
        </p:txBody>
      </p:sp>
      <p:sp>
        <p:nvSpPr>
          <p:cNvPr id="12" name="TextBox 11">
            <a:extLst>
              <a:ext uri="{FF2B5EF4-FFF2-40B4-BE49-F238E27FC236}">
                <a16:creationId xmlns:a16="http://schemas.microsoft.com/office/drawing/2014/main" xmlns="" id="{46E2A53B-B1FA-430F-A38D-A286E2C8A87B}"/>
              </a:ext>
            </a:extLst>
          </p:cNvPr>
          <p:cNvSpPr txBox="1"/>
          <p:nvPr/>
        </p:nvSpPr>
        <p:spPr>
          <a:xfrm>
            <a:off x="2434143" y="3059668"/>
            <a:ext cx="300082"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xmlns="" id="{5273A6C3-C0E6-4495-91F7-FD88D4BC71C9}"/>
              </a:ext>
            </a:extLst>
          </p:cNvPr>
          <p:cNvSpPr txBox="1"/>
          <p:nvPr/>
        </p:nvSpPr>
        <p:spPr>
          <a:xfrm>
            <a:off x="2113808" y="6095000"/>
            <a:ext cx="2299797" cy="369332"/>
          </a:xfrm>
          <a:prstGeom prst="rect">
            <a:avLst/>
          </a:prstGeom>
          <a:noFill/>
        </p:spPr>
        <p:txBody>
          <a:bodyPr wrap="none" rtlCol="0">
            <a:spAutoFit/>
          </a:bodyPr>
          <a:lstStyle/>
          <a:p>
            <a:r>
              <a:rPr lang="en-US" dirty="0"/>
              <a:t>*  = Within treatments</a:t>
            </a:r>
          </a:p>
        </p:txBody>
      </p:sp>
      <p:sp>
        <p:nvSpPr>
          <p:cNvPr id="16" name="TextBox 15">
            <a:extLst>
              <a:ext uri="{FF2B5EF4-FFF2-40B4-BE49-F238E27FC236}">
                <a16:creationId xmlns:a16="http://schemas.microsoft.com/office/drawing/2014/main" xmlns="" id="{14BC0AF7-C1A4-4359-A568-DEDC056F323A}"/>
              </a:ext>
            </a:extLst>
          </p:cNvPr>
          <p:cNvSpPr txBox="1"/>
          <p:nvPr/>
        </p:nvSpPr>
        <p:spPr>
          <a:xfrm>
            <a:off x="5582419" y="4974390"/>
            <a:ext cx="298480" cy="369332"/>
          </a:xfrm>
          <a:prstGeom prst="rect">
            <a:avLst/>
          </a:prstGeom>
          <a:noFill/>
        </p:spPr>
        <p:txBody>
          <a:bodyPr wrap="none" rtlCol="0">
            <a:spAutoFit/>
          </a:bodyPr>
          <a:lstStyle/>
          <a:p>
            <a:r>
              <a:rPr lang="en-US" b="1" dirty="0"/>
              <a:t>a</a:t>
            </a:r>
          </a:p>
        </p:txBody>
      </p:sp>
    </p:spTree>
    <p:extLst>
      <p:ext uri="{BB962C8B-B14F-4D97-AF65-F5344CB8AC3E}">
        <p14:creationId xmlns:p14="http://schemas.microsoft.com/office/powerpoint/2010/main" val="251926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300" y="811"/>
            <a:ext cx="4109752"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8153052" y="-3037"/>
            <a:ext cx="4037134"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flipH="1">
            <a:off x="0" y="811"/>
            <a:ext cx="4052656" cy="3385127"/>
          </a:xfrm>
          <a:prstGeom prst="rect">
            <a:avLst/>
          </a:prstGeom>
        </p:spPr>
      </p:pic>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Rectangle 20"/>
          <p:cNvSpPr/>
          <p:nvPr/>
        </p:nvSpPr>
        <p:spPr>
          <a:xfrm>
            <a:off x="953539" y="4476181"/>
            <a:ext cx="10298878" cy="1877437"/>
          </a:xfrm>
          <a:prstGeom prst="rect">
            <a:avLst/>
          </a:prstGeom>
        </p:spPr>
        <p:txBody>
          <a:bodyPr wrap="square">
            <a:spAutoFit/>
          </a:bodyPr>
          <a:lstStyle/>
          <a:p>
            <a:pPr algn="ctr"/>
            <a:r>
              <a:rPr lang="en-US" sz="4400" b="1" u="sng" dirty="0">
                <a:cs typeface="Calibri"/>
              </a:rPr>
              <a:t>AMAZING PESTS</a:t>
            </a:r>
          </a:p>
          <a:p>
            <a:pPr marL="285750" indent="-285750">
              <a:buFont typeface="Arial"/>
              <a:buChar char="•"/>
            </a:pPr>
            <a:r>
              <a:rPr lang="en-US" sz="3600" b="1" dirty="0">
                <a:cs typeface="Calibri"/>
              </a:rPr>
              <a:t>Adults emerge at the beginning corn season.</a:t>
            </a:r>
          </a:p>
          <a:p>
            <a:pPr marL="285750" indent="-285750">
              <a:buFont typeface="Arial"/>
              <a:buChar char="•"/>
            </a:pPr>
            <a:r>
              <a:rPr lang="en-US" sz="3600" b="1" dirty="0">
                <a:cs typeface="Calibri"/>
              </a:rPr>
              <a:t>Larvae diapause begins as corn season ends.</a:t>
            </a:r>
          </a:p>
        </p:txBody>
      </p:sp>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558"/>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1732" y="38815"/>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931" y="38814"/>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4251" y="47151"/>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057776" y="189509"/>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90" y="43557"/>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165" y="43557"/>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683" y="43556"/>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149" y="48364"/>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5634" y="43557"/>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4155975" y="27336"/>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6105467" y="-47271"/>
            <a:ext cx="834673" cy="1007203"/>
          </a:xfrm>
          <a:prstGeom prst="ellipse">
            <a:avLst/>
          </a:prstGeom>
          <a:blipFill rotWithShape="1">
            <a:blip r:embed="rId9"/>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7924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DC6F55-EFFE-4FB2-B82C-CBDC85FDF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981198E-32FC-465C-AFC4-FF5A9D3F80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4EFB35FB-393F-45C0-81BF-97B463F7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8" y="0"/>
            <a:ext cx="11577204" cy="6858000"/>
          </a:xfrm>
          <a:prstGeom prst="rect">
            <a:avLst/>
          </a:prstGeom>
        </p:spPr>
      </p:pic>
    </p:spTree>
    <p:extLst>
      <p:ext uri="{BB962C8B-B14F-4D97-AF65-F5344CB8AC3E}">
        <p14:creationId xmlns:p14="http://schemas.microsoft.com/office/powerpoint/2010/main" val="15166644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61A56B-A4E3-47C4-A65E-6C88960BE8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7DE3600-33BB-4BC5-BD5D-18C6E77AFD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FFFBFA52-AEBC-4E29-835A-FE967F04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61" y="80495"/>
            <a:ext cx="10593278" cy="6697010"/>
          </a:xfrm>
          <a:prstGeom prst="rect">
            <a:avLst/>
          </a:prstGeom>
        </p:spPr>
      </p:pic>
    </p:spTree>
    <p:extLst>
      <p:ext uri="{BB962C8B-B14F-4D97-AF65-F5344CB8AC3E}">
        <p14:creationId xmlns:p14="http://schemas.microsoft.com/office/powerpoint/2010/main" val="20966099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5A096A-9DA8-403F-A3C7-083B6831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7F8D03B-272A-431C-BEF2-DB511662CB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E92F2A4E-4082-40F0-AC06-400D4F4BA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62" y="0"/>
            <a:ext cx="11456076" cy="6858000"/>
          </a:xfrm>
          <a:prstGeom prst="rect">
            <a:avLst/>
          </a:prstGeom>
        </p:spPr>
      </p:pic>
    </p:spTree>
    <p:extLst>
      <p:ext uri="{BB962C8B-B14F-4D97-AF65-F5344CB8AC3E}">
        <p14:creationId xmlns:p14="http://schemas.microsoft.com/office/powerpoint/2010/main" val="18119009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E55D08-38C4-4575-B1F8-27746116B8DF}"/>
              </a:ext>
            </a:extLst>
          </p:cNvPr>
          <p:cNvSpPr>
            <a:spLocks noGrp="1"/>
          </p:cNvSpPr>
          <p:nvPr>
            <p:ph type="title"/>
          </p:nvPr>
        </p:nvSpPr>
        <p:spPr/>
        <p:txBody>
          <a:bodyPr/>
          <a:lstStyle/>
          <a:p>
            <a:r>
              <a:rPr lang="en-US" dirty="0"/>
              <a:t>Life History Tracking</a:t>
            </a:r>
          </a:p>
        </p:txBody>
      </p:sp>
      <p:pic>
        <p:nvPicPr>
          <p:cNvPr id="5" name="Content Placeholder 4">
            <a:extLst>
              <a:ext uri="{FF2B5EF4-FFF2-40B4-BE49-F238E27FC236}">
                <a16:creationId xmlns:a16="http://schemas.microsoft.com/office/drawing/2014/main" xmlns="" id="{6A090072-C70E-4034-ADC2-998F887A2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9596" y="1600200"/>
            <a:ext cx="7552807" cy="4525963"/>
          </a:xfrm>
        </p:spPr>
      </p:pic>
    </p:spTree>
    <p:extLst>
      <p:ext uri="{BB962C8B-B14F-4D97-AF65-F5344CB8AC3E}">
        <p14:creationId xmlns:p14="http://schemas.microsoft.com/office/powerpoint/2010/main" val="13009336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BE8CD-F744-4217-82EC-8E5D7AA14E0E}"/>
              </a:ext>
            </a:extLst>
          </p:cNvPr>
          <p:cNvSpPr>
            <a:spLocks noGrp="1"/>
          </p:cNvSpPr>
          <p:nvPr>
            <p:ph type="title"/>
          </p:nvPr>
        </p:nvSpPr>
        <p:spPr/>
        <p:txBody>
          <a:bodyPr/>
          <a:lstStyle/>
          <a:p>
            <a:endParaRPr lang="en-US"/>
          </a:p>
        </p:txBody>
      </p:sp>
      <p:pic>
        <p:nvPicPr>
          <p:cNvPr id="4" name="Picture 3"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981" y="811"/>
            <a:ext cx="6095365" cy="3385127"/>
          </a:xfrm>
          <a:prstGeom prst="rect">
            <a:avLst/>
          </a:prstGeom>
        </p:spPr>
      </p:pic>
      <p:pic>
        <p:nvPicPr>
          <p:cNvPr id="5" name="Picture 4"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a:off x="7153511" y="-3037"/>
            <a:ext cx="5036675" cy="3388301"/>
          </a:xfrm>
          <a:prstGeom prst="rect">
            <a:avLst/>
          </a:prstGeom>
        </p:spPr>
      </p:pic>
      <p:pic>
        <p:nvPicPr>
          <p:cNvPr id="6" name="Picture 5" descr="A bird standing on a field&#10;&#10;Description generated with very high confidence">
            <a:extLst>
              <a:ext uri="{FF2B5EF4-FFF2-40B4-BE49-F238E27FC236}">
                <a16:creationId xmlns:a16="http://schemas.microsoft.com/office/drawing/2014/main" xmlns="" id="{907EEDFC-70B9-48C3-B602-7364BFE3E14D}"/>
              </a:ext>
            </a:extLst>
          </p:cNvPr>
          <p:cNvPicPr>
            <a:picLocks noChangeAspect="1"/>
          </p:cNvPicPr>
          <p:nvPr/>
        </p:nvPicPr>
        <p:blipFill rotWithShape="1">
          <a:blip r:embed="rId3">
            <a:extLst>
              <a:ext uri="{28A0092B-C50C-407E-A947-70E740481C1C}">
                <a14:useLocalDpi xmlns:a14="http://schemas.microsoft.com/office/drawing/2010/main" val="0"/>
              </a:ext>
            </a:extLst>
          </a:blip>
          <a:srcRect l="77594"/>
          <a:stretch/>
        </p:blipFill>
        <p:spPr>
          <a:xfrm flipH="1">
            <a:off x="2007" y="811"/>
            <a:ext cx="4993207" cy="3385127"/>
          </a:xfrm>
          <a:prstGeom prst="rect">
            <a:avLst/>
          </a:prstGeom>
        </p:spPr>
      </p:pic>
      <p:pic>
        <p:nvPicPr>
          <p:cNvPr id="7" name="Picture 6">
            <a:extLst>
              <a:ext uri="{FF2B5EF4-FFF2-40B4-BE49-F238E27FC236}">
                <a16:creationId xmlns:a16="http://schemas.microsoft.com/office/drawing/2014/main" xmlns="" id="{AAA94F50-D731-42CB-9B4E-4A46ED11F1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4" y="264599"/>
            <a:ext cx="792187" cy="685309"/>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1F7FFC8C-2279-4EAA-8FFE-EA412B489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7979" y="270053"/>
            <a:ext cx="792187" cy="685309"/>
          </a:xfrm>
          <a:prstGeom prst="rect">
            <a:avLst/>
          </a:prstGeom>
        </p:spPr>
      </p:pic>
      <p:pic>
        <p:nvPicPr>
          <p:cNvPr id="9" name="Picture 8">
            <a:extLst>
              <a:ext uri="{FF2B5EF4-FFF2-40B4-BE49-F238E27FC236}">
                <a16:creationId xmlns:a16="http://schemas.microsoft.com/office/drawing/2014/main" xmlns="" id="{03703218-12EA-4D67-B4DD-B83A848459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6444" y="267207"/>
            <a:ext cx="792187" cy="685309"/>
          </a:xfrm>
          <a:prstGeom prst="rect">
            <a:avLst/>
          </a:prstGeom>
        </p:spPr>
      </p:pic>
      <p:pic>
        <p:nvPicPr>
          <p:cNvPr id="10" name="Picture 9">
            <a:extLst>
              <a:ext uri="{FF2B5EF4-FFF2-40B4-BE49-F238E27FC236}">
                <a16:creationId xmlns:a16="http://schemas.microsoft.com/office/drawing/2014/main" xmlns="" id="{B794C120-E8EB-4663-8EDD-8299F3A63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9445" y="262819"/>
            <a:ext cx="792187" cy="685309"/>
          </a:xfrm>
          <a:prstGeom prst="rect">
            <a:avLst/>
          </a:prstGeom>
        </p:spPr>
      </p:pic>
      <p:pic>
        <p:nvPicPr>
          <p:cNvPr id="11" name="Picture 10">
            <a:extLst>
              <a:ext uri="{FF2B5EF4-FFF2-40B4-BE49-F238E27FC236}">
                <a16:creationId xmlns:a16="http://schemas.microsoft.com/office/drawing/2014/main" xmlns="" id="{62EBAE1B-A9D6-4AD7-8F1C-0BE636109F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1586" y="267208"/>
            <a:ext cx="792187" cy="685309"/>
          </a:xfrm>
          <a:prstGeom prst="rect">
            <a:avLst/>
          </a:prstGeom>
        </p:spPr>
      </p:pic>
      <p:pic>
        <p:nvPicPr>
          <p:cNvPr id="12" name="Picture 11">
            <a:extLst>
              <a:ext uri="{FF2B5EF4-FFF2-40B4-BE49-F238E27FC236}">
                <a16:creationId xmlns:a16="http://schemas.microsoft.com/office/drawing/2014/main" xmlns="" id="{AB424B89-85FC-44CD-BAC5-BC5934578D2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991552" y="637805"/>
            <a:ext cx="912477" cy="366590"/>
          </a:xfrm>
          <a:prstGeom prst="rect">
            <a:avLst/>
          </a:prstGeom>
        </p:spPr>
      </p:pic>
      <p:pic>
        <p:nvPicPr>
          <p:cNvPr id="14" name="Picture 13">
            <a:extLst>
              <a:ext uri="{FF2B5EF4-FFF2-40B4-BE49-F238E27FC236}">
                <a16:creationId xmlns:a16="http://schemas.microsoft.com/office/drawing/2014/main" xmlns="" id="{3F0D897E-2EEC-4AF6-9B33-62C77BD2CD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566" y="271856"/>
            <a:ext cx="792187" cy="685309"/>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24394971-FE83-4F34-A81D-80FF6ACC7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0109" y="279113"/>
            <a:ext cx="792187" cy="685309"/>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4" y="266424"/>
            <a:ext cx="792187" cy="685309"/>
          </a:xfrm>
          <a:prstGeom prst="rect">
            <a:avLst/>
          </a:prstGeom>
        </p:spPr>
      </p:pic>
      <p:pic>
        <p:nvPicPr>
          <p:cNvPr id="17" name="Picture 16" descr="A picture containing mollusk, invertebrate, animal, seasnail&#10;&#10;Description generated with very high confidence">
            <a:extLst>
              <a:ext uri="{FF2B5EF4-FFF2-40B4-BE49-F238E27FC236}">
                <a16:creationId xmlns:a16="http://schemas.microsoft.com/office/drawing/2014/main" xmlns="" id="{264D7A18-FFE0-4CDF-B232-73BD6FF9B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52" y="277299"/>
            <a:ext cx="792187" cy="685309"/>
          </a:xfrm>
          <a:prstGeom prst="rect">
            <a:avLst/>
          </a:prstGeom>
        </p:spPr>
      </p:pic>
      <p:pic>
        <p:nvPicPr>
          <p:cNvPr id="18" name="Picture 17" descr="A picture containing mollusk, invertebrate, animal, seasnail&#10;&#10;Description generated with very high confidence">
            <a:extLst>
              <a:ext uri="{FF2B5EF4-FFF2-40B4-BE49-F238E27FC236}">
                <a16:creationId xmlns:a16="http://schemas.microsoft.com/office/drawing/2014/main" xmlns="" id="{C9D6B7AE-70AB-4EA2-AF39-C63CF6E688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409" y="266413"/>
            <a:ext cx="792187" cy="685309"/>
          </a:xfrm>
          <a:prstGeom prst="rect">
            <a:avLst/>
          </a:prstGeom>
        </p:spPr>
      </p:pic>
      <p:pic>
        <p:nvPicPr>
          <p:cNvPr id="19" name="Picture 1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749" y="264610"/>
            <a:ext cx="792187" cy="685309"/>
          </a:xfrm>
          <a:prstGeom prst="rect">
            <a:avLst/>
          </a:prstGeom>
        </p:spPr>
      </p:pic>
      <p:sp>
        <p:nvSpPr>
          <p:cNvPr id="39" name="Rectangle 38">
            <a:extLst>
              <a:ext uri="{FF2B5EF4-FFF2-40B4-BE49-F238E27FC236}">
                <a16:creationId xmlns:a16="http://schemas.microsoft.com/office/drawing/2014/main" xmlns="" id="{76E98C5F-03AE-4A2B-AFBF-D8651510A140}"/>
              </a:ext>
            </a:extLst>
          </p:cNvPr>
          <p:cNvSpPr/>
          <p:nvPr/>
        </p:nvSpPr>
        <p:spPr>
          <a:xfrm rot="16036543">
            <a:off x="5195069" y="-10571"/>
            <a:ext cx="516120" cy="717751"/>
          </a:xfrm>
          <a:prstGeom prst="rect">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41" name="Table 40">
            <a:extLst>
              <a:ext uri="{FF2B5EF4-FFF2-40B4-BE49-F238E27FC236}">
                <a16:creationId xmlns:a16="http://schemas.microsoft.com/office/drawing/2014/main" xmlns="" id="{5CCC22B6-787F-491C-9903-38B4DA119ED7}"/>
              </a:ext>
            </a:extLst>
          </p:cNvPr>
          <p:cNvGraphicFramePr>
            <a:graphicFrameLocks noGrp="1"/>
          </p:cNvGraphicFramePr>
          <p:nvPr>
            <p:extLst/>
          </p:nvPr>
        </p:nvGraphicFramePr>
        <p:xfrm>
          <a:off x="3821" y="3390350"/>
          <a:ext cx="12191997" cy="565648"/>
        </p:xfrm>
        <a:graphic>
          <a:graphicData uri="http://schemas.openxmlformats.org/drawingml/2006/table">
            <a:tbl>
              <a:tblPr firstRow="1" bandRow="1">
                <a:tableStyleId>{17292A2E-F333-43FB-9621-5CBBE7FDCDCB}</a:tableStyleId>
              </a:tblPr>
              <a:tblGrid>
                <a:gridCol w="984394">
                  <a:extLst>
                    <a:ext uri="{9D8B030D-6E8A-4147-A177-3AD203B41FA5}">
                      <a16:colId xmlns:a16="http://schemas.microsoft.com/office/drawing/2014/main" xmlns="" val="20000"/>
                    </a:ext>
                  </a:extLst>
                </a:gridCol>
                <a:gridCol w="1018873">
                  <a:extLst>
                    <a:ext uri="{9D8B030D-6E8A-4147-A177-3AD203B41FA5}">
                      <a16:colId xmlns:a16="http://schemas.microsoft.com/office/drawing/2014/main" xmlns="" val="20001"/>
                    </a:ext>
                  </a:extLst>
                </a:gridCol>
                <a:gridCol w="1018873">
                  <a:extLst>
                    <a:ext uri="{9D8B030D-6E8A-4147-A177-3AD203B41FA5}">
                      <a16:colId xmlns:a16="http://schemas.microsoft.com/office/drawing/2014/main" xmlns="" val="20002"/>
                    </a:ext>
                  </a:extLst>
                </a:gridCol>
                <a:gridCol w="1018873">
                  <a:extLst>
                    <a:ext uri="{9D8B030D-6E8A-4147-A177-3AD203B41FA5}">
                      <a16:colId xmlns:a16="http://schemas.microsoft.com/office/drawing/2014/main" xmlns="" val="20003"/>
                    </a:ext>
                  </a:extLst>
                </a:gridCol>
                <a:gridCol w="1018873">
                  <a:extLst>
                    <a:ext uri="{9D8B030D-6E8A-4147-A177-3AD203B41FA5}">
                      <a16:colId xmlns:a16="http://schemas.microsoft.com/office/drawing/2014/main" xmlns="" val="20004"/>
                    </a:ext>
                  </a:extLst>
                </a:gridCol>
                <a:gridCol w="1018873">
                  <a:extLst>
                    <a:ext uri="{9D8B030D-6E8A-4147-A177-3AD203B41FA5}">
                      <a16:colId xmlns:a16="http://schemas.microsoft.com/office/drawing/2014/main" xmlns="" val="20005"/>
                    </a:ext>
                  </a:extLst>
                </a:gridCol>
                <a:gridCol w="1018873">
                  <a:extLst>
                    <a:ext uri="{9D8B030D-6E8A-4147-A177-3AD203B41FA5}">
                      <a16:colId xmlns:a16="http://schemas.microsoft.com/office/drawing/2014/main" xmlns="" val="20006"/>
                    </a:ext>
                  </a:extLst>
                </a:gridCol>
                <a:gridCol w="1018873">
                  <a:extLst>
                    <a:ext uri="{9D8B030D-6E8A-4147-A177-3AD203B41FA5}">
                      <a16:colId xmlns:a16="http://schemas.microsoft.com/office/drawing/2014/main" xmlns="" val="20007"/>
                    </a:ext>
                  </a:extLst>
                </a:gridCol>
                <a:gridCol w="1018873">
                  <a:extLst>
                    <a:ext uri="{9D8B030D-6E8A-4147-A177-3AD203B41FA5}">
                      <a16:colId xmlns:a16="http://schemas.microsoft.com/office/drawing/2014/main" xmlns="" val="20008"/>
                    </a:ext>
                  </a:extLst>
                </a:gridCol>
                <a:gridCol w="1018873">
                  <a:extLst>
                    <a:ext uri="{9D8B030D-6E8A-4147-A177-3AD203B41FA5}">
                      <a16:colId xmlns:a16="http://schemas.microsoft.com/office/drawing/2014/main" xmlns="" val="20009"/>
                    </a:ext>
                  </a:extLst>
                </a:gridCol>
                <a:gridCol w="1018873">
                  <a:extLst>
                    <a:ext uri="{9D8B030D-6E8A-4147-A177-3AD203B41FA5}">
                      <a16:colId xmlns:a16="http://schemas.microsoft.com/office/drawing/2014/main" xmlns="" val="20010"/>
                    </a:ext>
                  </a:extLst>
                </a:gridCol>
                <a:gridCol w="1018873">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1">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1">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21" name="TextBox 20"/>
          <p:cNvSpPr txBox="1"/>
          <p:nvPr/>
        </p:nvSpPr>
        <p:spPr>
          <a:xfrm>
            <a:off x="2215706" y="4895951"/>
            <a:ext cx="7760587" cy="584775"/>
          </a:xfrm>
          <a:prstGeom prst="rect">
            <a:avLst/>
          </a:prstGeom>
          <a:noFill/>
        </p:spPr>
        <p:txBody>
          <a:bodyPr wrap="none" rtlCol="0">
            <a:spAutoFit/>
          </a:bodyPr>
          <a:lstStyle/>
          <a:p>
            <a:pPr algn="ctr"/>
            <a:r>
              <a:rPr lang="en-US" sz="3200" b="1" dirty="0"/>
              <a:t>Longer Growing Seasons = More generations</a:t>
            </a:r>
          </a:p>
        </p:txBody>
      </p:sp>
    </p:spTree>
    <p:extLst>
      <p:ext uri="{BB962C8B-B14F-4D97-AF65-F5344CB8AC3E}">
        <p14:creationId xmlns:p14="http://schemas.microsoft.com/office/powerpoint/2010/main" val="892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095374" y="831126"/>
            <a:ext cx="9765768" cy="6026874"/>
          </a:xfrm>
          <a:prstGeom prst="rect">
            <a:avLst/>
          </a:prstGeom>
        </p:spPr>
      </p:pic>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Depletion occurs </a:t>
            </a:r>
            <a:endParaRPr lang="en-US" sz="4400" b="1" dirty="0">
              <a:cs typeface="Calibri"/>
            </a:endParaRPr>
          </a:p>
        </p:txBody>
      </p:sp>
      <p:sp>
        <p:nvSpPr>
          <p:cNvPr id="28" name="Rectangle 27"/>
          <p:cNvSpPr/>
          <p:nvPr/>
        </p:nvSpPr>
        <p:spPr>
          <a:xfrm>
            <a:off x="7447019" y="1599255"/>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47018" y="2032392"/>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61418" y="1481347"/>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361416" y="1927937"/>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xmlns="" id="{555C6D8D-33E7-4C1B-A005-2D69DE284F8E}"/>
              </a:ext>
            </a:extLst>
          </p:cNvPr>
          <p:cNvSpPr/>
          <p:nvPr/>
        </p:nvSpPr>
        <p:spPr>
          <a:xfrm>
            <a:off x="1953646" y="1197703"/>
            <a:ext cx="8213073"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4" name="TextBox 33"/>
          <p:cNvSpPr txBox="1"/>
          <p:nvPr/>
        </p:nvSpPr>
        <p:spPr>
          <a:xfrm>
            <a:off x="8467611" y="2970310"/>
            <a:ext cx="410690" cy="369332"/>
          </a:xfrm>
          <a:prstGeom prst="rect">
            <a:avLst/>
          </a:prstGeom>
          <a:noFill/>
        </p:spPr>
        <p:txBody>
          <a:bodyPr wrap="none" rtlCol="0">
            <a:spAutoFit/>
          </a:bodyPr>
          <a:lstStyle/>
          <a:p>
            <a:r>
              <a:rPr lang="en-US" dirty="0"/>
              <a:t>a*</a:t>
            </a:r>
          </a:p>
        </p:txBody>
      </p:sp>
      <p:sp>
        <p:nvSpPr>
          <p:cNvPr id="35" name="TextBox 34"/>
          <p:cNvSpPr txBox="1"/>
          <p:nvPr/>
        </p:nvSpPr>
        <p:spPr>
          <a:xfrm>
            <a:off x="6674976" y="2611692"/>
            <a:ext cx="410690" cy="369332"/>
          </a:xfrm>
          <a:prstGeom prst="rect">
            <a:avLst/>
          </a:prstGeom>
          <a:noFill/>
        </p:spPr>
        <p:txBody>
          <a:bodyPr wrap="none" rtlCol="0">
            <a:spAutoFit/>
          </a:bodyPr>
          <a:lstStyle/>
          <a:p>
            <a:r>
              <a:rPr lang="en-US" dirty="0"/>
              <a:t>a*</a:t>
            </a:r>
          </a:p>
        </p:txBody>
      </p:sp>
      <p:sp>
        <p:nvSpPr>
          <p:cNvPr id="37" name="TextBox 36"/>
          <p:cNvSpPr txBox="1"/>
          <p:nvPr/>
        </p:nvSpPr>
        <p:spPr>
          <a:xfrm>
            <a:off x="4862257" y="2229844"/>
            <a:ext cx="410690" cy="369332"/>
          </a:xfrm>
          <a:prstGeom prst="rect">
            <a:avLst/>
          </a:prstGeom>
          <a:noFill/>
        </p:spPr>
        <p:txBody>
          <a:bodyPr wrap="none" rtlCol="0">
            <a:spAutoFit/>
          </a:bodyPr>
          <a:lstStyle/>
          <a:p>
            <a:r>
              <a:rPr lang="en-US" dirty="0"/>
              <a:t>a*</a:t>
            </a:r>
          </a:p>
        </p:txBody>
      </p:sp>
      <p:sp>
        <p:nvSpPr>
          <p:cNvPr id="39" name="TextBox 38"/>
          <p:cNvSpPr txBox="1"/>
          <p:nvPr/>
        </p:nvSpPr>
        <p:spPr>
          <a:xfrm>
            <a:off x="3126977" y="3115759"/>
            <a:ext cx="306494" cy="369332"/>
          </a:xfrm>
          <a:prstGeom prst="rect">
            <a:avLst/>
          </a:prstGeom>
          <a:noFill/>
        </p:spPr>
        <p:txBody>
          <a:bodyPr wrap="none" rtlCol="0">
            <a:spAutoFit/>
          </a:bodyPr>
          <a:lstStyle/>
          <a:p>
            <a:r>
              <a:rPr lang="en-US"/>
              <a:t>b</a:t>
            </a:r>
          </a:p>
        </p:txBody>
      </p:sp>
      <p:sp>
        <p:nvSpPr>
          <p:cNvPr id="40" name="TextBox 39"/>
          <p:cNvSpPr txBox="1"/>
          <p:nvPr/>
        </p:nvSpPr>
        <p:spPr>
          <a:xfrm>
            <a:off x="6674976" y="3971445"/>
            <a:ext cx="421910" cy="369332"/>
          </a:xfrm>
          <a:prstGeom prst="rect">
            <a:avLst/>
          </a:prstGeom>
          <a:noFill/>
        </p:spPr>
        <p:txBody>
          <a:bodyPr wrap="none" rtlCol="0">
            <a:spAutoFit/>
          </a:bodyPr>
          <a:lstStyle/>
          <a:p>
            <a:r>
              <a:rPr lang="en-US"/>
              <a:t>b*</a:t>
            </a:r>
          </a:p>
        </p:txBody>
      </p:sp>
      <p:sp>
        <p:nvSpPr>
          <p:cNvPr id="41" name="TextBox 40"/>
          <p:cNvSpPr txBox="1"/>
          <p:nvPr/>
        </p:nvSpPr>
        <p:spPr>
          <a:xfrm>
            <a:off x="8562121" y="4808607"/>
            <a:ext cx="421910" cy="369332"/>
          </a:xfrm>
          <a:prstGeom prst="rect">
            <a:avLst/>
          </a:prstGeom>
          <a:noFill/>
        </p:spPr>
        <p:txBody>
          <a:bodyPr wrap="none" rtlCol="0">
            <a:spAutoFit/>
          </a:bodyPr>
          <a:lstStyle/>
          <a:p>
            <a:r>
              <a:rPr lang="en-US"/>
              <a:t>b*</a:t>
            </a:r>
          </a:p>
        </p:txBody>
      </p:sp>
      <p:sp>
        <p:nvSpPr>
          <p:cNvPr id="42" name="TextBox 41"/>
          <p:cNvSpPr txBox="1"/>
          <p:nvPr/>
        </p:nvSpPr>
        <p:spPr>
          <a:xfrm>
            <a:off x="4979648" y="5231198"/>
            <a:ext cx="282450" cy="369332"/>
          </a:xfrm>
          <a:prstGeom prst="rect">
            <a:avLst/>
          </a:prstGeom>
          <a:noFill/>
        </p:spPr>
        <p:txBody>
          <a:bodyPr wrap="none" rtlCol="0">
            <a:spAutoFit/>
          </a:bodyPr>
          <a:lstStyle/>
          <a:p>
            <a:r>
              <a:rPr lang="en-US" dirty="0"/>
              <a:t>c</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7027633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0219"/>
          <a:stretch/>
        </p:blipFill>
        <p:spPr>
          <a:xfrm>
            <a:off x="0" y="1657223"/>
            <a:ext cx="12191999" cy="455918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616826" y="510818"/>
            <a:ext cx="4204853" cy="830997"/>
          </a:xfrm>
          <a:prstGeom prst="rect">
            <a:avLst/>
          </a:prstGeom>
          <a:noFill/>
        </p:spPr>
        <p:txBody>
          <a:bodyPr wrap="square" rtlCol="0">
            <a:spAutoFit/>
          </a:bodyPr>
          <a:lstStyle/>
          <a:p>
            <a:r>
              <a:rPr lang="en-US" sz="4800" b="1" dirty="0"/>
              <a:t>21</a:t>
            </a:r>
            <a:r>
              <a:rPr lang="en-US" sz="4800" b="1" baseline="30000" dirty="0"/>
              <a:t>st</a:t>
            </a:r>
            <a:r>
              <a:rPr lang="en-US" sz="4800" b="1" dirty="0"/>
              <a:t> Century</a:t>
            </a:r>
          </a:p>
        </p:txBody>
      </p:sp>
      <p:sp>
        <p:nvSpPr>
          <p:cNvPr id="6" name="TextBox 5"/>
          <p:cNvSpPr txBox="1"/>
          <p:nvPr/>
        </p:nvSpPr>
        <p:spPr>
          <a:xfrm>
            <a:off x="7766340" y="550581"/>
            <a:ext cx="4129094" cy="830997"/>
          </a:xfrm>
          <a:prstGeom prst="rect">
            <a:avLst/>
          </a:prstGeom>
          <a:noFill/>
        </p:spPr>
        <p:txBody>
          <a:bodyPr wrap="square" rtlCol="0">
            <a:spAutoFit/>
          </a:bodyPr>
          <a:lstStyle/>
          <a:p>
            <a:r>
              <a:rPr lang="en-US" sz="4800" b="1" dirty="0"/>
              <a:t>22</a:t>
            </a:r>
            <a:r>
              <a:rPr lang="en-US" sz="4800" b="1" baseline="30000" dirty="0"/>
              <a:t>nd</a:t>
            </a:r>
            <a:r>
              <a:rPr lang="en-US" sz="4800" b="1" dirty="0"/>
              <a:t>  Century</a:t>
            </a:r>
          </a:p>
        </p:txBody>
      </p:sp>
      <p:sp>
        <p:nvSpPr>
          <p:cNvPr id="7" name="TextBox 6"/>
          <p:cNvSpPr txBox="1"/>
          <p:nvPr/>
        </p:nvSpPr>
        <p:spPr>
          <a:xfrm>
            <a:off x="0" y="6550223"/>
            <a:ext cx="7438506" cy="307777"/>
          </a:xfrm>
          <a:prstGeom prst="rect">
            <a:avLst/>
          </a:prstGeom>
          <a:noFill/>
        </p:spPr>
        <p:txBody>
          <a:bodyPr wrap="square" rtlCol="0">
            <a:spAutoFit/>
          </a:bodyPr>
          <a:lstStyle/>
          <a:p>
            <a:r>
              <a:rPr lang="en-US" sz="1400" dirty="0"/>
              <a:t>Purdue Climate Change </a:t>
            </a:r>
            <a:r>
              <a:rPr lang="en-US" sz="1400"/>
              <a:t>Research Center, </a:t>
            </a:r>
            <a:r>
              <a:rPr lang="en-US" sz="1400" dirty="0" err="1"/>
              <a:t>Diffenbaugh</a:t>
            </a:r>
            <a:r>
              <a:rPr lang="en-US" sz="1400" dirty="0"/>
              <a:t>, N. et al. </a:t>
            </a:r>
            <a:r>
              <a:rPr lang="en-US" sz="1400" dirty="0" err="1"/>
              <a:t>Envirn</a:t>
            </a:r>
            <a:r>
              <a:rPr lang="en-US" sz="1400" dirty="0"/>
              <a:t> </a:t>
            </a:r>
            <a:r>
              <a:rPr lang="en-US" sz="1400" dirty="0" err="1"/>
              <a:t>Resrch</a:t>
            </a:r>
            <a:r>
              <a:rPr lang="en-US" sz="1400" dirty="0"/>
              <a:t> </a:t>
            </a:r>
            <a:r>
              <a:rPr lang="en-US" sz="1400" dirty="0" err="1"/>
              <a:t>Ltrs</a:t>
            </a:r>
            <a:r>
              <a:rPr lang="en-US" sz="1400" dirty="0"/>
              <a:t>, 2008;3 </a:t>
            </a:r>
          </a:p>
        </p:txBody>
      </p:sp>
      <p:cxnSp>
        <p:nvCxnSpPr>
          <p:cNvPr id="9" name="Straight Connector 8"/>
          <p:cNvCxnSpPr/>
          <p:nvPr/>
        </p:nvCxnSpPr>
        <p:spPr>
          <a:xfrm>
            <a:off x="6095999" y="1632955"/>
            <a:ext cx="0" cy="455918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329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7710001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xmlns="" id="{CC402979-AD01-4CD2-96F5-299DD7F2571A}"/>
              </a:ext>
            </a:extLst>
          </p:cNvPr>
          <p:cNvGraphicFramePr/>
          <p:nvPr>
            <p:extLst/>
          </p:nvPr>
        </p:nvGraphicFramePr>
        <p:xfrm>
          <a:off x="811305"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25138275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3600" b="1" u="sng" dirty="0">
                <a:solidFill>
                  <a:schemeClr val="tx1"/>
                </a:solidFill>
              </a:rPr>
              <a:t>Hypothesis: </a:t>
            </a:r>
          </a:p>
          <a:p>
            <a:pPr marL="566738" algn="ctr">
              <a:tabLst>
                <a:tab pos="11366500" algn="l"/>
              </a:tabLst>
            </a:pPr>
            <a:endParaRPr lang="en-US" sz="3600" b="1" u="sng" dirty="0">
              <a:solidFill>
                <a:schemeClr val="tx1"/>
              </a:solidFill>
            </a:endParaRPr>
          </a:p>
          <a:p>
            <a:pPr marL="1023938" lvl="1">
              <a:tabLst>
                <a:tab pos="11366500" algn="l"/>
              </a:tabLst>
            </a:pPr>
            <a:r>
              <a:rPr lang="en-US" sz="3600" dirty="0">
                <a:solidFill>
                  <a:schemeClr val="tx1"/>
                </a:solidFill>
              </a:rPr>
              <a:t>Lipid accumulation during last larval instar and lipid depletion during larval diapause are directly related to diapause genotype (i.e. length of diapause)</a:t>
            </a:r>
          </a:p>
          <a:p>
            <a:pPr marL="1766888" lvl="1" indent="-742950">
              <a:buFont typeface="+mj-lt"/>
              <a:buAutoNum type="arabicPeriod"/>
              <a:tabLst>
                <a:tab pos="11366500" algn="l"/>
              </a:tabLst>
            </a:pPr>
            <a:endParaRPr lang="en-US" sz="3600" dirty="0">
              <a:solidFill>
                <a:schemeClr val="tx1"/>
              </a:solidFill>
            </a:endParaRPr>
          </a:p>
        </p:txBody>
      </p:sp>
    </p:spTree>
    <p:extLst>
      <p:ext uri="{BB962C8B-B14F-4D97-AF65-F5344CB8AC3E}">
        <p14:creationId xmlns:p14="http://schemas.microsoft.com/office/powerpoint/2010/main" val="140835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5945" y="2301267"/>
            <a:ext cx="4506362" cy="1754326"/>
          </a:xfrm>
          <a:prstGeom prst="rect">
            <a:avLst/>
          </a:prstGeom>
          <a:noFill/>
        </p:spPr>
        <p:txBody>
          <a:bodyPr wrap="none" rtlCol="0">
            <a:spAutoFit/>
          </a:bodyPr>
          <a:lstStyle/>
          <a:p>
            <a:r>
              <a:rPr lang="en-US" sz="3600" b="1" dirty="0" err="1"/>
              <a:t>Univoltine</a:t>
            </a:r>
            <a:r>
              <a:rPr lang="en-US" sz="3600" b="1" dirty="0"/>
              <a:t> Strain: </a:t>
            </a:r>
          </a:p>
          <a:p>
            <a:pPr marL="571500" indent="-571500">
              <a:buFont typeface="Wingdings" charset="2"/>
              <a:buChar char="Ø"/>
            </a:pPr>
            <a:r>
              <a:rPr lang="en-US" sz="3600" dirty="0"/>
              <a:t>1 annual generation</a:t>
            </a:r>
          </a:p>
          <a:p>
            <a:pPr marL="571500" indent="-571500">
              <a:buFont typeface="Wingdings" charset="2"/>
              <a:buChar char="Ø"/>
            </a:pPr>
            <a:r>
              <a:rPr lang="en-US" sz="3600" dirty="0"/>
              <a:t>Long Diapause</a:t>
            </a:r>
          </a:p>
        </p:txBody>
      </p:sp>
      <p:sp>
        <p:nvSpPr>
          <p:cNvPr id="5" name="TextBox 4"/>
          <p:cNvSpPr txBox="1"/>
          <p:nvPr/>
        </p:nvSpPr>
        <p:spPr>
          <a:xfrm>
            <a:off x="3865945" y="4392574"/>
            <a:ext cx="4687502" cy="1754326"/>
          </a:xfrm>
          <a:prstGeom prst="rect">
            <a:avLst/>
          </a:prstGeom>
          <a:noFill/>
        </p:spPr>
        <p:txBody>
          <a:bodyPr wrap="none" rtlCol="0">
            <a:spAutoFit/>
          </a:bodyPr>
          <a:lstStyle/>
          <a:p>
            <a:r>
              <a:rPr lang="en-US" sz="3600" b="1" dirty="0"/>
              <a:t>Bivoltine Strain:</a:t>
            </a:r>
          </a:p>
          <a:p>
            <a:pPr marL="571500" indent="-571500">
              <a:buFont typeface="Wingdings" charset="2"/>
              <a:buChar char="Ø"/>
            </a:pPr>
            <a:r>
              <a:rPr lang="en-US" sz="3600" dirty="0"/>
              <a:t>2 annual generations</a:t>
            </a:r>
          </a:p>
          <a:p>
            <a:pPr marL="571500" indent="-571500">
              <a:buFont typeface="Wingdings" charset="2"/>
              <a:buChar char="Ø"/>
            </a:pPr>
            <a:r>
              <a:rPr lang="en-US" sz="3600" dirty="0"/>
              <a:t>Shorter Diapause</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u="sng" dirty="0"/>
              <a:t>Amazing Models to Understand Nutrition Storage and Diapause</a:t>
            </a:r>
          </a:p>
        </p:txBody>
      </p:sp>
      <p:pic>
        <p:nvPicPr>
          <p:cNvPr id="7" name="Picture 6"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2077917"/>
            <a:ext cx="2255907" cy="1628557"/>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038" y="4214107"/>
            <a:ext cx="2255907" cy="1628557"/>
          </a:xfrm>
          <a:prstGeom prst="rect">
            <a:avLst/>
          </a:prstGeom>
        </p:spPr>
      </p:pic>
      <p:sp>
        <p:nvSpPr>
          <p:cNvPr id="9" name="TextBox 8">
            <a:extLst>
              <a:ext uri="{FF2B5EF4-FFF2-40B4-BE49-F238E27FC236}">
                <a16:creationId xmlns:a16="http://schemas.microsoft.com/office/drawing/2014/main" xmlns="" id="{4EB14098-980A-4116-9F01-B71252050845}"/>
              </a:ext>
            </a:extLst>
          </p:cNvPr>
          <p:cNvSpPr txBox="1"/>
          <p:nvPr/>
        </p:nvSpPr>
        <p:spPr>
          <a:xfrm>
            <a:off x="1835868" y="3224596"/>
            <a:ext cx="1618345" cy="830997"/>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Long Diapause</a:t>
            </a:r>
          </a:p>
        </p:txBody>
      </p:sp>
      <p:sp>
        <p:nvSpPr>
          <p:cNvPr id="10" name="TextBox 9">
            <a:extLst>
              <a:ext uri="{FF2B5EF4-FFF2-40B4-BE49-F238E27FC236}">
                <a16:creationId xmlns:a16="http://schemas.microsoft.com/office/drawing/2014/main" xmlns="" id="{3A1FE551-8538-46BE-900D-DBC302F10F1C}"/>
              </a:ext>
            </a:extLst>
          </p:cNvPr>
          <p:cNvSpPr txBox="1"/>
          <p:nvPr/>
        </p:nvSpPr>
        <p:spPr>
          <a:xfrm>
            <a:off x="1928820" y="5269737"/>
            <a:ext cx="1618344" cy="830997"/>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rPr>
              <a:t>Short Diapause</a:t>
            </a:r>
          </a:p>
        </p:txBody>
      </p:sp>
    </p:spTree>
    <p:extLst>
      <p:ext uri="{BB962C8B-B14F-4D97-AF65-F5344CB8AC3E}">
        <p14:creationId xmlns:p14="http://schemas.microsoft.com/office/powerpoint/2010/main" val="167211872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12" name="Up Arrow Callout 11"/>
          <p:cNvSpPr/>
          <p:nvPr/>
        </p:nvSpPr>
        <p:spPr>
          <a:xfrm>
            <a:off x="532195" y="2822059"/>
            <a:ext cx="2558326" cy="1502800"/>
          </a:xfrm>
          <a:prstGeom prst="upArrowCallout">
            <a:avLst>
              <a:gd name="adj1" fmla="val 9958"/>
              <a:gd name="adj2" fmla="val 14060"/>
              <a:gd name="adj3" fmla="val 11325"/>
              <a:gd name="adj4" fmla="val 687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does not effect lipid accumulation prior to 5</a:t>
            </a:r>
            <a:r>
              <a:rPr lang="en-US" baseline="30000" dirty="0"/>
              <a:t>th</a:t>
            </a:r>
            <a:r>
              <a:rPr lang="en-US" dirty="0"/>
              <a:t> instar!</a:t>
            </a:r>
          </a:p>
        </p:txBody>
      </p:sp>
      <p:sp>
        <p:nvSpPr>
          <p:cNvPr id="14" name="Up Arrow Callout 13"/>
          <p:cNvSpPr/>
          <p:nvPr/>
        </p:nvSpPr>
        <p:spPr>
          <a:xfrm>
            <a:off x="2330622" y="3002749"/>
            <a:ext cx="2558326" cy="3583402"/>
          </a:xfrm>
          <a:prstGeom prst="upArrowCallout">
            <a:avLst>
              <a:gd name="adj1" fmla="val 9958"/>
              <a:gd name="adj2" fmla="val 14060"/>
              <a:gd name="adj3" fmla="val 11325"/>
              <a:gd name="adj4" fmla="val 287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Diapause genotype and photoperiod contribute to lipid accumulation</a:t>
            </a:r>
          </a:p>
        </p:txBody>
      </p:sp>
      <p:sp>
        <p:nvSpPr>
          <p:cNvPr id="15" name="Up Arrow Callout 14"/>
          <p:cNvSpPr/>
          <p:nvPr/>
        </p:nvSpPr>
        <p:spPr>
          <a:xfrm>
            <a:off x="4295826" y="2822059"/>
            <a:ext cx="2558326" cy="1502800"/>
          </a:xfrm>
          <a:prstGeom prst="upArrowCallout">
            <a:avLst>
              <a:gd name="adj1" fmla="val 9958"/>
              <a:gd name="adj2" fmla="val 14060"/>
              <a:gd name="adj3" fmla="val 11325"/>
              <a:gd name="adj4" fmla="val 70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By day 15 Longer diapausing larvae retain more lipids</a:t>
            </a:r>
          </a:p>
        </p:txBody>
      </p:sp>
      <p:sp>
        <p:nvSpPr>
          <p:cNvPr id="16" name="Up Arrow Callout 15"/>
          <p:cNvSpPr/>
          <p:nvPr/>
        </p:nvSpPr>
        <p:spPr>
          <a:xfrm>
            <a:off x="8059457" y="2822058"/>
            <a:ext cx="2558326" cy="2540773"/>
          </a:xfrm>
          <a:prstGeom prst="upArrowCallout">
            <a:avLst>
              <a:gd name="adj1" fmla="val 9958"/>
              <a:gd name="adj2" fmla="val 14060"/>
              <a:gd name="adj3" fmla="val 11325"/>
              <a:gd name="adj4" fmla="val 478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change in lipid depletion when compared to diapause day 15</a:t>
            </a:r>
          </a:p>
        </p:txBody>
      </p:sp>
    </p:spTree>
    <p:extLst>
      <p:ext uri="{BB962C8B-B14F-4D97-AF65-F5344CB8AC3E}">
        <p14:creationId xmlns:p14="http://schemas.microsoft.com/office/powerpoint/2010/main" val="6891666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6369689" y="2160569"/>
          <a:ext cx="5710601" cy="4574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a:off x="9385087" y="213377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6" name="Oval 5"/>
          <p:cNvSpPr/>
          <p:nvPr/>
        </p:nvSpPr>
        <p:spPr>
          <a:xfrm>
            <a:off x="11101943" y="4276822"/>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2365" y="4089998"/>
            <a:ext cx="1448550" cy="1047985"/>
          </a:xfrm>
          <a:prstGeom prst="rect">
            <a:avLst/>
          </a:prstGeom>
        </p:spPr>
      </p:pic>
      <p:sp>
        <p:nvSpPr>
          <p:cNvPr id="8" name="Rectangle 7"/>
          <p:cNvSpPr/>
          <p:nvPr/>
        </p:nvSpPr>
        <p:spPr>
          <a:xfrm>
            <a:off x="7254112" y="3034329"/>
            <a:ext cx="509037" cy="2071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15386" y="1343540"/>
            <a:ext cx="5921230" cy="5422605"/>
          </a:xfrm>
          <a:prstGeom prst="rect">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p:cNvSpPr/>
          <p:nvPr/>
        </p:nvSpPr>
        <p:spPr>
          <a:xfrm rot="20280534" flipH="1">
            <a:off x="6447188" y="2340375"/>
            <a:ext cx="2085975" cy="1128712"/>
          </a:xfrm>
          <a:prstGeom prst="lightningBol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nvPr>
        </p:nvGraphicFramePr>
        <p:xfrm>
          <a:off x="6015387" y="346115"/>
          <a:ext cx="5921230" cy="997425"/>
        </p:xfrm>
        <a:graphic>
          <a:graphicData uri="http://schemas.openxmlformats.org/drawingml/2006/table">
            <a:tbl>
              <a:tblPr firstRow="1" bandRow="1">
                <a:tableStyleId>{69C7853C-536D-4A76-A0AE-DD22124D55A5}</a:tableStyleId>
              </a:tblPr>
              <a:tblGrid>
                <a:gridCol w="5921230">
                  <a:extLst>
                    <a:ext uri="{9D8B030D-6E8A-4147-A177-3AD203B41FA5}">
                      <a16:colId xmlns:a16="http://schemas.microsoft.com/office/drawing/2014/main" xmlns="" val="20001"/>
                    </a:ext>
                  </a:extLst>
                </a:gridCol>
              </a:tblGrid>
              <a:tr h="997425">
                <a:tc>
                  <a:txBody>
                    <a:bodyPr/>
                    <a:lstStyle/>
                    <a:p>
                      <a:pPr algn="ctr"/>
                      <a:r>
                        <a:rPr lang="en-US" sz="3600" dirty="0"/>
                        <a:t>Fall / Winter</a:t>
                      </a:r>
                    </a:p>
                  </a:txBody>
                  <a:tcPr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10000"/>
                  </a:ext>
                </a:extLst>
              </a:tr>
            </a:tbl>
          </a:graphicData>
        </a:graphic>
      </p:graphicFrame>
      <p:sp>
        <p:nvSpPr>
          <p:cNvPr id="13" name="TextBox 12">
            <a:extLst>
              <a:ext uri="{FF2B5EF4-FFF2-40B4-BE49-F238E27FC236}">
                <a16:creationId xmlns:a16="http://schemas.microsoft.com/office/drawing/2014/main" xmlns="" id="{B439D311-1453-4CF0-90F3-68049BCFFDEC}"/>
              </a:ext>
            </a:extLst>
          </p:cNvPr>
          <p:cNvSpPr txBox="1"/>
          <p:nvPr/>
        </p:nvSpPr>
        <p:spPr>
          <a:xfrm>
            <a:off x="779704" y="1527678"/>
            <a:ext cx="3840842" cy="2554545"/>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Larvae perceive photoperiod</a:t>
            </a:r>
          </a:p>
          <a:p>
            <a:pPr marL="285750" indent="-285750">
              <a:buFont typeface="Arial"/>
              <a:buChar char="•"/>
            </a:pPr>
            <a:r>
              <a:rPr lang="en-US" sz="3200" b="1" dirty="0">
                <a:cs typeface="Calibri"/>
              </a:rPr>
              <a:t>Diapause induced</a:t>
            </a:r>
          </a:p>
          <a:p>
            <a:pPr marL="285750" indent="-285750">
              <a:buFont typeface="Arial"/>
              <a:buChar char="•"/>
            </a:pPr>
            <a:r>
              <a:rPr lang="en-US" sz="3200" b="1" dirty="0">
                <a:cs typeface="Calibri"/>
              </a:rPr>
              <a:t>Larvae prepare for winter</a:t>
            </a:r>
          </a:p>
        </p:txBody>
      </p:sp>
      <p:sp>
        <p:nvSpPr>
          <p:cNvPr id="14" name="TextBox 13">
            <a:extLst>
              <a:ext uri="{FF2B5EF4-FFF2-40B4-BE49-F238E27FC236}">
                <a16:creationId xmlns:a16="http://schemas.microsoft.com/office/drawing/2014/main" xmlns="" id="{B439D311-1453-4CF0-90F3-68049BCFFDEC}"/>
              </a:ext>
            </a:extLst>
          </p:cNvPr>
          <p:cNvSpPr txBox="1"/>
          <p:nvPr/>
        </p:nvSpPr>
        <p:spPr>
          <a:xfrm>
            <a:off x="756171" y="4991108"/>
            <a:ext cx="3840842" cy="2062103"/>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b="1" dirty="0">
                <a:cs typeface="Calibri"/>
              </a:rPr>
              <a:t>Adults in sync with warm season</a:t>
            </a:r>
          </a:p>
          <a:p>
            <a:pPr marL="285750" indent="-285750">
              <a:buFont typeface="Arial"/>
              <a:buChar char="•"/>
            </a:pPr>
            <a:r>
              <a:rPr lang="en-US" sz="3200" b="1" dirty="0">
                <a:cs typeface="Calibri"/>
              </a:rPr>
              <a:t>Development is continuous</a:t>
            </a:r>
          </a:p>
        </p:txBody>
      </p:sp>
    </p:spTree>
    <p:extLst>
      <p:ext uri="{BB962C8B-B14F-4D97-AF65-F5344CB8AC3E}">
        <p14:creationId xmlns:p14="http://schemas.microsoft.com/office/powerpoint/2010/main" val="11060632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12192000" cy="6858000"/>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Questions:</a:t>
            </a:r>
            <a:r>
              <a:rPr lang="en-US" sz="4800" b="1" dirty="0">
                <a:solidFill>
                  <a:schemeClr val="tx1"/>
                </a:solidFill>
              </a:rPr>
              <a:t> </a:t>
            </a:r>
          </a:p>
          <a:p>
            <a:pPr marL="1766888" lvl="1" indent="-742950">
              <a:buFont typeface="+mj-lt"/>
              <a:buAutoNum type="arabicPeriod"/>
              <a:tabLst>
                <a:tab pos="11366500" algn="l"/>
              </a:tabLst>
            </a:pPr>
            <a:r>
              <a:rPr lang="en-US" sz="3600" dirty="0">
                <a:solidFill>
                  <a:schemeClr val="tx1"/>
                </a:solidFill>
                <a:latin typeface="Calibri" charset="0"/>
              </a:rPr>
              <a:t>What is the the relationship between lipid accumulation, depletion and diapause genotype?</a:t>
            </a:r>
          </a:p>
          <a:p>
            <a:pPr marL="1766888" lvl="1" indent="-742950">
              <a:buFont typeface="+mj-lt"/>
              <a:buAutoNum type="arabicPeriod"/>
              <a:tabLst>
                <a:tab pos="11366500" algn="l"/>
              </a:tabLst>
            </a:pPr>
            <a:r>
              <a:rPr lang="en-US" sz="3600" dirty="0">
                <a:solidFill>
                  <a:schemeClr val="tx1"/>
                </a:solidFill>
                <a:latin typeface="Calibri" charset="0"/>
              </a:rPr>
              <a:t>What is the relationship between lipid depletion and diapause genotype?</a:t>
            </a:r>
          </a:p>
          <a:p>
            <a:pPr marL="1766888" lvl="1" indent="-742950">
              <a:lnSpc>
                <a:spcPct val="150000"/>
              </a:lnSpc>
              <a:buFont typeface="+mj-lt"/>
              <a:buAutoNum type="arabicPeriod"/>
              <a:tabLst>
                <a:tab pos="11366500" algn="l"/>
              </a:tabLst>
            </a:pPr>
            <a:r>
              <a:rPr lang="en-US" sz="3600" dirty="0">
                <a:solidFill>
                  <a:schemeClr val="tx1"/>
                </a:solidFill>
              </a:rPr>
              <a:t>Can ECB populations be reduced during diapause?</a:t>
            </a:r>
          </a:p>
        </p:txBody>
      </p:sp>
    </p:spTree>
    <p:extLst>
      <p:ext uri="{BB962C8B-B14F-4D97-AF65-F5344CB8AC3E}">
        <p14:creationId xmlns:p14="http://schemas.microsoft.com/office/powerpoint/2010/main" val="4118627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diapause length lead to an increase in lipid accumulation?</a:t>
            </a:r>
          </a:p>
        </p:txBody>
      </p:sp>
      <p:sp>
        <p:nvSpPr>
          <p:cNvPr id="3" name="Content Placeholder 2"/>
          <p:cNvSpPr>
            <a:spLocks noGrp="1"/>
          </p:cNvSpPr>
          <p:nvPr>
            <p:ph idx="1"/>
          </p:nvPr>
        </p:nvSpPr>
        <p:spPr>
          <a:xfrm>
            <a:off x="609600" y="1600203"/>
            <a:ext cx="4662240" cy="4525963"/>
          </a:xfrm>
        </p:spPr>
        <p:txBody>
          <a:bodyPr/>
          <a:lstStyle/>
          <a:p>
            <a:r>
              <a:rPr lang="en-US" dirty="0"/>
              <a:t>In preparation for diapause, the longer diapausing univoltine strain accumulated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646331"/>
          </a:xfrm>
          <a:prstGeom prst="rect">
            <a:avLst/>
          </a:prstGeom>
          <a:noFill/>
        </p:spPr>
        <p:txBody>
          <a:bodyPr wrap="square" rtlCol="0">
            <a:spAutoFit/>
          </a:bodyPr>
          <a:lstStyle/>
          <a:p>
            <a:r>
              <a:rPr lang="en-US" sz="3600" b="1"/>
              <a:t>Diapause</a:t>
            </a:r>
            <a:endParaRPr lang="en-US" sz="3600" b="1" dirty="0"/>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4856293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04335" y="901837"/>
            <a:ext cx="9706694" cy="5722374"/>
            <a:chOff x="686579" y="0"/>
            <a:chExt cx="11247121" cy="6858000"/>
          </a:xfrm>
        </p:grpSpPr>
        <p:pic>
          <p:nvPicPr>
            <p:cNvPr id="2"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8961" b="12130"/>
            <a:stretch/>
          </p:blipFill>
          <p:spPr>
            <a:xfrm>
              <a:off x="686579" y="0"/>
              <a:ext cx="11247121" cy="6858000"/>
            </a:xfrm>
            <a:prstGeom prst="rect">
              <a:avLst/>
            </a:prstGeom>
          </p:spPr>
        </p:pic>
        <p:sp>
          <p:nvSpPr>
            <p:cNvPr id="4" name="Rectangle 3"/>
            <p:cNvSpPr/>
            <p:nvPr/>
          </p:nvSpPr>
          <p:spPr>
            <a:xfrm>
              <a:off x="6558197" y="215444"/>
              <a:ext cx="3987383"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58197" y="877"/>
              <a:ext cx="4482059" cy="42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54308" y="5974165"/>
              <a:ext cx="416976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91303" y="5974164"/>
              <a:ext cx="2830034" cy="883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686579" y="6653707"/>
            <a:ext cx="6096000" cy="215444"/>
          </a:xfrm>
          <a:prstGeom prst="rect">
            <a:avLst/>
          </a:prstGeom>
        </p:spPr>
        <p:txBody>
          <a:bodyPr>
            <a:spAutoFit/>
          </a:bodyPr>
          <a:lstStyle/>
          <a:p>
            <a:r>
              <a:rPr lang="en-US" sz="800" dirty="0"/>
              <a:t>https://www1.agric.gov.ab.ca/$Department/</a:t>
            </a:r>
            <a:r>
              <a:rPr lang="en-US" sz="800" dirty="0" err="1"/>
              <a:t>deptdocs.nsf</a:t>
            </a:r>
            <a:r>
              <a:rPr lang="en-US" sz="800" dirty="0"/>
              <a:t>/all/sis5219/$FILE/</a:t>
            </a:r>
            <a:r>
              <a:rPr lang="en-US" sz="800" dirty="0" err="1"/>
              <a:t>us_corn_prod_map.pdf</a:t>
            </a:r>
            <a:endParaRPr lang="en-US" sz="800" dirty="0"/>
          </a:p>
        </p:txBody>
      </p:sp>
      <p:sp>
        <p:nvSpPr>
          <p:cNvPr id="10" name="Rectangle 9"/>
          <p:cNvSpPr/>
          <p:nvPr/>
        </p:nvSpPr>
        <p:spPr>
          <a:xfrm>
            <a:off x="147480" y="872341"/>
            <a:ext cx="4258266" cy="527773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20000"/>
          </a:bodyPr>
          <a:lstStyle/>
          <a:p>
            <a:r>
              <a:rPr lang="en-US" sz="4000" b="1" u="sng" dirty="0">
                <a:solidFill>
                  <a:schemeClr val="tx1"/>
                </a:solidFill>
              </a:rPr>
              <a:t>Grain Corn:</a:t>
            </a:r>
          </a:p>
          <a:p>
            <a:pPr marL="571500" indent="-571500">
              <a:lnSpc>
                <a:spcPct val="150000"/>
              </a:lnSpc>
              <a:buFont typeface="Arial" charset="0"/>
              <a:buChar char="•"/>
            </a:pPr>
            <a:r>
              <a:rPr lang="en-US" sz="2800" dirty="0">
                <a:solidFill>
                  <a:schemeClr val="tx1"/>
                </a:solidFill>
              </a:rPr>
              <a:t>European Corn Borer does $1 Billion in damage, annually.</a:t>
            </a:r>
          </a:p>
          <a:p>
            <a:pPr marL="571500" indent="-571500">
              <a:lnSpc>
                <a:spcPct val="150000"/>
              </a:lnSpc>
              <a:buFont typeface="Arial" charset="0"/>
              <a:buChar char="•"/>
            </a:pPr>
            <a:r>
              <a:rPr lang="en-US" sz="2800" dirty="0">
                <a:solidFill>
                  <a:schemeClr val="tx1"/>
                </a:solidFill>
              </a:rPr>
              <a:t>14.6 billion bushels in 2017</a:t>
            </a:r>
          </a:p>
          <a:p>
            <a:pPr marL="571500" indent="-571500">
              <a:lnSpc>
                <a:spcPct val="150000"/>
              </a:lnSpc>
              <a:buFont typeface="Arial" charset="0"/>
              <a:buChar char="•"/>
            </a:pPr>
            <a:r>
              <a:rPr lang="en-US" sz="2800" dirty="0">
                <a:solidFill>
                  <a:schemeClr val="tx1"/>
                </a:solidFill>
              </a:rPr>
              <a:t>Used in starch, sweeteners, oils, drinks, industrial alcohol, and fuel.</a:t>
            </a:r>
          </a:p>
        </p:txBody>
      </p:sp>
      <p:sp>
        <p:nvSpPr>
          <p:cNvPr id="9" name="Rectangle 8"/>
          <p:cNvSpPr/>
          <p:nvPr/>
        </p:nvSpPr>
        <p:spPr>
          <a:xfrm>
            <a:off x="9456735" y="4501662"/>
            <a:ext cx="238250" cy="234462"/>
          </a:xfrm>
          <a:prstGeom prst="rect">
            <a:avLst/>
          </a:prstGeom>
          <a:solidFill>
            <a:srgbClr val="FEF73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41878" y="4454770"/>
            <a:ext cx="1480874" cy="461665"/>
          </a:xfrm>
          <a:prstGeom prst="rect">
            <a:avLst/>
          </a:prstGeom>
          <a:noFill/>
        </p:spPr>
        <p:txBody>
          <a:bodyPr wrap="square" rtlCol="0">
            <a:spAutoFit/>
          </a:bodyPr>
          <a:lstStyle/>
          <a:p>
            <a:r>
              <a:rPr lang="en-US" sz="1200" b="1" dirty="0"/>
              <a:t>Percent number of corn contribution</a:t>
            </a:r>
          </a:p>
        </p:txBody>
      </p:sp>
    </p:spTree>
    <p:extLst>
      <p:ext uri="{BB962C8B-B14F-4D97-AF65-F5344CB8AC3E}">
        <p14:creationId xmlns:p14="http://schemas.microsoft.com/office/powerpoint/2010/main" val="14122143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19436613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23454" y="540328"/>
            <a:ext cx="10693529" cy="6066964"/>
            <a:chOff x="623454" y="540328"/>
            <a:chExt cx="10693529" cy="6066964"/>
          </a:xfrm>
        </p:grpSpPr>
        <p:pic>
          <p:nvPicPr>
            <p:cNvPr id="6" name="Picture 5"/>
            <p:cNvPicPr>
              <a:picLocks noChangeAspect="1"/>
            </p:cNvPicPr>
            <p:nvPr/>
          </p:nvPicPr>
          <p:blipFill>
            <a:blip r:embed="rId2"/>
            <a:stretch>
              <a:fillRect/>
            </a:stretch>
          </p:blipFill>
          <p:spPr>
            <a:xfrm>
              <a:off x="623454" y="540328"/>
              <a:ext cx="10693529" cy="6066964"/>
            </a:xfrm>
            <a:prstGeom prst="rect">
              <a:avLst/>
            </a:prstGeom>
          </p:spPr>
        </p:pic>
        <p:sp>
          <p:nvSpPr>
            <p:cNvPr id="20" name="Rectangle 19"/>
            <p:cNvSpPr/>
            <p:nvPr/>
          </p:nvSpPr>
          <p:spPr>
            <a:xfrm>
              <a:off x="1296671" y="567993"/>
              <a:ext cx="7909790" cy="32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852525" y="6317673"/>
              <a:ext cx="1700675" cy="188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xmlns="" id="{146C499D-4E54-4B65-BBAE-6F426C07FD68}"/>
              </a:ext>
            </a:extLst>
          </p:cNvPr>
          <p:cNvSpPr/>
          <p:nvPr/>
        </p:nvSpPr>
        <p:spPr>
          <a:xfrm>
            <a:off x="1625628" y="6026227"/>
            <a:ext cx="3181655" cy="742073"/>
          </a:xfrm>
          <a:prstGeom prst="rect">
            <a:avLst/>
          </a:prstGeom>
          <a:solidFill>
            <a:schemeClr val="accent3">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4807281" y="6026227"/>
            <a:ext cx="5095255" cy="742073"/>
          </a:xfrm>
          <a:prstGeom prst="rect">
            <a:avLst/>
          </a:prstGeom>
          <a:solidFill>
            <a:schemeClr val="accent1">
              <a:lumMod val="75000"/>
              <a:alpha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Calibri"/>
              </a:rPr>
              <a:t>Depletion</a:t>
            </a:r>
          </a:p>
        </p:txBody>
      </p:sp>
      <p:sp>
        <p:nvSpPr>
          <p:cNvPr id="25" name="TextBox 24"/>
          <p:cNvSpPr txBox="1"/>
          <p:nvPr/>
        </p:nvSpPr>
        <p:spPr>
          <a:xfrm>
            <a:off x="4245340" y="3051908"/>
            <a:ext cx="268203" cy="341106"/>
          </a:xfrm>
          <a:prstGeom prst="rect">
            <a:avLst/>
          </a:prstGeom>
          <a:noFill/>
        </p:spPr>
        <p:txBody>
          <a:bodyPr wrap="none" rtlCol="0">
            <a:spAutoFit/>
          </a:bodyPr>
          <a:lstStyle/>
          <a:p>
            <a:r>
              <a:rPr lang="en-US"/>
              <a:t>c</a:t>
            </a:r>
            <a:endParaRPr lang="en-US" dirty="0"/>
          </a:p>
        </p:txBody>
      </p:sp>
      <p:sp>
        <p:nvSpPr>
          <p:cNvPr id="26" name="TextBox 25"/>
          <p:cNvSpPr txBox="1"/>
          <p:nvPr/>
        </p:nvSpPr>
        <p:spPr>
          <a:xfrm>
            <a:off x="4249822" y="3359269"/>
            <a:ext cx="291034" cy="341106"/>
          </a:xfrm>
          <a:prstGeom prst="rect">
            <a:avLst/>
          </a:prstGeom>
          <a:noFill/>
        </p:spPr>
        <p:txBody>
          <a:bodyPr wrap="none" rtlCol="0">
            <a:spAutoFit/>
          </a:bodyPr>
          <a:lstStyle/>
          <a:p>
            <a:r>
              <a:rPr lang="en-US"/>
              <a:t>d</a:t>
            </a:r>
            <a:endParaRPr lang="en-US" dirty="0"/>
          </a:p>
        </p:txBody>
      </p:sp>
      <p:sp>
        <p:nvSpPr>
          <p:cNvPr id="32" name="TextBox 31"/>
          <p:cNvSpPr txBox="1"/>
          <p:nvPr/>
        </p:nvSpPr>
        <p:spPr>
          <a:xfrm>
            <a:off x="4311116" y="1091198"/>
            <a:ext cx="280380" cy="341106"/>
          </a:xfrm>
          <a:prstGeom prst="rect">
            <a:avLst/>
          </a:prstGeom>
          <a:noFill/>
        </p:spPr>
        <p:txBody>
          <a:bodyPr wrap="none" rtlCol="0">
            <a:spAutoFit/>
          </a:bodyPr>
          <a:lstStyle/>
          <a:p>
            <a:r>
              <a:rPr lang="en-US" dirty="0"/>
              <a:t>a</a:t>
            </a:r>
          </a:p>
        </p:txBody>
      </p:sp>
      <p:sp>
        <p:nvSpPr>
          <p:cNvPr id="33" name="TextBox 32"/>
          <p:cNvSpPr txBox="1"/>
          <p:nvPr/>
        </p:nvSpPr>
        <p:spPr>
          <a:xfrm>
            <a:off x="4311115" y="1905305"/>
            <a:ext cx="776189" cy="341106"/>
          </a:xfrm>
          <a:prstGeom prst="rect">
            <a:avLst/>
          </a:prstGeom>
          <a:noFill/>
        </p:spPr>
        <p:txBody>
          <a:bodyPr wrap="square" rtlCol="0">
            <a:spAutoFit/>
          </a:bodyPr>
          <a:lstStyle/>
          <a:p>
            <a:r>
              <a:rPr lang="en-US"/>
              <a:t>b</a:t>
            </a:r>
            <a:endParaRPr lang="en-US" dirty="0"/>
          </a:p>
        </p:txBody>
      </p:sp>
      <p:sp>
        <p:nvSpPr>
          <p:cNvPr id="34" name="TextBox 33"/>
          <p:cNvSpPr txBox="1"/>
          <p:nvPr/>
        </p:nvSpPr>
        <p:spPr>
          <a:xfrm>
            <a:off x="5766133" y="1465797"/>
            <a:ext cx="500458" cy="369332"/>
          </a:xfrm>
          <a:prstGeom prst="rect">
            <a:avLst/>
          </a:prstGeom>
          <a:noFill/>
        </p:spPr>
        <p:txBody>
          <a:bodyPr wrap="none" rtlCol="0">
            <a:spAutoFit/>
          </a:bodyPr>
          <a:lstStyle/>
          <a:p>
            <a:r>
              <a:rPr lang="en-US" dirty="0"/>
              <a:t>a/*</a:t>
            </a:r>
          </a:p>
        </p:txBody>
      </p:sp>
      <p:sp>
        <p:nvSpPr>
          <p:cNvPr id="35" name="TextBox 34"/>
          <p:cNvSpPr txBox="1"/>
          <p:nvPr/>
        </p:nvSpPr>
        <p:spPr>
          <a:xfrm>
            <a:off x="5943906" y="2847915"/>
            <a:ext cx="242326" cy="341106"/>
          </a:xfrm>
          <a:prstGeom prst="rect">
            <a:avLst/>
          </a:prstGeom>
          <a:noFill/>
        </p:spPr>
        <p:txBody>
          <a:bodyPr wrap="none" rtlCol="0">
            <a:spAutoFit/>
          </a:bodyPr>
          <a:lstStyle/>
          <a:p>
            <a:r>
              <a:rPr lang="en-US" dirty="0"/>
              <a:t>f</a:t>
            </a:r>
          </a:p>
        </p:txBody>
      </p:sp>
      <p:sp>
        <p:nvSpPr>
          <p:cNvPr id="37" name="TextBox 36"/>
          <p:cNvSpPr txBox="1"/>
          <p:nvPr/>
        </p:nvSpPr>
        <p:spPr>
          <a:xfrm>
            <a:off x="7326835" y="1407136"/>
            <a:ext cx="500458" cy="369332"/>
          </a:xfrm>
          <a:prstGeom prst="rect">
            <a:avLst/>
          </a:prstGeom>
          <a:noFill/>
        </p:spPr>
        <p:txBody>
          <a:bodyPr wrap="none" rtlCol="0">
            <a:spAutoFit/>
          </a:bodyPr>
          <a:lstStyle/>
          <a:p>
            <a:r>
              <a:rPr lang="en-US" dirty="0"/>
              <a:t>a/*</a:t>
            </a:r>
          </a:p>
        </p:txBody>
      </p:sp>
      <p:sp>
        <p:nvSpPr>
          <p:cNvPr id="40" name="TextBox 39"/>
          <p:cNvSpPr txBox="1"/>
          <p:nvPr/>
        </p:nvSpPr>
        <p:spPr>
          <a:xfrm>
            <a:off x="7326835" y="2255666"/>
            <a:ext cx="511679" cy="369332"/>
          </a:xfrm>
          <a:prstGeom prst="rect">
            <a:avLst/>
          </a:prstGeom>
          <a:noFill/>
        </p:spPr>
        <p:txBody>
          <a:bodyPr wrap="none" rtlCol="0">
            <a:spAutoFit/>
          </a:bodyPr>
          <a:lstStyle/>
          <a:p>
            <a:r>
              <a:rPr lang="en-US" dirty="0"/>
              <a:t>b/*</a:t>
            </a:r>
          </a:p>
        </p:txBody>
      </p:sp>
      <p:sp>
        <p:nvSpPr>
          <p:cNvPr id="41" name="TextBox 40"/>
          <p:cNvSpPr txBox="1"/>
          <p:nvPr/>
        </p:nvSpPr>
        <p:spPr>
          <a:xfrm>
            <a:off x="8975135" y="1797182"/>
            <a:ext cx="500458" cy="369332"/>
          </a:xfrm>
          <a:prstGeom prst="rect">
            <a:avLst/>
          </a:prstGeom>
          <a:noFill/>
        </p:spPr>
        <p:txBody>
          <a:bodyPr wrap="none" rtlCol="0">
            <a:spAutoFit/>
          </a:bodyPr>
          <a:lstStyle/>
          <a:p>
            <a:r>
              <a:rPr lang="en-US" dirty="0"/>
              <a:t>a/*</a:t>
            </a:r>
          </a:p>
        </p:txBody>
      </p:sp>
      <p:sp>
        <p:nvSpPr>
          <p:cNvPr id="42" name="TextBox 41"/>
          <p:cNvSpPr txBox="1"/>
          <p:nvPr/>
        </p:nvSpPr>
        <p:spPr>
          <a:xfrm>
            <a:off x="8975135" y="2596772"/>
            <a:ext cx="511679" cy="369332"/>
          </a:xfrm>
          <a:prstGeom prst="rect">
            <a:avLst/>
          </a:prstGeom>
          <a:noFill/>
        </p:spPr>
        <p:txBody>
          <a:bodyPr wrap="none" rtlCol="0">
            <a:spAutoFit/>
          </a:bodyPr>
          <a:lstStyle/>
          <a:p>
            <a:r>
              <a:rPr lang="en-US" dirty="0"/>
              <a:t>b/*</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Genotype Effects Accumulation</a:t>
            </a:r>
            <a:endParaRPr lang="en-US" sz="4400" b="1" dirty="0">
              <a:cs typeface="Calibri"/>
            </a:endParaRPr>
          </a:p>
        </p:txBody>
      </p:sp>
      <p:sp>
        <p:nvSpPr>
          <p:cNvPr id="22" name="Rectangle 21">
            <a:extLst>
              <a:ext uri="{FF2B5EF4-FFF2-40B4-BE49-F238E27FC236}">
                <a16:creationId xmlns:a16="http://schemas.microsoft.com/office/drawing/2014/main" xmlns="" id="{B31812E6-ED0E-4625-A250-11A3A60711EC}"/>
              </a:ext>
            </a:extLst>
          </p:cNvPr>
          <p:cNvSpPr/>
          <p:nvPr/>
        </p:nvSpPr>
        <p:spPr>
          <a:xfrm>
            <a:off x="1625629" y="935696"/>
            <a:ext cx="3181656"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9" name="Rectangle 28">
            <a:extLst>
              <a:ext uri="{FF2B5EF4-FFF2-40B4-BE49-F238E27FC236}">
                <a16:creationId xmlns:a16="http://schemas.microsoft.com/office/drawing/2014/main" xmlns="" id="{555C6D8D-33E7-4C1B-A005-2D69DE284F8E}"/>
              </a:ext>
            </a:extLst>
          </p:cNvPr>
          <p:cNvSpPr/>
          <p:nvPr/>
        </p:nvSpPr>
        <p:spPr>
          <a:xfrm>
            <a:off x="4807281" y="937371"/>
            <a:ext cx="5095255" cy="5069089"/>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76055751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Diapause Day 15</a:t>
            </a:r>
          </a:p>
        </p:txBody>
      </p:sp>
      <p:sp>
        <p:nvSpPr>
          <p:cNvPr id="3" name="Content Placeholder 2"/>
          <p:cNvSpPr>
            <a:spLocks noGrp="1"/>
          </p:cNvSpPr>
          <p:nvPr>
            <p:ph idx="1"/>
          </p:nvPr>
        </p:nvSpPr>
        <p:spPr>
          <a:xfrm>
            <a:off x="609600" y="1600203"/>
            <a:ext cx="4662240" cy="4525963"/>
          </a:xfrm>
        </p:spPr>
        <p:txBody>
          <a:bodyPr/>
          <a:lstStyle/>
          <a:p>
            <a:r>
              <a:rPr lang="en-US" dirty="0"/>
              <a:t>15 days into diapause and the longer diapausing univoltine strain has significantly more lipids compared to the shorter diapausing bivoltine strain larvae.</a:t>
            </a:r>
          </a:p>
        </p:txBody>
      </p:sp>
      <p:pic>
        <p:nvPicPr>
          <p:cNvPr id="10"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8220917" y="1600203"/>
            <a:ext cx="2038292" cy="3740123"/>
          </a:xfrm>
          <a:prstGeom prst="rect">
            <a:avLst/>
          </a:prstGeom>
        </p:spPr>
      </p:pic>
      <p:sp>
        <p:nvSpPr>
          <p:cNvPr id="11" name="TextBox 10"/>
          <p:cNvSpPr txBox="1"/>
          <p:nvPr/>
        </p:nvSpPr>
        <p:spPr>
          <a:xfrm>
            <a:off x="8220917" y="5468097"/>
            <a:ext cx="2051667" cy="1200329"/>
          </a:xfrm>
          <a:prstGeom prst="rect">
            <a:avLst/>
          </a:prstGeom>
          <a:noFill/>
        </p:spPr>
        <p:txBody>
          <a:bodyPr wrap="square" rtlCol="0">
            <a:spAutoFit/>
          </a:bodyPr>
          <a:lstStyle/>
          <a:p>
            <a:r>
              <a:rPr lang="en-US" sz="3600" b="1" dirty="0"/>
              <a:t>Diapause Day 15</a:t>
            </a:r>
          </a:p>
        </p:txBody>
      </p:sp>
      <p:pic>
        <p:nvPicPr>
          <p:cNvPr id="12"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8642011" y="2491091"/>
            <a:ext cx="1314229" cy="1017751"/>
          </a:xfrm>
          <a:prstGeom prst="rect">
            <a:avLst/>
          </a:prstGeom>
        </p:spPr>
      </p:pic>
      <p:pic>
        <p:nvPicPr>
          <p:cNvPr id="13"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8630295" y="4005495"/>
            <a:ext cx="1305468" cy="1014014"/>
          </a:xfrm>
          <a:prstGeom prst="rect">
            <a:avLst/>
          </a:prstGeom>
        </p:spPr>
      </p:pic>
      <p:sp>
        <p:nvSpPr>
          <p:cNvPr id="5" name="Donut 4"/>
          <p:cNvSpPr/>
          <p:nvPr/>
        </p:nvSpPr>
        <p:spPr>
          <a:xfrm>
            <a:off x="8630295" y="2360141"/>
            <a:ext cx="1218040" cy="1260389"/>
          </a:xfrm>
          <a:prstGeom prst="donut">
            <a:avLst>
              <a:gd name="adj" fmla="val 46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063257" y="2888869"/>
            <a:ext cx="439544" cy="369332"/>
          </a:xfrm>
          <a:prstGeom prst="rect">
            <a:avLst/>
          </a:prstGeom>
          <a:noFill/>
        </p:spPr>
        <p:txBody>
          <a:bodyPr wrap="none" rtlCol="0">
            <a:spAutoFit/>
          </a:bodyPr>
          <a:lstStyle/>
          <a:p>
            <a:r>
              <a:rPr lang="en-US"/>
              <a:t>UZ</a:t>
            </a:r>
          </a:p>
        </p:txBody>
      </p:sp>
      <p:sp>
        <p:nvSpPr>
          <p:cNvPr id="16" name="TextBox 15"/>
          <p:cNvSpPr txBox="1"/>
          <p:nvPr/>
        </p:nvSpPr>
        <p:spPr>
          <a:xfrm>
            <a:off x="9026978" y="4399730"/>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5349461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05880-D113-4286-8D56-280BF81755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4E847CBC-67CD-499E-8759-0F433B158146}"/>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Context ​</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Start contextualization with a scientific statement that is settled fact​</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Corn is ubiquitous, has many pests, climate is changing​</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corn, what are its pests, and what how is climate changing?​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Longer summer and shorter summers will effect hosts and pests.​</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How much will climate change and how short are winters becoming?​</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Animals in temperate regions try to avoid harsh cold winters using dormancy​</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Examples of insects that use dormancy and how they sustain themselves​</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Insects are ectothermic a lot of them use dormancy to avoid winter.​</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Proof of </a:t>
            </a:r>
            <a:r>
              <a:rPr lang="en-US" dirty="0" err="1">
                <a:solidFill>
                  <a:srgbClr val="000000"/>
                </a:solidFill>
                <a:latin typeface="Calibri" charset="0"/>
              </a:rPr>
              <a:t>ectothermy</a:t>
            </a:r>
            <a:r>
              <a:rPr lang="en-US" dirty="0">
                <a:solidFill>
                  <a:srgbClr val="000000"/>
                </a:solidFill>
                <a:latin typeface="Calibri" charset="0"/>
              </a:rPr>
              <a:t> and explain dormancy/diapause​</a:t>
            </a:r>
          </a:p>
        </p:txBody>
      </p:sp>
    </p:spTree>
    <p:extLst>
      <p:ext uri="{BB962C8B-B14F-4D97-AF65-F5344CB8AC3E}">
        <p14:creationId xmlns:p14="http://schemas.microsoft.com/office/powerpoint/2010/main" val="10439367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3987" y="1690688"/>
            <a:ext cx="6665913" cy="4675722"/>
          </a:xfrm>
          <a:prstGeom prst="rect">
            <a:avLst/>
          </a:prstGeom>
          <a:noFill/>
          <a:ln w="9525">
            <a:noFill/>
            <a:miter lim="800000"/>
            <a:headEnd/>
            <a:tailEnd/>
          </a:ln>
        </p:spPr>
      </p:pic>
      <p:sp>
        <p:nvSpPr>
          <p:cNvPr id="2" name="Title 1"/>
          <p:cNvSpPr>
            <a:spLocks noGrp="1"/>
          </p:cNvSpPr>
          <p:nvPr>
            <p:ph type="title"/>
          </p:nvPr>
        </p:nvSpPr>
        <p:spPr>
          <a:xfrm>
            <a:off x="6330778" y="2082737"/>
            <a:ext cx="5861222" cy="1143000"/>
          </a:xfrm>
        </p:spPr>
        <p:txBody>
          <a:bodyPr>
            <a:normAutofit fontScale="90000"/>
          </a:bodyPr>
          <a:lstStyle/>
          <a:p>
            <a:r>
              <a:rPr lang="en-US" dirty="0"/>
              <a:t>Linking the diapause genotype and lipid accumulation</a:t>
            </a:r>
          </a:p>
        </p:txBody>
      </p:sp>
      <p:graphicFrame>
        <p:nvGraphicFramePr>
          <p:cNvPr id="8" name="Content Placeholder 7"/>
          <p:cNvGraphicFramePr>
            <a:graphicFrameLocks noGrp="1"/>
          </p:cNvGraphicFramePr>
          <p:nvPr>
            <p:ph idx="1"/>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682816" y="4898571"/>
            <a:ext cx="295274" cy="330593"/>
          </a:xfrm>
          <a:prstGeom prst="rect">
            <a:avLst/>
          </a:prstGeom>
          <a:noFill/>
        </p:spPr>
        <p:txBody>
          <a:bodyPr wrap="none" rtlCol="0">
            <a:spAutoFit/>
          </a:bodyPr>
          <a:lstStyle/>
          <a:p>
            <a:r>
              <a:rPr lang="en-US" dirty="0"/>
              <a:t>a</a:t>
            </a:r>
          </a:p>
        </p:txBody>
      </p:sp>
      <p:sp>
        <p:nvSpPr>
          <p:cNvPr id="14" name="TextBox 13"/>
          <p:cNvSpPr txBox="1"/>
          <p:nvPr/>
        </p:nvSpPr>
        <p:spPr>
          <a:xfrm>
            <a:off x="2535012" y="4733274"/>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3897281" y="3060441"/>
            <a:ext cx="295274" cy="330593"/>
          </a:xfrm>
          <a:prstGeom prst="rect">
            <a:avLst/>
          </a:prstGeom>
          <a:noFill/>
        </p:spPr>
        <p:txBody>
          <a:bodyPr wrap="none" rtlCol="0">
            <a:spAutoFit/>
          </a:bodyPr>
          <a:lstStyle/>
          <a:p>
            <a:r>
              <a:rPr lang="en-US" dirty="0"/>
              <a:t>a</a:t>
            </a:r>
          </a:p>
        </p:txBody>
      </p:sp>
      <p:sp>
        <p:nvSpPr>
          <p:cNvPr id="16" name="TextBox 15"/>
          <p:cNvSpPr txBox="1"/>
          <p:nvPr/>
        </p:nvSpPr>
        <p:spPr>
          <a:xfrm>
            <a:off x="4760028" y="3060441"/>
            <a:ext cx="306494" cy="369332"/>
          </a:xfrm>
          <a:prstGeom prst="rect">
            <a:avLst/>
          </a:prstGeom>
          <a:noFill/>
        </p:spPr>
        <p:txBody>
          <a:bodyPr wrap="none" rtlCol="0">
            <a:spAutoFit/>
          </a:bodyPr>
          <a:lstStyle/>
          <a:p>
            <a:r>
              <a:rPr lang="en-US" dirty="0"/>
              <a:t>b</a:t>
            </a:r>
          </a:p>
        </p:txBody>
      </p:sp>
      <p:sp>
        <p:nvSpPr>
          <p:cNvPr id="10" name="Rectangle 9"/>
          <p:cNvSpPr/>
          <p:nvPr/>
        </p:nvSpPr>
        <p:spPr>
          <a:xfrm>
            <a:off x="705987" y="1690688"/>
            <a:ext cx="5606889" cy="43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33167" y="182502"/>
            <a:ext cx="11262690" cy="1656214"/>
            <a:chOff x="733167" y="182502"/>
            <a:chExt cx="11262690" cy="1656214"/>
          </a:xfrm>
        </p:grpSpPr>
        <p:grpSp>
          <p:nvGrpSpPr>
            <p:cNvPr id="12" name="Group 11"/>
            <p:cNvGrpSpPr/>
            <p:nvPr/>
          </p:nvGrpSpPr>
          <p:grpSpPr>
            <a:xfrm>
              <a:off x="733167" y="182502"/>
              <a:ext cx="11262690" cy="1639594"/>
              <a:chOff x="367145" y="952433"/>
              <a:chExt cx="10395600" cy="3120263"/>
            </a:xfrm>
          </p:grpSpPr>
          <p:graphicFrame>
            <p:nvGraphicFramePr>
              <p:cNvPr id="19"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1" name="Rectangle 20">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7" name="Rectangle 16"/>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444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957"/>
          <a:stretch/>
        </p:blipFill>
        <p:spPr bwMode="auto">
          <a:xfrm>
            <a:off x="181142" y="1827124"/>
            <a:ext cx="4094430" cy="40359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81142" y="5863050"/>
            <a:ext cx="4094430" cy="646331"/>
          </a:xfrm>
          <a:prstGeom prst="rect">
            <a:avLst/>
          </a:prstGeom>
          <a:noFill/>
        </p:spPr>
        <p:txBody>
          <a:bodyPr wrap="square" rtlCol="0">
            <a:spAutoFit/>
          </a:bodyPr>
          <a:lstStyle/>
          <a:p>
            <a:pPr algn="ctr"/>
            <a:r>
              <a:rPr lang="en-US" sz="3600" b="1"/>
              <a:t>Length </a:t>
            </a:r>
            <a:r>
              <a:rPr lang="en-US" sz="3600" b="1" dirty="0"/>
              <a:t>of diapause</a:t>
            </a:r>
          </a:p>
        </p:txBody>
      </p:sp>
      <p:sp>
        <p:nvSpPr>
          <p:cNvPr id="15" name="Title 1"/>
          <p:cNvSpPr txBox="1">
            <a:spLocks/>
          </p:cNvSpPr>
          <p:nvPr/>
        </p:nvSpPr>
        <p:spPr>
          <a:xfrm>
            <a:off x="1181100" y="43954"/>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b="0" u="sng"/>
              <a:t>Variation in Diapause Genotypes</a:t>
            </a:r>
            <a:endParaRPr lang="en-US" b="0" u="sng" dirty="0"/>
          </a:p>
        </p:txBody>
      </p:sp>
      <p:cxnSp>
        <p:nvCxnSpPr>
          <p:cNvPr id="9" name="Straight Connector 8"/>
          <p:cNvCxnSpPr/>
          <p:nvPr/>
        </p:nvCxnSpPr>
        <p:spPr>
          <a:xfrm>
            <a:off x="5214480" y="4514319"/>
            <a:ext cx="4183122" cy="1167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08563" y="2510815"/>
            <a:ext cx="0" cy="203561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7392928" y="3390378"/>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8" name="Freeform 7"/>
          <p:cNvSpPr/>
          <p:nvPr/>
        </p:nvSpPr>
        <p:spPr>
          <a:xfrm>
            <a:off x="6411783" y="3429000"/>
            <a:ext cx="1353683" cy="1084620"/>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6" name="Freeform 15"/>
          <p:cNvSpPr/>
          <p:nvPr/>
        </p:nvSpPr>
        <p:spPr>
          <a:xfrm>
            <a:off x="5657481" y="3381234"/>
            <a:ext cx="1173947" cy="1127797"/>
          </a:xfrm>
          <a:custGeom>
            <a:avLst/>
            <a:gdLst>
              <a:gd name="connsiteX0" fmla="*/ 0 w 2802467"/>
              <a:gd name="connsiteY0" fmla="*/ 1930573 h 1964440"/>
              <a:gd name="connsiteX1" fmla="*/ 575734 w 2802467"/>
              <a:gd name="connsiteY1" fmla="*/ 1532640 h 1964440"/>
              <a:gd name="connsiteX2" fmla="*/ 1117600 w 2802467"/>
              <a:gd name="connsiteY2" fmla="*/ 173 h 1964440"/>
              <a:gd name="connsiteX3" fmla="*/ 1955800 w 2802467"/>
              <a:gd name="connsiteY3" fmla="*/ 1634240 h 1964440"/>
              <a:gd name="connsiteX4" fmla="*/ 2802467 w 2802467"/>
              <a:gd name="connsiteY4" fmla="*/ 1964440 h 1964440"/>
              <a:gd name="connsiteX5" fmla="*/ 2802467 w 2802467"/>
              <a:gd name="connsiteY5" fmla="*/ 1964440 h 19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2467" h="1964440">
                <a:moveTo>
                  <a:pt x="0" y="1930573"/>
                </a:moveTo>
                <a:cubicBezTo>
                  <a:pt x="194733" y="1892473"/>
                  <a:pt x="389467" y="1854373"/>
                  <a:pt x="575734" y="1532640"/>
                </a:cubicBezTo>
                <a:cubicBezTo>
                  <a:pt x="762001" y="1210907"/>
                  <a:pt x="887589" y="-16760"/>
                  <a:pt x="1117600" y="173"/>
                </a:cubicBezTo>
                <a:cubicBezTo>
                  <a:pt x="1347611" y="17106"/>
                  <a:pt x="1674989" y="1306862"/>
                  <a:pt x="1955800" y="1634240"/>
                </a:cubicBezTo>
                <a:cubicBezTo>
                  <a:pt x="2236611" y="1961618"/>
                  <a:pt x="2802467" y="1964440"/>
                  <a:pt x="2802467" y="1964440"/>
                </a:cubicBezTo>
                <a:lnTo>
                  <a:pt x="2802467" y="1964440"/>
                </a:lnTo>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prstClr val="white"/>
              </a:solidFill>
            </a:endParaRPr>
          </a:p>
        </p:txBody>
      </p:sp>
      <p:sp>
        <p:nvSpPr>
          <p:cNvPr id="13" name="TextBox 12"/>
          <p:cNvSpPr txBox="1"/>
          <p:nvPr/>
        </p:nvSpPr>
        <p:spPr>
          <a:xfrm rot="16200000">
            <a:off x="3346460" y="2998015"/>
            <a:ext cx="2573608" cy="523220"/>
          </a:xfrm>
          <a:prstGeom prst="rect">
            <a:avLst/>
          </a:prstGeom>
          <a:noFill/>
        </p:spPr>
        <p:txBody>
          <a:bodyPr wrap="square" rtlCol="0">
            <a:spAutoFit/>
          </a:bodyPr>
          <a:lstStyle/>
          <a:p>
            <a:r>
              <a:rPr lang="en-US" sz="2800" b="1" dirty="0">
                <a:solidFill>
                  <a:prstClr val="black"/>
                </a:solidFill>
              </a:rPr>
              <a:t>Breeding Adults</a:t>
            </a:r>
          </a:p>
        </p:txBody>
      </p:sp>
      <p:cxnSp>
        <p:nvCxnSpPr>
          <p:cNvPr id="18" name="Straight Connector 17"/>
          <p:cNvCxnSpPr/>
          <p:nvPr/>
        </p:nvCxnSpPr>
        <p:spPr>
          <a:xfrm>
            <a:off x="6112431" y="4542487"/>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08353" y="4561552"/>
            <a:ext cx="949299" cy="523220"/>
          </a:xfrm>
          <a:prstGeom prst="rect">
            <a:avLst/>
          </a:prstGeom>
          <a:noFill/>
        </p:spPr>
        <p:txBody>
          <a:bodyPr wrap="none" rtlCol="0">
            <a:spAutoFit/>
          </a:bodyPr>
          <a:lstStyle/>
          <a:p>
            <a:r>
              <a:rPr lang="en-US" sz="2800" b="1" dirty="0">
                <a:solidFill>
                  <a:prstClr val="black"/>
                </a:solidFill>
              </a:rPr>
              <a:t>JUNE</a:t>
            </a:r>
          </a:p>
        </p:txBody>
      </p:sp>
      <p:cxnSp>
        <p:nvCxnSpPr>
          <p:cNvPr id="20" name="Straight Connector 19"/>
          <p:cNvCxnSpPr/>
          <p:nvPr/>
        </p:nvCxnSpPr>
        <p:spPr>
          <a:xfrm>
            <a:off x="7041836" y="453565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90011" y="4566820"/>
            <a:ext cx="844334" cy="523220"/>
          </a:xfrm>
          <a:prstGeom prst="rect">
            <a:avLst/>
          </a:prstGeom>
          <a:noFill/>
        </p:spPr>
        <p:txBody>
          <a:bodyPr wrap="none" rtlCol="0">
            <a:spAutoFit/>
          </a:bodyPr>
          <a:lstStyle/>
          <a:p>
            <a:r>
              <a:rPr lang="en-US" sz="2800" b="1" dirty="0">
                <a:solidFill>
                  <a:prstClr val="black"/>
                </a:solidFill>
              </a:rPr>
              <a:t>JULY</a:t>
            </a:r>
          </a:p>
        </p:txBody>
      </p:sp>
      <p:cxnSp>
        <p:nvCxnSpPr>
          <p:cNvPr id="22" name="Straight Connector 21"/>
          <p:cNvCxnSpPr/>
          <p:nvPr/>
        </p:nvCxnSpPr>
        <p:spPr>
          <a:xfrm>
            <a:off x="7973880" y="4536461"/>
            <a:ext cx="0" cy="82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741335" y="4561552"/>
            <a:ext cx="1438535" cy="523220"/>
          </a:xfrm>
          <a:prstGeom prst="rect">
            <a:avLst/>
          </a:prstGeom>
          <a:noFill/>
        </p:spPr>
        <p:txBody>
          <a:bodyPr wrap="none" rtlCol="0">
            <a:spAutoFit/>
          </a:bodyPr>
          <a:lstStyle/>
          <a:p>
            <a:r>
              <a:rPr lang="en-US" sz="2800" b="1" dirty="0">
                <a:solidFill>
                  <a:prstClr val="black"/>
                </a:solidFill>
              </a:rPr>
              <a:t>AUGUST</a:t>
            </a:r>
          </a:p>
        </p:txBody>
      </p:sp>
      <p:sp>
        <p:nvSpPr>
          <p:cNvPr id="24" name="Rectangle 23"/>
          <p:cNvSpPr/>
          <p:nvPr/>
        </p:nvSpPr>
        <p:spPr>
          <a:xfrm>
            <a:off x="7973880" y="2146254"/>
            <a:ext cx="174361" cy="1879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TextBox 24"/>
          <p:cNvSpPr txBox="1"/>
          <p:nvPr/>
        </p:nvSpPr>
        <p:spPr>
          <a:xfrm>
            <a:off x="8283578" y="1973533"/>
            <a:ext cx="2433680" cy="523220"/>
          </a:xfrm>
          <a:prstGeom prst="rect">
            <a:avLst/>
          </a:prstGeom>
          <a:noFill/>
        </p:spPr>
        <p:txBody>
          <a:bodyPr wrap="none" rtlCol="0">
            <a:spAutoFit/>
          </a:bodyPr>
          <a:lstStyle/>
          <a:p>
            <a:r>
              <a:rPr lang="en-US" sz="2800" b="1" dirty="0"/>
              <a:t>Long Diapause</a:t>
            </a:r>
          </a:p>
        </p:txBody>
      </p:sp>
      <p:sp>
        <p:nvSpPr>
          <p:cNvPr id="26" name="Rectangle 25"/>
          <p:cNvSpPr/>
          <p:nvPr/>
        </p:nvSpPr>
        <p:spPr>
          <a:xfrm>
            <a:off x="7969888" y="2696982"/>
            <a:ext cx="174361" cy="1879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7" name="TextBox 26"/>
          <p:cNvSpPr txBox="1"/>
          <p:nvPr/>
        </p:nvSpPr>
        <p:spPr>
          <a:xfrm>
            <a:off x="8283578" y="2532316"/>
            <a:ext cx="2534668" cy="523220"/>
          </a:xfrm>
          <a:prstGeom prst="rect">
            <a:avLst/>
          </a:prstGeom>
          <a:noFill/>
        </p:spPr>
        <p:txBody>
          <a:bodyPr wrap="none" rtlCol="0">
            <a:spAutoFit/>
          </a:bodyPr>
          <a:lstStyle/>
          <a:p>
            <a:r>
              <a:rPr lang="en-US" sz="2800" b="1" dirty="0"/>
              <a:t>Short Diapause </a:t>
            </a:r>
          </a:p>
        </p:txBody>
      </p:sp>
    </p:spTree>
    <p:extLst>
      <p:ext uri="{BB962C8B-B14F-4D97-AF65-F5344CB8AC3E}">
        <p14:creationId xmlns:p14="http://schemas.microsoft.com/office/powerpoint/2010/main" val="159961027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6819900" y="3761323"/>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0" y="1690688"/>
            <a:ext cx="6819899" cy="4675722"/>
          </a:xfrm>
          <a:prstGeom prst="rect">
            <a:avLst/>
          </a:prstGeom>
        </p:spPr>
      </p:pic>
      <p:sp>
        <p:nvSpPr>
          <p:cNvPr id="11" name="TextBox 10"/>
          <p:cNvSpPr txBox="1"/>
          <p:nvPr/>
        </p:nvSpPr>
        <p:spPr>
          <a:xfrm>
            <a:off x="2340329" y="3430730"/>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4339897" y="2404814"/>
            <a:ext cx="479238" cy="369332"/>
          </a:xfrm>
          <a:prstGeom prst="rect">
            <a:avLst/>
          </a:prstGeom>
          <a:noFill/>
        </p:spPr>
        <p:txBody>
          <a:bodyPr wrap="square" rtlCol="0">
            <a:spAutoFit/>
          </a:bodyPr>
          <a:lstStyle/>
          <a:p>
            <a:r>
              <a:rPr lang="en-US" dirty="0"/>
              <a:t>b</a:t>
            </a:r>
          </a:p>
        </p:txBody>
      </p:sp>
      <p:grpSp>
        <p:nvGrpSpPr>
          <p:cNvPr id="13" name="Group 12"/>
          <p:cNvGrpSpPr/>
          <p:nvPr/>
        </p:nvGrpSpPr>
        <p:grpSpPr>
          <a:xfrm>
            <a:off x="733167" y="182502"/>
            <a:ext cx="11262690" cy="1639594"/>
            <a:chOff x="367145" y="952433"/>
            <a:chExt cx="10395600" cy="3120263"/>
          </a:xfrm>
        </p:grpSpPr>
        <p:graphicFrame>
          <p:nvGraphicFramePr>
            <p:cNvPr id="16"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Rectangle 16">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8" name="Rectangle 17">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5" name="Rectangle 14"/>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9022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838" y="2065003"/>
            <a:ext cx="10972800" cy="4525963"/>
          </a:xfrm>
        </p:spPr>
        <p:txBody>
          <a:bodyPr/>
          <a:lstStyle/>
          <a:p>
            <a:endParaRPr lang="en-US"/>
          </a:p>
        </p:txBody>
      </p:sp>
      <p:grpSp>
        <p:nvGrpSpPr>
          <p:cNvPr id="12" name="Group 11"/>
          <p:cNvGrpSpPr/>
          <p:nvPr/>
        </p:nvGrpSpPr>
        <p:grpSpPr>
          <a:xfrm>
            <a:off x="6289470" y="2107859"/>
            <a:ext cx="5340651" cy="4259804"/>
            <a:chOff x="5372100" y="1894950"/>
            <a:chExt cx="6665913" cy="4351338"/>
          </a:xfrm>
        </p:grpSpPr>
        <p:pic>
          <p:nvPicPr>
            <p:cNvPr id="13" name="Picture 12"/>
            <p:cNvPicPr>
              <a:picLocks noChangeAspect="1" noChangeArrowheads="1"/>
            </p:cNvPicPr>
            <p:nvPr/>
          </p:nvPicPr>
          <p:blipFill>
            <a:blip r:embed="rId2"/>
            <a:srcRect/>
            <a:stretch>
              <a:fillRect/>
            </a:stretch>
          </p:blipFill>
          <p:spPr bwMode="auto">
            <a:xfrm>
              <a:off x="5372100" y="1894950"/>
              <a:ext cx="666591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7320797" y="3266881"/>
              <a:ext cx="295274" cy="330593"/>
            </a:xfrm>
            <a:prstGeom prst="rect">
              <a:avLst/>
            </a:prstGeom>
            <a:noFill/>
          </p:spPr>
          <p:txBody>
            <a:bodyPr wrap="none" rtlCol="0">
              <a:spAutoFit/>
            </a:bodyPr>
            <a:lstStyle/>
            <a:p>
              <a:r>
                <a:rPr lang="en-US" dirty="0"/>
                <a:t>a</a:t>
              </a:r>
            </a:p>
          </p:txBody>
        </p:sp>
        <p:sp>
          <p:nvSpPr>
            <p:cNvPr id="15" name="TextBox 14"/>
            <p:cNvSpPr txBox="1"/>
            <p:nvPr/>
          </p:nvSpPr>
          <p:spPr>
            <a:xfrm>
              <a:off x="9586071" y="3479978"/>
              <a:ext cx="295274" cy="369332"/>
            </a:xfrm>
            <a:prstGeom prst="rect">
              <a:avLst/>
            </a:prstGeom>
            <a:noFill/>
          </p:spPr>
          <p:txBody>
            <a:bodyPr wrap="none" rtlCol="0">
              <a:spAutoFit/>
            </a:bodyPr>
            <a:lstStyle/>
            <a:p>
              <a:r>
                <a:rPr lang="en-US" dirty="0"/>
                <a:t>a</a:t>
              </a:r>
            </a:p>
          </p:txBody>
        </p:sp>
      </p:grpSp>
      <p:grpSp>
        <p:nvGrpSpPr>
          <p:cNvPr id="11" name="Group 10"/>
          <p:cNvGrpSpPr/>
          <p:nvPr/>
        </p:nvGrpSpPr>
        <p:grpSpPr>
          <a:xfrm>
            <a:off x="617838" y="2107859"/>
            <a:ext cx="5340651" cy="4259804"/>
            <a:chOff x="153987" y="1825624"/>
            <a:chExt cx="6665913" cy="4540785"/>
          </a:xfrm>
        </p:grpSpPr>
        <p:pic>
          <p:nvPicPr>
            <p:cNvPr id="4" name="Picture 2"/>
            <p:cNvPicPr>
              <a:picLocks noChangeAspect="1" noChangeArrowheads="1"/>
            </p:cNvPicPr>
            <p:nvPr/>
          </p:nvPicPr>
          <p:blipFill>
            <a:blip r:embed="rId3"/>
            <a:srcRect/>
            <a:stretch>
              <a:fillRect/>
            </a:stretch>
          </p:blipFill>
          <p:spPr bwMode="auto">
            <a:xfrm>
              <a:off x="153987" y="1825624"/>
              <a:ext cx="6665913" cy="4540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61312" y="2926957"/>
              <a:ext cx="295274" cy="330593"/>
            </a:xfrm>
            <a:prstGeom prst="rect">
              <a:avLst/>
            </a:prstGeom>
            <a:noFill/>
          </p:spPr>
          <p:txBody>
            <a:bodyPr wrap="none" rtlCol="0">
              <a:spAutoFit/>
            </a:bodyPr>
            <a:lstStyle/>
            <a:p>
              <a:r>
                <a:rPr lang="en-US" dirty="0"/>
                <a:t>a</a:t>
              </a:r>
            </a:p>
          </p:txBody>
        </p:sp>
        <p:sp>
          <p:nvSpPr>
            <p:cNvPr id="6" name="TextBox 5"/>
            <p:cNvSpPr txBox="1"/>
            <p:nvPr/>
          </p:nvSpPr>
          <p:spPr>
            <a:xfrm>
              <a:off x="4489262" y="3391991"/>
              <a:ext cx="295274" cy="369332"/>
            </a:xfrm>
            <a:prstGeom prst="rect">
              <a:avLst/>
            </a:prstGeom>
            <a:noFill/>
          </p:spPr>
          <p:txBody>
            <a:bodyPr wrap="none" rtlCol="0">
              <a:spAutoFit/>
            </a:bodyPr>
            <a:lstStyle/>
            <a:p>
              <a:r>
                <a:rPr lang="en-US" dirty="0"/>
                <a:t>a</a:t>
              </a:r>
            </a:p>
          </p:txBody>
        </p:sp>
      </p:grpSp>
      <p:grpSp>
        <p:nvGrpSpPr>
          <p:cNvPr id="16" name="Group 15"/>
          <p:cNvGrpSpPr/>
          <p:nvPr/>
        </p:nvGrpSpPr>
        <p:grpSpPr>
          <a:xfrm>
            <a:off x="733167" y="182502"/>
            <a:ext cx="11262690" cy="1639594"/>
            <a:chOff x="367145" y="952433"/>
            <a:chExt cx="10395600" cy="3120263"/>
          </a:xfrm>
        </p:grpSpPr>
        <p:graphicFrame>
          <p:nvGraphicFramePr>
            <p:cNvPr id="17"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9" name="Rectangle 18">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0" name="Rectangle 19"/>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1121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306494" cy="369332"/>
          </a:xfrm>
          <a:prstGeom prst="rect">
            <a:avLst/>
          </a:prstGeom>
          <a:noFill/>
        </p:spPr>
        <p:txBody>
          <a:bodyPr wrap="none" rtlCol="0">
            <a:spAutoFit/>
          </a:bodyPr>
          <a:lstStyle/>
          <a:p>
            <a:r>
              <a:rPr lang="en-US" dirty="0"/>
              <a:t>b</a:t>
            </a:r>
          </a:p>
        </p:txBody>
      </p:sp>
      <p:sp>
        <p:nvSpPr>
          <p:cNvPr id="11" name="TextBox 10"/>
          <p:cNvSpPr txBox="1"/>
          <p:nvPr/>
        </p:nvSpPr>
        <p:spPr>
          <a:xfrm>
            <a:off x="4485111" y="3902469"/>
            <a:ext cx="295274" cy="369332"/>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306494" cy="369332"/>
          </a:xfrm>
          <a:prstGeom prst="rect">
            <a:avLst/>
          </a:prstGeom>
          <a:noFill/>
        </p:spPr>
        <p:txBody>
          <a:bodyPr wrap="none" rtlCol="0">
            <a:spAutoFit/>
          </a:bodyPr>
          <a:lstStyle/>
          <a:p>
            <a:r>
              <a:rPr lang="en-US" dirty="0"/>
              <a:t>b</a:t>
            </a:r>
          </a:p>
        </p:txBody>
      </p:sp>
      <p:sp>
        <p:nvSpPr>
          <p:cNvPr id="2" name="Title 1"/>
          <p:cNvSpPr>
            <a:spLocks noGrp="1"/>
          </p:cNvSpPr>
          <p:nvPr>
            <p:ph type="title"/>
          </p:nvPr>
        </p:nvSpPr>
        <p:spPr>
          <a:xfrm>
            <a:off x="6505338" y="2471509"/>
            <a:ext cx="5490519" cy="2505534"/>
          </a:xfrm>
        </p:spPr>
        <p:txBody>
          <a:bodyPr>
            <a:normAutofit/>
          </a:bodyPr>
          <a:lstStyle/>
          <a:p>
            <a:r>
              <a:rPr lang="en-US"/>
              <a:t>Genotype </a:t>
            </a:r>
            <a:r>
              <a:rPr lang="en-US" dirty="0"/>
              <a:t>effect on lipid depletion throughout diapause?</a:t>
            </a:r>
          </a:p>
        </p:txBody>
      </p:sp>
      <p:grpSp>
        <p:nvGrpSpPr>
          <p:cNvPr id="20" name="Group 19"/>
          <p:cNvGrpSpPr/>
          <p:nvPr/>
        </p:nvGrpSpPr>
        <p:grpSpPr>
          <a:xfrm>
            <a:off x="733167" y="182502"/>
            <a:ext cx="11262690" cy="1639594"/>
            <a:chOff x="367145" y="952433"/>
            <a:chExt cx="10395600" cy="3120263"/>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23" name="Rectangle 22">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24" name="Rectangle 23"/>
          <p:cNvSpPr/>
          <p:nvPr/>
        </p:nvSpPr>
        <p:spPr>
          <a:xfrm>
            <a:off x="1703667" y="1388484"/>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7838" y="159821"/>
            <a:ext cx="3265229" cy="55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0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p:cNvGraphicFramePr>
            <a:graphicFrameLocks/>
          </p:cNvGraphicFramePr>
          <p:nvPr/>
        </p:nvGraphicFramePr>
        <p:xfrm>
          <a:off x="6819901"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609600" y="1825625"/>
            <a:ext cx="5981700" cy="4351338"/>
            <a:chOff x="838201" y="1825625"/>
            <a:chExt cx="5981700" cy="4351338"/>
          </a:xfrm>
        </p:grpSpPr>
        <p:pic>
          <p:nvPicPr>
            <p:cNvPr id="5122" name="Picture 2"/>
            <p:cNvPicPr>
              <a:picLocks noChangeAspect="1" noChangeArrowheads="1"/>
            </p:cNvPicPr>
            <p:nvPr/>
          </p:nvPicPr>
          <p:blipFill>
            <a:blip r:embed="rId7"/>
            <a:srcRect/>
            <a:stretch>
              <a:fillRect/>
            </a:stretch>
          </p:blipFill>
          <p:spPr bwMode="auto">
            <a:xfrm>
              <a:off x="838201" y="1825625"/>
              <a:ext cx="5981700" cy="4351338"/>
            </a:xfrm>
            <a:prstGeom prst="rect">
              <a:avLst/>
            </a:prstGeom>
            <a:noFill/>
            <a:ln w="9525">
              <a:noFill/>
              <a:miter lim="800000"/>
              <a:headEnd/>
              <a:tailEnd/>
            </a:ln>
          </p:spPr>
        </p:pic>
        <p:sp>
          <p:nvSpPr>
            <p:cNvPr id="6" name="TextBox 5"/>
            <p:cNvSpPr txBox="1"/>
            <p:nvPr/>
          </p:nvSpPr>
          <p:spPr>
            <a:xfrm>
              <a:off x="2211551" y="4677293"/>
              <a:ext cx="295274" cy="330593"/>
            </a:xfrm>
            <a:prstGeom prst="rect">
              <a:avLst/>
            </a:prstGeom>
            <a:noFill/>
          </p:spPr>
          <p:txBody>
            <a:bodyPr wrap="none" rtlCol="0">
              <a:spAutoFit/>
            </a:bodyPr>
            <a:lstStyle/>
            <a:p>
              <a:r>
                <a:rPr lang="en-US" dirty="0"/>
                <a:t>a</a:t>
              </a:r>
            </a:p>
          </p:txBody>
        </p:sp>
        <p:sp>
          <p:nvSpPr>
            <p:cNvPr id="7" name="TextBox 6"/>
            <p:cNvSpPr txBox="1"/>
            <p:nvPr/>
          </p:nvSpPr>
          <p:spPr>
            <a:xfrm>
              <a:off x="4270506" y="2864498"/>
              <a:ext cx="295274" cy="330593"/>
            </a:xfrm>
            <a:prstGeom prst="rect">
              <a:avLst/>
            </a:prstGeom>
            <a:noFill/>
          </p:spPr>
          <p:txBody>
            <a:bodyPr wrap="none" rtlCol="0">
              <a:spAutoFit/>
            </a:bodyPr>
            <a:lstStyle/>
            <a:p>
              <a:r>
                <a:rPr lang="en-US" dirty="0"/>
                <a:t>a</a:t>
              </a:r>
            </a:p>
          </p:txBody>
        </p:sp>
        <p:sp>
          <p:nvSpPr>
            <p:cNvPr id="8" name="TextBox 7"/>
            <p:cNvSpPr txBox="1"/>
            <p:nvPr/>
          </p:nvSpPr>
          <p:spPr>
            <a:xfrm>
              <a:off x="3020204" y="4795935"/>
              <a:ext cx="306494" cy="369332"/>
            </a:xfrm>
            <a:prstGeom prst="rect">
              <a:avLst/>
            </a:prstGeom>
            <a:noFill/>
          </p:spPr>
          <p:txBody>
            <a:bodyPr wrap="none" rtlCol="0">
              <a:spAutoFit/>
            </a:bodyPr>
            <a:lstStyle/>
            <a:p>
              <a:r>
                <a:rPr lang="en-US" dirty="0"/>
                <a:t>b</a:t>
              </a:r>
            </a:p>
          </p:txBody>
        </p:sp>
        <p:sp>
          <p:nvSpPr>
            <p:cNvPr id="9" name="TextBox 8"/>
            <p:cNvSpPr txBox="1"/>
            <p:nvPr/>
          </p:nvSpPr>
          <p:spPr>
            <a:xfrm>
              <a:off x="5054277" y="3685592"/>
              <a:ext cx="306494" cy="369332"/>
            </a:xfrm>
            <a:prstGeom prst="rect">
              <a:avLst/>
            </a:prstGeom>
            <a:noFill/>
          </p:spPr>
          <p:txBody>
            <a:bodyPr wrap="none" rtlCol="0">
              <a:spAutoFit/>
            </a:bodyPr>
            <a:lstStyle/>
            <a:p>
              <a:r>
                <a:rPr lang="en-US" dirty="0"/>
                <a:t>b</a:t>
              </a:r>
            </a:p>
          </p:txBody>
        </p:sp>
      </p:grpSp>
      <p:sp>
        <p:nvSpPr>
          <p:cNvPr id="4" name="Rectangle 3"/>
          <p:cNvSpPr/>
          <p:nvPr/>
        </p:nvSpPr>
        <p:spPr>
          <a:xfrm>
            <a:off x="1025611" y="1825625"/>
            <a:ext cx="2248930" cy="299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33167" y="182502"/>
            <a:ext cx="11262690" cy="1656214"/>
            <a:chOff x="733167" y="182502"/>
            <a:chExt cx="11262690" cy="1656214"/>
          </a:xfrm>
        </p:grpSpPr>
        <p:grpSp>
          <p:nvGrpSpPr>
            <p:cNvPr id="11" name="Group 10"/>
            <p:cNvGrpSpPr/>
            <p:nvPr/>
          </p:nvGrpSpPr>
          <p:grpSpPr>
            <a:xfrm>
              <a:off x="733167" y="182502"/>
              <a:ext cx="11262690" cy="1639594"/>
              <a:chOff x="367145" y="952433"/>
              <a:chExt cx="10395600" cy="3120263"/>
            </a:xfrm>
          </p:grpSpPr>
          <p:graphicFrame>
            <p:nvGraphicFramePr>
              <p:cNvPr id="13" name="Diagram 19">
                <a:extLst>
                  <a:ext uri="{FF2B5EF4-FFF2-40B4-BE49-F238E27FC236}">
                    <a16:creationId xmlns:a16="http://schemas.microsoft.com/office/drawing/2014/main" xmlns="" id="{2EC643FA-4159-43F6-9F4B-C564015479BC}"/>
                  </a:ext>
                </a:extLst>
              </p:cNvPr>
              <p:cNvGraphicFramePr/>
              <p:nvPr>
                <p:extLst/>
              </p:nvPr>
            </p:nvGraphicFramePr>
            <p:xfrm>
              <a:off x="367145" y="1736185"/>
              <a:ext cx="10395600" cy="23365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xmlns="" id="{146C499D-4E54-4B65-BBAE-6F426C07FD68}"/>
                  </a:ext>
                </a:extLst>
              </p:cNvPr>
              <p:cNvSpPr/>
              <p:nvPr/>
            </p:nvSpPr>
            <p:spPr>
              <a:xfrm>
                <a:off x="367145" y="952433"/>
                <a:ext cx="2907396" cy="96444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cs typeface="Calibri"/>
                  </a:rPr>
                  <a:t>Accumulation</a:t>
                </a:r>
              </a:p>
            </p:txBody>
          </p:sp>
          <p:sp>
            <p:nvSpPr>
              <p:cNvPr id="15" name="Rectangle 14">
                <a:extLst>
                  <a:ext uri="{FF2B5EF4-FFF2-40B4-BE49-F238E27FC236}">
                    <a16:creationId xmlns:a16="http://schemas.microsoft.com/office/drawing/2014/main" xmlns="" id="{F822F6F3-E2E0-48E6-B17A-5D93B9BFF70C}"/>
                  </a:ext>
                </a:extLst>
              </p:cNvPr>
              <p:cNvSpPr/>
              <p:nvPr/>
            </p:nvSpPr>
            <p:spPr>
              <a:xfrm>
                <a:off x="3274541" y="952433"/>
                <a:ext cx="7488204" cy="96444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cs typeface="Calibri"/>
                  </a:rPr>
                  <a:t>Depletion</a:t>
                </a:r>
              </a:p>
            </p:txBody>
          </p:sp>
        </p:grpSp>
        <p:sp>
          <p:nvSpPr>
            <p:cNvPr id="19" name="Rectangle 18"/>
            <p:cNvSpPr/>
            <p:nvPr/>
          </p:nvSpPr>
          <p:spPr>
            <a:xfrm>
              <a:off x="3883067" y="183556"/>
              <a:ext cx="8112790" cy="7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14867" y="1411773"/>
              <a:ext cx="3115468" cy="42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11434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021085" y="3592627"/>
            <a:ext cx="2295937" cy="795258"/>
          </a:xfrm>
          <a:prstGeom prst="rect">
            <a:avLst/>
          </a:prstGeom>
        </p:spPr>
      </p:pic>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517628" y="5328253"/>
            <a:ext cx="2295937" cy="795258"/>
          </a:xfrm>
          <a:prstGeom prst="rect">
            <a:avLst/>
          </a:prstGeom>
        </p:spPr>
      </p:pic>
      <p:pic>
        <p:nvPicPr>
          <p:cNvPr id="11" name="Picture 2"/>
          <p:cNvPicPr>
            <a:picLocks noGrp="1" noChangeAspect="1" noChangeArrowheads="1"/>
          </p:cNvPicPr>
          <p:nvPr>
            <p:ph idx="1"/>
          </p:nvPr>
        </p:nvPicPr>
        <p:blipFill rotWithShape="1">
          <a:blip r:embed="rId4" cstate="print"/>
          <a:srcRect l="25470" t="8309" r="43110" b="6342"/>
          <a:stretch/>
        </p:blipFill>
        <p:spPr bwMode="auto">
          <a:xfrm>
            <a:off x="6528032" y="198044"/>
            <a:ext cx="5137942" cy="6423298"/>
          </a:xfrm>
          <a:prstGeom prst="rect">
            <a:avLst/>
          </a:prstGeom>
          <a:noFill/>
          <a:ln w="9525">
            <a:noFill/>
            <a:round/>
            <a:headEnd/>
            <a:tailEnd/>
          </a:ln>
        </p:spPr>
      </p:pic>
      <p:sp>
        <p:nvSpPr>
          <p:cNvPr id="24" name="TextBox 23"/>
          <p:cNvSpPr txBox="1"/>
          <p:nvPr/>
        </p:nvSpPr>
        <p:spPr>
          <a:xfrm>
            <a:off x="5002299" y="2063705"/>
            <a:ext cx="1766830" cy="523220"/>
          </a:xfrm>
          <a:prstGeom prst="rect">
            <a:avLst/>
          </a:prstGeom>
          <a:noFill/>
        </p:spPr>
        <p:txBody>
          <a:bodyPr wrap="none" rtlCol="0">
            <a:spAutoFit/>
          </a:bodyPr>
          <a:lstStyle/>
          <a:p>
            <a:r>
              <a:rPr lang="en-US" sz="2800" dirty="0" err="1"/>
              <a:t>Univoltine</a:t>
            </a:r>
            <a:r>
              <a:rPr lang="en-US" sz="2800" dirty="0"/>
              <a:t> </a:t>
            </a:r>
          </a:p>
        </p:txBody>
      </p:sp>
      <p:sp>
        <p:nvSpPr>
          <p:cNvPr id="25" name="TextBox 24"/>
          <p:cNvSpPr txBox="1"/>
          <p:nvPr/>
        </p:nvSpPr>
        <p:spPr>
          <a:xfrm>
            <a:off x="5077542" y="2996825"/>
            <a:ext cx="1616344" cy="523220"/>
          </a:xfrm>
          <a:prstGeom prst="rect">
            <a:avLst/>
          </a:prstGeom>
          <a:noFill/>
        </p:spPr>
        <p:txBody>
          <a:bodyPr wrap="square" rtlCol="0">
            <a:spAutoFit/>
          </a:bodyPr>
          <a:lstStyle/>
          <a:p>
            <a:r>
              <a:rPr lang="en-US" sz="2800" dirty="0" err="1"/>
              <a:t>Bivoltine</a:t>
            </a:r>
            <a:endParaRPr lang="en-US" sz="2800" dirty="0"/>
          </a:p>
        </p:txBody>
      </p:sp>
      <p:cxnSp>
        <p:nvCxnSpPr>
          <p:cNvPr id="26" name="Straight Arrow Connector 25"/>
          <p:cNvCxnSpPr>
            <a:stCxn id="7" idx="3"/>
            <a:endCxn id="25" idx="1"/>
          </p:cNvCxnSpPr>
          <p:nvPr/>
        </p:nvCxnSpPr>
        <p:spPr>
          <a:xfrm flipV="1">
            <a:off x="2813565" y="3258435"/>
            <a:ext cx="2263977" cy="246744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24" idx="1"/>
          </p:cNvCxnSpPr>
          <p:nvPr/>
        </p:nvCxnSpPr>
        <p:spPr>
          <a:xfrm flipV="1">
            <a:off x="3317022" y="2325315"/>
            <a:ext cx="1685277" cy="16649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28032" y="3272762"/>
            <a:ext cx="1526780" cy="10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769129" y="2290639"/>
            <a:ext cx="1967877" cy="3467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9621" y="227538"/>
            <a:ext cx="5255349" cy="182891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3900" b="1" i="1" u="sng" dirty="0"/>
              <a:t>Ostrinia nubilalis</a:t>
            </a:r>
          </a:p>
          <a:p>
            <a:pPr marL="285750" indent="-285750">
              <a:buFont typeface="Arial" charset="0"/>
              <a:buChar char="•"/>
            </a:pPr>
            <a:r>
              <a:rPr lang="en-US" sz="3200" dirty="0"/>
              <a:t>Facultative diapause</a:t>
            </a:r>
          </a:p>
          <a:p>
            <a:pPr marL="285750" indent="-285750">
              <a:buFont typeface="Arial" charset="0"/>
              <a:buChar char="•"/>
            </a:pPr>
            <a:r>
              <a:rPr lang="en-US" sz="3200" dirty="0"/>
              <a:t>Diapause genotypes</a:t>
            </a:r>
          </a:p>
          <a:p>
            <a:pPr marL="285750" indent="-285750">
              <a:buFont typeface="Arial" charset="0"/>
              <a:buChar char="•"/>
            </a:pPr>
            <a:r>
              <a:rPr lang="en-US" sz="3200" dirty="0" err="1"/>
              <a:t>Clinal</a:t>
            </a:r>
            <a:r>
              <a:rPr lang="en-US" sz="3200" dirty="0"/>
              <a:t> voltinism</a:t>
            </a:r>
          </a:p>
        </p:txBody>
      </p:sp>
      <p:sp>
        <p:nvSpPr>
          <p:cNvPr id="57" name="Up Arrow 56"/>
          <p:cNvSpPr/>
          <p:nvPr/>
        </p:nvSpPr>
        <p:spPr>
          <a:xfrm>
            <a:off x="11562735" y="3022214"/>
            <a:ext cx="629265" cy="310129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Latitude</a:t>
            </a:r>
          </a:p>
        </p:txBody>
      </p:sp>
    </p:spTree>
    <p:extLst>
      <p:ext uri="{BB962C8B-B14F-4D97-AF65-F5344CB8AC3E}">
        <p14:creationId xmlns:p14="http://schemas.microsoft.com/office/powerpoint/2010/main" val="6650764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pic>
        <p:nvPicPr>
          <p:cNvPr id="23" name="Picture 23" descr="A close up of a logo&#10;&#10;Description generated with high confidence">
            <a:extLst>
              <a:ext uri="{FF2B5EF4-FFF2-40B4-BE49-F238E27FC236}">
                <a16:creationId xmlns:a16="http://schemas.microsoft.com/office/drawing/2014/main" xmlns="" id="{2B60D3F8-D7FD-4CD0-85FA-956923346E07}"/>
              </a:ext>
            </a:extLst>
          </p:cNvPr>
          <p:cNvPicPr>
            <a:picLocks noChangeAspect="1"/>
          </p:cNvPicPr>
          <p:nvPr/>
        </p:nvPicPr>
        <p:blipFill>
          <a:blip r:embed="rId3"/>
          <a:stretch>
            <a:fillRect/>
          </a:stretch>
        </p:blipFill>
        <p:spPr>
          <a:xfrm>
            <a:off x="9933441" y="2405516"/>
            <a:ext cx="1732190" cy="1049109"/>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18" name="Picture 18">
            <a:extLst>
              <a:ext uri="{FF2B5EF4-FFF2-40B4-BE49-F238E27FC236}">
                <a16:creationId xmlns:a16="http://schemas.microsoft.com/office/drawing/2014/main" xmlns="" id="{F62439A5-F150-468D-B0D7-A297AF6795C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267755" y="2514825"/>
            <a:ext cx="1538061" cy="1538061"/>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367253" y="294986"/>
            <a:ext cx="11653437"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Can these treatments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hevron 6"/>
          <p:cNvSpPr/>
          <p:nvPr/>
        </p:nvSpPr>
        <p:spPr>
          <a:xfrm flipH="1">
            <a:off x="5355771" y="3739661"/>
            <a:ext cx="1676400" cy="1465384"/>
          </a:xfrm>
          <a:prstGeom prst="chevron">
            <a:avLst>
              <a:gd name="adj" fmla="val 77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23754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How do these strains be compared?</a:t>
            </a:r>
            <a:endParaRPr lang="en-US" sz="4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4034970"/>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849254"/>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4034969"/>
            <a:ext cx="1618344"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849252"/>
            <a:ext cx="1618344" cy="369332"/>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Short Diapause</a:t>
            </a:r>
          </a:p>
        </p:txBody>
      </p:sp>
      <p:sp>
        <p:nvSpPr>
          <p:cNvPr id="8" name="Donut 7"/>
          <p:cNvSpPr/>
          <p:nvPr/>
        </p:nvSpPr>
        <p:spPr>
          <a:xfrm>
            <a:off x="7453081" y="2663027"/>
            <a:ext cx="2051048" cy="2035742"/>
          </a:xfrm>
          <a:prstGeom prst="donut">
            <a:avLst>
              <a:gd name="adj" fmla="val 18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2280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diapause genotype effect lipid depletion throughout diapause?</a:t>
            </a:r>
          </a:p>
        </p:txBody>
      </p:sp>
      <p:sp>
        <p:nvSpPr>
          <p:cNvPr id="3" name="Content Placeholder 2"/>
          <p:cNvSpPr>
            <a:spLocks noGrp="1"/>
          </p:cNvSpPr>
          <p:nvPr>
            <p:ph idx="1"/>
          </p:nvPr>
        </p:nvSpPr>
        <p:spPr/>
        <p:txBody>
          <a:bodyPr/>
          <a:lstStyle/>
          <a:p>
            <a:endParaRPr lang="en-US" dirty="0"/>
          </a:p>
        </p:txBody>
      </p:sp>
      <p:graphicFrame>
        <p:nvGraphicFramePr>
          <p:cNvPr id="4" name="Content Placeholder 7"/>
          <p:cNvGraphicFramePr>
            <a:graphicFrameLocks/>
          </p:cNvGraphicFramePr>
          <p:nvPr>
            <p:extLst/>
          </p:nvPr>
        </p:nvGraphicFramePr>
        <p:xfrm>
          <a:off x="6819900" y="3571876"/>
          <a:ext cx="4533900" cy="2605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6" name="Picture 2"/>
          <p:cNvPicPr>
            <a:picLocks noChangeAspect="1" noChangeArrowheads="1"/>
          </p:cNvPicPr>
          <p:nvPr/>
        </p:nvPicPr>
        <p:blipFill>
          <a:blip r:embed="rId7"/>
          <a:srcRect/>
          <a:stretch>
            <a:fillRect/>
          </a:stretch>
        </p:blipFill>
        <p:spPr bwMode="auto">
          <a:xfrm>
            <a:off x="153987" y="1600203"/>
            <a:ext cx="6665913" cy="4576760"/>
          </a:xfrm>
          <a:prstGeom prst="rect">
            <a:avLst/>
          </a:prstGeom>
          <a:noFill/>
          <a:ln w="9525">
            <a:noFill/>
            <a:miter lim="800000"/>
            <a:headEnd/>
            <a:tailEnd/>
          </a:ln>
        </p:spPr>
      </p:pic>
      <p:sp>
        <p:nvSpPr>
          <p:cNvPr id="6" name="TextBox 5"/>
          <p:cNvSpPr txBox="1"/>
          <p:nvPr/>
        </p:nvSpPr>
        <p:spPr>
          <a:xfrm>
            <a:off x="1057665" y="4077478"/>
            <a:ext cx="295274" cy="330593"/>
          </a:xfrm>
          <a:prstGeom prst="rect">
            <a:avLst/>
          </a:prstGeom>
          <a:noFill/>
        </p:spPr>
        <p:txBody>
          <a:bodyPr wrap="none" rtlCol="0">
            <a:spAutoFit/>
          </a:bodyPr>
          <a:lstStyle/>
          <a:p>
            <a:r>
              <a:rPr lang="en-US" dirty="0"/>
              <a:t>a</a:t>
            </a:r>
          </a:p>
        </p:txBody>
      </p:sp>
      <p:sp>
        <p:nvSpPr>
          <p:cNvPr id="7" name="TextBox 6"/>
          <p:cNvSpPr txBox="1"/>
          <p:nvPr/>
        </p:nvSpPr>
        <p:spPr>
          <a:xfrm>
            <a:off x="1756989" y="3571876"/>
            <a:ext cx="306494" cy="369332"/>
          </a:xfrm>
          <a:prstGeom prst="rect">
            <a:avLst/>
          </a:prstGeom>
          <a:noFill/>
        </p:spPr>
        <p:txBody>
          <a:bodyPr wrap="none" rtlCol="0">
            <a:spAutoFit/>
          </a:bodyPr>
          <a:lstStyle/>
          <a:p>
            <a:r>
              <a:rPr lang="en-US" dirty="0"/>
              <a:t>b</a:t>
            </a:r>
          </a:p>
        </p:txBody>
      </p:sp>
      <p:sp>
        <p:nvSpPr>
          <p:cNvPr id="8" name="TextBox 7"/>
          <p:cNvSpPr txBox="1"/>
          <p:nvPr/>
        </p:nvSpPr>
        <p:spPr>
          <a:xfrm>
            <a:off x="7100597" y="1825624"/>
            <a:ext cx="4253203" cy="1431925"/>
          </a:xfrm>
          <a:prstGeom prst="rect">
            <a:avLst/>
          </a:prstGeom>
          <a:noFill/>
        </p:spPr>
        <p:txBody>
          <a:bodyPr wrap="square" rtlCol="0">
            <a:normAutofit/>
          </a:bodyPr>
          <a:lstStyle/>
          <a:p>
            <a:r>
              <a:rPr lang="en-US" sz="2800" dirty="0"/>
              <a:t>How does lipid depletion compare during diapause?</a:t>
            </a:r>
          </a:p>
        </p:txBody>
      </p:sp>
      <p:sp>
        <p:nvSpPr>
          <p:cNvPr id="9" name="TextBox 8"/>
          <p:cNvSpPr txBox="1"/>
          <p:nvPr/>
        </p:nvSpPr>
        <p:spPr>
          <a:xfrm>
            <a:off x="2777610" y="3571876"/>
            <a:ext cx="295274" cy="330593"/>
          </a:xfrm>
          <a:prstGeom prst="rect">
            <a:avLst/>
          </a:prstGeom>
          <a:noFill/>
        </p:spPr>
        <p:txBody>
          <a:bodyPr wrap="none" rtlCol="0">
            <a:spAutoFit/>
          </a:bodyPr>
          <a:lstStyle/>
          <a:p>
            <a:r>
              <a:rPr lang="en-US" dirty="0"/>
              <a:t>a</a:t>
            </a:r>
          </a:p>
        </p:txBody>
      </p:sp>
      <p:sp>
        <p:nvSpPr>
          <p:cNvPr id="10" name="TextBox 9"/>
          <p:cNvSpPr txBox="1"/>
          <p:nvPr/>
        </p:nvSpPr>
        <p:spPr>
          <a:xfrm>
            <a:off x="3430753" y="3724276"/>
            <a:ext cx="295274" cy="330593"/>
          </a:xfrm>
          <a:prstGeom prst="rect">
            <a:avLst/>
          </a:prstGeom>
          <a:noFill/>
        </p:spPr>
        <p:txBody>
          <a:bodyPr wrap="none" rtlCol="0">
            <a:spAutoFit/>
          </a:bodyPr>
          <a:lstStyle/>
          <a:p>
            <a:r>
              <a:rPr lang="en-US" dirty="0"/>
              <a:t>a</a:t>
            </a:r>
          </a:p>
        </p:txBody>
      </p:sp>
      <p:sp>
        <p:nvSpPr>
          <p:cNvPr id="11" name="TextBox 10"/>
          <p:cNvSpPr txBox="1"/>
          <p:nvPr/>
        </p:nvSpPr>
        <p:spPr>
          <a:xfrm>
            <a:off x="4485111" y="3902469"/>
            <a:ext cx="295274" cy="330593"/>
          </a:xfrm>
          <a:prstGeom prst="rect">
            <a:avLst/>
          </a:prstGeom>
          <a:noFill/>
        </p:spPr>
        <p:txBody>
          <a:bodyPr wrap="none" rtlCol="0">
            <a:spAutoFit/>
          </a:bodyPr>
          <a:lstStyle/>
          <a:p>
            <a:r>
              <a:rPr lang="en-US" dirty="0"/>
              <a:t>a</a:t>
            </a:r>
          </a:p>
        </p:txBody>
      </p:sp>
      <p:sp>
        <p:nvSpPr>
          <p:cNvPr id="12" name="TextBox 11"/>
          <p:cNvSpPr txBox="1"/>
          <p:nvPr/>
        </p:nvSpPr>
        <p:spPr>
          <a:xfrm>
            <a:off x="5091601" y="3571876"/>
            <a:ext cx="295274" cy="330593"/>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0766681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030980-7852-459C-95A9-C2C382C044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84F2821-6F0F-4E77-881E-35D0920463F1}"/>
              </a:ext>
            </a:extLst>
          </p:cNvPr>
          <p:cNvSpPr>
            <a:spLocks noGrp="1"/>
          </p:cNvSpPr>
          <p:nvPr>
            <p:ph idx="1"/>
          </p:nvPr>
        </p:nvSpPr>
        <p:spPr/>
        <p:txBody>
          <a:bodyPr>
            <a:normAutofit fontScale="92500" lnSpcReduction="10000"/>
          </a:bodyPr>
          <a:lstStyle/>
          <a:p>
            <a:pPr fontAlgn="base">
              <a:buFont typeface="Arial" charset="0"/>
              <a:buChar char="•"/>
            </a:pPr>
            <a:r>
              <a:rPr lang="en-US" dirty="0">
                <a:solidFill>
                  <a:srgbClr val="000000"/>
                </a:solidFill>
                <a:latin typeface="Calibri" charset="0"/>
              </a:rPr>
              <a:t>Complication​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Explain the state of uncertainty and the questions that rise from that uncertainty​</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We know animals use dormancy to avoid harsh winters​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However the effect anthropogenic changes will have on European corn borer diapause is still unknown​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More specifically, do we know which pests will win and which will lose? (Deutsch paper)​</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Can we model the effects of anthropogenic changes on diapause?​</a:t>
            </a:r>
          </a:p>
        </p:txBody>
      </p:sp>
    </p:spTree>
    <p:extLst>
      <p:ext uri="{BB962C8B-B14F-4D97-AF65-F5344CB8AC3E}">
        <p14:creationId xmlns:p14="http://schemas.microsoft.com/office/powerpoint/2010/main" val="5035108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nvPr>
        </p:nvGraphicFramePr>
        <p:xfrm>
          <a:off x="958362" y="3099721"/>
          <a:ext cx="4368194" cy="330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2674949" y="2897223"/>
            <a:ext cx="1657565" cy="65595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Oval 7"/>
          <p:cNvSpPr/>
          <p:nvPr/>
        </p:nvSpPr>
        <p:spPr>
          <a:xfrm>
            <a:off x="4452377" y="4023147"/>
            <a:ext cx="765369" cy="954760"/>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605" y="5439826"/>
            <a:ext cx="1328275" cy="993419"/>
          </a:xfrm>
          <a:prstGeom prst="rect">
            <a:avLst/>
          </a:prstGeom>
        </p:spPr>
      </p:pic>
      <p:sp>
        <p:nvSpPr>
          <p:cNvPr id="10" name="Rectangle 9"/>
          <p:cNvSpPr/>
          <p:nvPr/>
        </p:nvSpPr>
        <p:spPr>
          <a:xfrm rot="15713467">
            <a:off x="1215008" y="3816039"/>
            <a:ext cx="645263" cy="1148734"/>
          </a:xfrm>
          <a:prstGeom prst="rect">
            <a:avLst/>
          </a:prstGeom>
          <a:blipFill rotWithShape="1">
            <a:blip r:embed="rId10"/>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 name="Rectangle 1"/>
          <p:cNvSpPr/>
          <p:nvPr/>
        </p:nvSpPr>
        <p:spPr>
          <a:xfrm>
            <a:off x="243894" y="1278680"/>
            <a:ext cx="5543616" cy="5422605"/>
          </a:xfrm>
          <a:prstGeom prst="rect">
            <a:avLst/>
          </a:prstGeom>
          <a:solidFill>
            <a:srgbClr val="FFC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Diagram 17"/>
          <p:cNvGraphicFramePr/>
          <p:nvPr>
            <p:extLst/>
          </p:nvPr>
        </p:nvGraphicFramePr>
        <p:xfrm>
          <a:off x="7008257" y="3099721"/>
          <a:ext cx="4544835" cy="330410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Oval 20"/>
          <p:cNvSpPr/>
          <p:nvPr/>
        </p:nvSpPr>
        <p:spPr>
          <a:xfrm>
            <a:off x="8782900" y="2973960"/>
            <a:ext cx="1807658" cy="691988"/>
          </a:xfrm>
          <a:prstGeom prst="ellipse">
            <a:avLst/>
          </a:prstGeom>
          <a:blipFill rotWithShape="1">
            <a:blip r:embed="rId7"/>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2" name="Oval 21"/>
          <p:cNvSpPr/>
          <p:nvPr/>
        </p:nvSpPr>
        <p:spPr>
          <a:xfrm>
            <a:off x="10606852" y="4977907"/>
            <a:ext cx="834673" cy="1007203"/>
          </a:xfrm>
          <a:prstGeom prst="ellipse">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01978" y="4915833"/>
            <a:ext cx="1448550" cy="1047985"/>
          </a:xfrm>
          <a:prstGeom prst="rect">
            <a:avLst/>
          </a:prstGeom>
        </p:spPr>
      </p:pic>
      <p:sp>
        <p:nvSpPr>
          <p:cNvPr id="28" name="TextBox 27">
            <a:extLst>
              <a:ext uri="{FF2B5EF4-FFF2-40B4-BE49-F238E27FC236}">
                <a16:creationId xmlns:a16="http://schemas.microsoft.com/office/drawing/2014/main" xmlns="" id="{095E94B4-B217-4760-9941-222CE13BE016}"/>
              </a:ext>
            </a:extLst>
          </p:cNvPr>
          <p:cNvSpPr txBox="1"/>
          <p:nvPr/>
        </p:nvSpPr>
        <p:spPr>
          <a:xfrm>
            <a:off x="276117" y="61685"/>
            <a:ext cx="1166049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Different Life History Trajectories</a:t>
            </a:r>
            <a:endParaRPr lang="en-US" sz="5400" b="1" dirty="0">
              <a:cs typeface="Calibri"/>
            </a:endParaRPr>
          </a:p>
        </p:txBody>
      </p:sp>
      <p:cxnSp>
        <p:nvCxnSpPr>
          <p:cNvPr id="29" name="Straight Connector 28">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4208" y="1435175"/>
            <a:ext cx="3969974" cy="584775"/>
          </a:xfrm>
          <a:prstGeom prst="rect">
            <a:avLst/>
          </a:prstGeom>
          <a:noFill/>
        </p:spPr>
        <p:txBody>
          <a:bodyPr wrap="square" rtlCol="0">
            <a:spAutoFit/>
          </a:bodyPr>
          <a:lstStyle/>
          <a:p>
            <a:r>
              <a:rPr lang="en-US" sz="3200" b="1" dirty="0"/>
              <a:t>Spring</a:t>
            </a:r>
          </a:p>
        </p:txBody>
      </p:sp>
      <p:sp>
        <p:nvSpPr>
          <p:cNvPr id="30" name="TextBox 29"/>
          <p:cNvSpPr txBox="1"/>
          <p:nvPr/>
        </p:nvSpPr>
        <p:spPr>
          <a:xfrm>
            <a:off x="6012754" y="1406167"/>
            <a:ext cx="2868010" cy="584775"/>
          </a:xfrm>
          <a:prstGeom prst="rect">
            <a:avLst/>
          </a:prstGeom>
          <a:noFill/>
        </p:spPr>
        <p:txBody>
          <a:bodyPr wrap="square" rtlCol="0">
            <a:spAutoFit/>
          </a:bodyPr>
          <a:lstStyle/>
          <a:p>
            <a:r>
              <a:rPr lang="en-US" sz="3200" b="1" dirty="0"/>
              <a:t>Fall</a:t>
            </a:r>
          </a:p>
        </p:txBody>
      </p:sp>
      <p:grpSp>
        <p:nvGrpSpPr>
          <p:cNvPr id="15" name="Group 14">
            <a:extLst>
              <a:ext uri="{FF2B5EF4-FFF2-40B4-BE49-F238E27FC236}">
                <a16:creationId xmlns:a16="http://schemas.microsoft.com/office/drawing/2014/main" xmlns="" id="{C34F4808-C377-4733-AC05-1607D1BD6B20}"/>
              </a:ext>
            </a:extLst>
          </p:cNvPr>
          <p:cNvGrpSpPr/>
          <p:nvPr/>
        </p:nvGrpSpPr>
        <p:grpSpPr>
          <a:xfrm>
            <a:off x="4029906" y="1213133"/>
            <a:ext cx="1854663" cy="2233436"/>
            <a:chOff x="4029906" y="1213133"/>
            <a:chExt cx="1854663" cy="2233436"/>
          </a:xfrm>
        </p:grpSpPr>
        <p:pic>
          <p:nvPicPr>
            <p:cNvPr id="40" name="Picture 6" descr="https://howlandiceland2011.files.wordpress.com/2011/10/reykjavc3adk-daylight-hours_blog.jpg">
              <a:extLst>
                <a:ext uri="{FF2B5EF4-FFF2-40B4-BE49-F238E27FC236}">
                  <a16:creationId xmlns:a16="http://schemas.microsoft.com/office/drawing/2014/main" xmlns="" id="{AA71DF30-A44C-49A7-89D7-700D4609700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4029906" y="1213133"/>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howlandiceland2011.files.wordpress.com/2011/10/reykjavc3adk-daylight-hours_blog.jpg">
              <a:extLst>
                <a:ext uri="{FF2B5EF4-FFF2-40B4-BE49-F238E27FC236}">
                  <a16:creationId xmlns:a16="http://schemas.microsoft.com/office/drawing/2014/main" xmlns="" id="{37C42C83-957F-4CBD-948F-87BA1381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4029906" y="1213133"/>
              <a:ext cx="977544" cy="20025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howlandiceland2011.files.wordpress.com/2011/10/reykjavc3adk-daylight-hours_blog.jpg">
              <a:extLst>
                <a:ext uri="{FF2B5EF4-FFF2-40B4-BE49-F238E27FC236}">
                  <a16:creationId xmlns:a16="http://schemas.microsoft.com/office/drawing/2014/main" xmlns="" id="{7CFE0BDD-BFB0-43DD-B25F-784108781503}"/>
                </a:ext>
              </a:extLst>
            </p:cNvPr>
            <p:cNvPicPr>
              <a:picLocks noChangeAspect="1" noChangeArrowheads="1"/>
            </p:cNvPicPr>
            <p:nvPr/>
          </p:nvPicPr>
          <p:blipFill rotWithShape="1">
            <a:blip r:embed="rId20">
              <a:extLst>
                <a:ext uri="{BEBA8EAE-BF5A-486C-A8C5-ECC9F3942E4B}">
                  <a14:imgProps xmlns:a14="http://schemas.microsoft.com/office/drawing/2010/main">
                    <a14:imgLayer r:embed="rId18">
                      <a14:imgEffect>
                        <a14:backgroundRemoval t="55278" b="65778" l="2406" r="4986">
                          <a14:foregroundMark x1="4145" y1="60056" x2="4145" y2="60056"/>
                          <a14:foregroundMark x1="4116" y1="58667" x2="2899" y2="60611"/>
                          <a14:foregroundMark x1="2899" y1="60611" x2="3913" y2="63000"/>
                          <a14:foregroundMark x1="3913" y1="63000" x2="3884" y2="64611"/>
                          <a14:foregroundMark x1="4493" y1="65333" x2="4957" y2="56944"/>
                          <a14:foregroundMark x1="4986" y1="56889" x2="3507" y2="58278"/>
                          <a14:foregroundMark x1="3507" y1="58278" x2="2580" y2="60389"/>
                          <a14:foregroundMark x1="2812" y1="61111" x2="2841" y2="62278"/>
                        </a14:backgroundRemoval>
                      </a14:imgEffect>
                    </a14:imgLayer>
                  </a14:imgProps>
                </a:ext>
                <a:ext uri="{28A0092B-C50C-407E-A947-70E740481C1C}">
                  <a14:useLocalDpi xmlns:a14="http://schemas.microsoft.com/office/drawing/2010/main" val="0"/>
                </a:ext>
              </a:extLst>
            </a:blip>
            <a:srcRect l="2095" t="54021" r="94748" b="32795"/>
            <a:stretch/>
          </p:blipFill>
          <p:spPr bwMode="auto">
            <a:xfrm rot="19672499">
              <a:off x="4072518" y="1444064"/>
              <a:ext cx="977544" cy="2002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xmlns="" id="{94721B1B-C26A-49BB-8996-BFCC98E08873}"/>
              </a:ext>
            </a:extLst>
          </p:cNvPr>
          <p:cNvGrpSpPr/>
          <p:nvPr/>
        </p:nvGrpSpPr>
        <p:grpSpPr>
          <a:xfrm>
            <a:off x="10090347" y="1167259"/>
            <a:ext cx="1854663" cy="2044490"/>
            <a:chOff x="10090347" y="1167259"/>
            <a:chExt cx="1854663" cy="2044490"/>
          </a:xfrm>
        </p:grpSpPr>
        <p:pic>
          <p:nvPicPr>
            <p:cNvPr id="43" name="Picture 6" descr="https://howlandiceland2011.files.wordpress.com/2011/10/reykjavc3adk-daylight-hours_blog.jpg">
              <a:extLst>
                <a:ext uri="{FF2B5EF4-FFF2-40B4-BE49-F238E27FC236}">
                  <a16:creationId xmlns:a16="http://schemas.microsoft.com/office/drawing/2014/main" xmlns="" id="{806D9D33-4C0C-4575-A01F-8F23B6DA9EBB}"/>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78167" b="89056" l="8522" r="13913">
                          <a14:foregroundMark x1="10232" y1="84778" x2="10232" y2="84778"/>
                          <a14:foregroundMark x1="12464" y1="80778" x2="10522" y2="81167"/>
                          <a14:foregroundMark x1="10522" y1="81167" x2="8783" y2="82722"/>
                          <a14:foregroundMark x1="8783" y1="82722" x2="10783" y2="83833"/>
                          <a14:foregroundMark x1="10783" y1="83833" x2="12580" y2="83167"/>
                          <a14:foregroundMark x1="12580" y1="83167" x2="11478" y2="86389"/>
                          <a14:foregroundMark x1="11478" y1="86389" x2="12377" y2="86389"/>
                          <a14:foregroundMark x1="12116" y1="79667" x2="13217" y2="82556"/>
                          <a14:foregroundMark x1="13217" y1="82556" x2="13333" y2="86000"/>
                          <a14:foregroundMark x1="13333" y1="86000" x2="10841" y2="80611"/>
                          <a14:foregroundMark x1="10841" y1="80611" x2="11130" y2="83944"/>
                          <a14:foregroundMark x1="11130" y1="83944" x2="10986" y2="87389"/>
                          <a14:foregroundMark x1="10986" y1="87389" x2="9681" y2="84889"/>
                          <a14:foregroundMark x1="9681" y1="84889" x2="9681" y2="81222"/>
                          <a14:foregroundMark x1="8986" y1="84167" x2="11710" y2="88000"/>
                          <a14:foregroundMark x1="11710" y1="88000" x2="13043" y2="85944"/>
                          <a14:foregroundMark x1="13043" y1="85944" x2="13449" y2="82833"/>
                          <a14:foregroundMark x1="13449" y1="82833" x2="13449" y2="82611"/>
                          <a14:foregroundMark x1="10986" y1="88556" x2="9507" y2="87111"/>
                          <a14:foregroundMark x1="9507" y1="87111" x2="8725" y2="84167"/>
                          <a14:foregroundMark x1="8725" y1="84167" x2="8783" y2="84056"/>
                          <a14:foregroundMark x1="8522" y1="83389" x2="8522" y2="83389"/>
                          <a14:foregroundMark x1="13913" y1="84278" x2="13478" y2="86556"/>
                        </a14:backgroundRemoval>
                      </a14:imgEffect>
                    </a14:imgLayer>
                  </a14:imgProps>
                </a:ext>
                <a:ext uri="{28A0092B-C50C-407E-A947-70E740481C1C}">
                  <a14:useLocalDpi xmlns:a14="http://schemas.microsoft.com/office/drawing/2010/main" val="0"/>
                </a:ext>
              </a:extLst>
            </a:blip>
            <a:srcRect l="8099" t="76879" r="85521" b="9489"/>
            <a:stretch/>
          </p:blipFill>
          <p:spPr bwMode="auto">
            <a:xfrm>
              <a:off x="10090347" y="1167259"/>
              <a:ext cx="1854663" cy="20444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s://howlandiceland2011.files.wordpress.com/2011/10/reykjavc3adk-daylight-hours_blog.jpg">
              <a:extLst>
                <a:ext uri="{FF2B5EF4-FFF2-40B4-BE49-F238E27FC236}">
                  <a16:creationId xmlns:a16="http://schemas.microsoft.com/office/drawing/2014/main" xmlns="" id="{DAAA5F3D-4DA2-4610-9494-38ACB761D5B4}"/>
                </a:ext>
              </a:extLst>
            </p:cNvPr>
            <p:cNvPicPr>
              <a:picLocks noChangeAspect="1" noChangeArrowheads="1"/>
            </p:cNvPicPr>
            <p:nvPr/>
          </p:nvPicPr>
          <p:blipFill rotWithShape="1">
            <a:blip r:embed="rId19">
              <a:extLst>
                <a:ext uri="{BEBA8EAE-BF5A-486C-A8C5-ECC9F3942E4B}">
                  <a14:imgProps xmlns:a14="http://schemas.microsoft.com/office/drawing/2010/main">
                    <a14:imgLayer r:embed="rId18">
                      <a14:imgEffect>
                        <a14:backgroundRemoval t="55278" b="66167" l="2319" r="5217">
                          <a14:foregroundMark x1="3768" y1="58222" x2="3855" y2="61389"/>
                          <a14:foregroundMark x1="3855" y1="61389" x2="4667" y2="58389"/>
                          <a14:foregroundMark x1="4667" y1="58389" x2="4812" y2="65056"/>
                          <a14:foregroundMark x1="4812" y1="65056" x2="3333" y2="63833"/>
                          <a14:foregroundMark x1="3333" y1="63833" x2="3014" y2="60500"/>
                          <a14:foregroundMark x1="3014" y1="60500" x2="3913" y2="57778"/>
                          <a14:foregroundMark x1="3913" y1="57778" x2="4696" y2="56944"/>
                          <a14:foregroundMark x1="4174" y1="56500" x2="2870" y2="58667"/>
                          <a14:foregroundMark x1="2870" y1="58667" x2="2754" y2="60056"/>
                          <a14:foregroundMark x1="5159" y1="57056" x2="5072" y2="60500"/>
                          <a14:foregroundMark x1="2319" y1="60722" x2="2319" y2="60722"/>
                          <a14:foregroundMark x1="5217" y1="56222" x2="5217" y2="56222"/>
                          <a14:foregroundMark x1="5217" y1="65889" x2="5217" y2="65889"/>
                          <a14:foregroundMark x1="5043" y1="66167" x2="5043" y2="66167"/>
                          <a14:foregroundMark x1="5188" y1="56611" x2="5188" y2="56611"/>
                          <a14:foregroundMark x1="5188" y1="55889" x2="5188" y2="55889"/>
                          <a14:foregroundMark x1="5217" y1="65778" x2="5217" y2="65778"/>
                          <a14:foregroundMark x1="5217" y1="65556" x2="5217" y2="65556"/>
                        </a14:backgroundRemoval>
                      </a14:imgEffect>
                    </a14:imgLayer>
                  </a14:imgProps>
                </a:ext>
                <a:ext uri="{28A0092B-C50C-407E-A947-70E740481C1C}">
                  <a14:useLocalDpi xmlns:a14="http://schemas.microsoft.com/office/drawing/2010/main" val="0"/>
                </a:ext>
              </a:extLst>
            </a:blip>
            <a:srcRect l="2095" t="54021" r="94748" b="32795"/>
            <a:stretch/>
          </p:blipFill>
          <p:spPr bwMode="auto">
            <a:xfrm>
              <a:off x="10090347" y="1167259"/>
              <a:ext cx="977544" cy="200250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xmlns="" id="{E6150F1F-E723-420D-A5C5-C79BD9BBA385}"/>
              </a:ext>
            </a:extLst>
          </p:cNvPr>
          <p:cNvSpPr/>
          <p:nvPr/>
        </p:nvSpPr>
        <p:spPr>
          <a:xfrm>
            <a:off x="7596551" y="3665948"/>
            <a:ext cx="656580" cy="1618229"/>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hought Bubble: Cloud 18">
            <a:extLst>
              <a:ext uri="{FF2B5EF4-FFF2-40B4-BE49-F238E27FC236}">
                <a16:creationId xmlns:a16="http://schemas.microsoft.com/office/drawing/2014/main" xmlns="" id="{A05C920A-A55B-420F-AF69-9F8DF9A935A3}"/>
              </a:ext>
            </a:extLst>
          </p:cNvPr>
          <p:cNvSpPr/>
          <p:nvPr/>
        </p:nvSpPr>
        <p:spPr>
          <a:xfrm>
            <a:off x="6137043" y="2445316"/>
            <a:ext cx="2177541" cy="2044490"/>
          </a:xfrm>
          <a:prstGeom prst="cloudCallout">
            <a:avLst>
              <a:gd name="adj1" fmla="val -17559"/>
              <a:gd name="adj2" fmla="val 696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Diapause beings at the end of the last larval instar.</a:t>
            </a:r>
          </a:p>
        </p:txBody>
      </p:sp>
    </p:spTree>
    <p:extLst>
      <p:ext uri="{BB962C8B-B14F-4D97-AF65-F5344CB8AC3E}">
        <p14:creationId xmlns:p14="http://schemas.microsoft.com/office/powerpoint/2010/main" val="48478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30" grpId="0"/>
      <p:bldP spid="17"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Rectangle 4"/>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tabLst>
                <a:tab pos="11366500" algn="l"/>
              </a:tabLst>
            </a:pPr>
            <a:r>
              <a:rPr lang="en-US" sz="4800" b="1" u="sng" dirty="0">
                <a:solidFill>
                  <a:schemeClr val="tx1"/>
                </a:solidFill>
              </a:rPr>
              <a:t>Hypothesis</a:t>
            </a:r>
          </a:p>
          <a:p>
            <a:pPr marL="566738" algn="ctr">
              <a:tabLst>
                <a:tab pos="11366500" algn="l"/>
              </a:tabLst>
            </a:pPr>
            <a:r>
              <a:rPr lang="en-US" sz="4800" dirty="0" smtClean="0">
                <a:solidFill>
                  <a:schemeClr val="tx1"/>
                </a:solidFill>
              </a:rPr>
              <a:t>As diapause length increases, individuals programmed for diapause will increase the amount of nutrition they store during diapause preparation.</a:t>
            </a:r>
            <a:endParaRPr lang="en-US" sz="3600" dirty="0">
              <a:solidFill>
                <a:schemeClr val="tx1"/>
              </a:solidFill>
            </a:endParaRPr>
          </a:p>
        </p:txBody>
      </p:sp>
    </p:spTree>
    <p:extLst>
      <p:ext uri="{BB962C8B-B14F-4D97-AF65-F5344CB8AC3E}">
        <p14:creationId xmlns:p14="http://schemas.microsoft.com/office/powerpoint/2010/main" val="203616108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ED016E-B05D-4998-BBE3-31264E6D7D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DE3E628-B7E1-43C4-96F3-5567056300AA}"/>
              </a:ext>
            </a:extLst>
          </p:cNvPr>
          <p:cNvSpPr>
            <a:spLocks noGrp="1"/>
          </p:cNvSpPr>
          <p:nvPr>
            <p:ph idx="1"/>
          </p:nvPr>
        </p:nvSpPr>
        <p:spPr/>
        <p:txBody>
          <a:bodyPr>
            <a:normAutofit fontScale="77500" lnSpcReduction="20000"/>
          </a:bodyPr>
          <a:lstStyle/>
          <a:p>
            <a:pPr fontAlgn="base">
              <a:buFont typeface="Arial" charset="0"/>
              <a:buChar char="•"/>
            </a:pPr>
            <a:r>
              <a:rPr lang="en-US" dirty="0">
                <a:solidFill>
                  <a:srgbClr val="000000"/>
                </a:solidFill>
                <a:latin typeface="Calibri" charset="0"/>
              </a:rPr>
              <a:t>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Implies the research to address that complication or question?​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Our experiment was designed using two strains of </a:t>
            </a:r>
            <a:r>
              <a:rPr lang="en-US" i="1" dirty="0">
                <a:solidFill>
                  <a:srgbClr val="000000"/>
                </a:solidFill>
                <a:latin typeface="Calibri" charset="0"/>
              </a:rPr>
              <a:t>Ostrinia nubilalis </a:t>
            </a:r>
            <a:r>
              <a:rPr lang="en-US" dirty="0">
                <a:solidFill>
                  <a:srgbClr val="000000"/>
                </a:solidFill>
                <a:latin typeface="Calibri" charset="0"/>
              </a:rPr>
              <a:t>with  genetically different diapause lengths. We exposed each strain conditions that induce diapause and measured the degree to which diapause length altered nutrition accumulation in preparation for diapause and nutrition depletion during diapause.​</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 then determine if the genotype for diapause length played any significant role in nutrition accumulation in preparation for diapause and how nutrition depletion changes across diapause within each strain and between each strain.​</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Could we capitalize on this information about nutrition accumulation and depletion to inform how we manage winning insect pests?​</a:t>
            </a:r>
            <a:endParaRPr lang="en-US" dirty="0"/>
          </a:p>
        </p:txBody>
      </p:sp>
    </p:spTree>
    <p:extLst>
      <p:ext uri="{BB962C8B-B14F-4D97-AF65-F5344CB8AC3E}">
        <p14:creationId xmlns:p14="http://schemas.microsoft.com/office/powerpoint/2010/main" val="14211018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fontAlgn="base">
              <a:buFont typeface="Arial" charset="0"/>
              <a:buChar char="•"/>
            </a:pPr>
            <a:r>
              <a:rPr lang="en-US" dirty="0">
                <a:solidFill>
                  <a:srgbClr val="000000"/>
                </a:solidFill>
                <a:latin typeface="Calibri" charset="0"/>
              </a:rPr>
              <a:t>Hypothesis​</a:t>
            </a:r>
            <a:endParaRPr lang="en-US" dirty="0">
              <a:solidFill>
                <a:srgbClr val="000000"/>
              </a:solidFill>
              <a:latin typeface="Arial" charset="0"/>
            </a:endParaRPr>
          </a:p>
          <a:p>
            <a:pPr fontAlgn="base">
              <a:buFont typeface="Arial" charset="0"/>
              <a:buChar char="•"/>
            </a:pPr>
            <a:r>
              <a:rPr lang="en-US" dirty="0">
                <a:solidFill>
                  <a:srgbClr val="000000"/>
                </a:solidFill>
                <a:latin typeface="Calibri" charset="0"/>
              </a:rPr>
              <a:t>Clear testable hypothesis that will advance knowledge and understanding​</a:t>
            </a:r>
          </a:p>
          <a:p>
            <a:pPr lvl="1" fontAlgn="base">
              <a:buFont typeface="Arial" charset="0"/>
              <a:buChar char="•"/>
            </a:pPr>
            <a:r>
              <a:rPr lang="en-US" dirty="0">
                <a:solidFill>
                  <a:srgbClr val="000000"/>
                </a:solidFill>
                <a:latin typeface="Calibri" charset="0"/>
              </a:rPr>
              <a:t>This work is the first phase of a two phase process. </a:t>
            </a:r>
          </a:p>
          <a:p>
            <a:pPr lvl="2" fontAlgn="base">
              <a:buFont typeface="Arial" charset="0"/>
              <a:buChar char="•"/>
            </a:pPr>
            <a:r>
              <a:rPr lang="en-US" dirty="0">
                <a:solidFill>
                  <a:srgbClr val="000000"/>
                </a:solidFill>
                <a:latin typeface="Calibri" charset="0"/>
              </a:rPr>
              <a:t>Phase I: Is there a clear delineation in nutrition accumulation between strains?</a:t>
            </a:r>
          </a:p>
          <a:p>
            <a:pPr lvl="2" fontAlgn="base">
              <a:buFont typeface="Arial" charset="0"/>
              <a:buChar char="•"/>
            </a:pPr>
            <a:r>
              <a:rPr lang="en-US" dirty="0">
                <a:solidFill>
                  <a:srgbClr val="000000"/>
                </a:solidFill>
                <a:latin typeface="Calibri" charset="0"/>
              </a:rPr>
              <a:t>Phase II: Can we make skinny larvae</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We hypothesized nutrient accumulation and depletion in </a:t>
            </a:r>
            <a:r>
              <a:rPr lang="en-US" i="1" dirty="0">
                <a:solidFill>
                  <a:srgbClr val="000000"/>
                </a:solidFill>
                <a:latin typeface="Calibri" charset="0"/>
              </a:rPr>
              <a:t>O. nubilalis </a:t>
            </a:r>
            <a:r>
              <a:rPr lang="en-US" dirty="0">
                <a:solidFill>
                  <a:srgbClr val="000000"/>
                </a:solidFill>
                <a:latin typeface="Calibri" charset="0"/>
              </a:rPr>
              <a:t>is directly proportional to diapause length and as such will be significantly different between the two strains tested. ​</a:t>
            </a:r>
            <a:endParaRPr lang="en-US" dirty="0">
              <a:solidFill>
                <a:srgbClr val="000000"/>
              </a:solidFill>
              <a:latin typeface="Arial" charset="0"/>
            </a:endParaRPr>
          </a:p>
          <a:p>
            <a:pPr lvl="2" fontAlgn="base">
              <a:buFont typeface="Arial" charset="0"/>
              <a:buChar char="•"/>
            </a:pPr>
            <a:r>
              <a:rPr lang="en-US" dirty="0">
                <a:solidFill>
                  <a:srgbClr val="000000"/>
                </a:solidFill>
                <a:latin typeface="Calibri" charset="0"/>
              </a:rPr>
              <a:t>The more time spent in diapause, the more energy you need to store and the slower you use that energy​</a:t>
            </a:r>
            <a:endParaRPr lang="en-US" dirty="0">
              <a:solidFill>
                <a:srgbClr val="000000"/>
              </a:solidFill>
              <a:latin typeface="Arial" charset="0"/>
            </a:endParaRPr>
          </a:p>
          <a:p>
            <a:pPr lvl="1" fontAlgn="base">
              <a:buFont typeface="Arial" charset="0"/>
              <a:buChar char="•"/>
            </a:pPr>
            <a:r>
              <a:rPr lang="en-US" dirty="0">
                <a:solidFill>
                  <a:srgbClr val="000000"/>
                </a:solidFill>
                <a:latin typeface="Calibri" charset="0"/>
              </a:rPr>
              <a:t>Nutrition accumulation is a possible pest management target for ECB</a:t>
            </a:r>
          </a:p>
          <a:p>
            <a:endParaRPr lang="en-US" dirty="0"/>
          </a:p>
        </p:txBody>
      </p:sp>
    </p:spTree>
    <p:extLst>
      <p:ext uri="{BB962C8B-B14F-4D97-AF65-F5344CB8AC3E}">
        <p14:creationId xmlns:p14="http://schemas.microsoft.com/office/powerpoint/2010/main" val="14639371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Determines Insect Activity</a:t>
            </a:r>
          </a:p>
        </p:txBody>
      </p:sp>
      <p:sp>
        <p:nvSpPr>
          <p:cNvPr id="3" name="Content Placeholder 2"/>
          <p:cNvSpPr>
            <a:spLocks noGrp="1"/>
          </p:cNvSpPr>
          <p:nvPr>
            <p:ph idx="1"/>
          </p:nvPr>
        </p:nvSpPr>
        <p:spPr>
          <a:xfrm>
            <a:off x="275573" y="1690688"/>
            <a:ext cx="4421321" cy="4522222"/>
          </a:xfrm>
        </p:spPr>
        <p:txBody>
          <a:bodyPr>
            <a:normAutofit/>
          </a:bodyPr>
          <a:lstStyle/>
          <a:p>
            <a:pPr marL="514350" indent="-514350">
              <a:buFont typeface="+mj-lt"/>
              <a:buAutoNum type="arabicPeriod"/>
            </a:pPr>
            <a:r>
              <a:rPr lang="en-US" sz="3200" dirty="0"/>
              <a:t>Insects are ectotherms</a:t>
            </a:r>
          </a:p>
          <a:p>
            <a:pPr marL="514350" indent="-514350">
              <a:buFont typeface="+mj-lt"/>
              <a:buAutoNum type="arabicPeriod"/>
            </a:pPr>
            <a:r>
              <a:rPr lang="en-US" sz="3200" dirty="0"/>
              <a:t>Metabolic rate is proportional to external temperatures</a:t>
            </a:r>
          </a:p>
          <a:p>
            <a:pPr marL="514350" indent="-514350">
              <a:buFont typeface="+mj-lt"/>
              <a:buAutoNum type="arabicPeriod"/>
            </a:pPr>
            <a:r>
              <a:rPr lang="en-US" sz="3200" dirty="0"/>
              <a:t>Metabolic rate determines activity levels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894" y="1415239"/>
            <a:ext cx="672118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8861922" y="6626136"/>
            <a:ext cx="3918651"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089" b="1" dirty="0">
                <a:latin typeface="Arial" charset="0"/>
              </a:rPr>
              <a:t>R. F. </a:t>
            </a:r>
            <a:r>
              <a:rPr lang="en-GB" altLang="x-none" sz="1089" b="1" dirty="0" err="1">
                <a:latin typeface="Arial" charset="0"/>
              </a:rPr>
              <a:t>Nespolo</a:t>
            </a:r>
            <a:r>
              <a:rPr lang="en-GB" altLang="x-none" sz="1089" b="1" dirty="0">
                <a:latin typeface="Arial" charset="0"/>
              </a:rPr>
              <a:t> et al. J </a:t>
            </a:r>
            <a:r>
              <a:rPr lang="en-GB" altLang="x-none" sz="1089" b="1" dirty="0" err="1">
                <a:latin typeface="Arial" charset="0"/>
              </a:rPr>
              <a:t>Exp</a:t>
            </a:r>
            <a:r>
              <a:rPr lang="en-GB" altLang="x-none" sz="1089" b="1" dirty="0">
                <a:latin typeface="Arial" charset="0"/>
              </a:rPr>
              <a:t> </a:t>
            </a:r>
            <a:r>
              <a:rPr lang="en-GB" altLang="x-none" sz="1089" b="1" dirty="0" err="1">
                <a:latin typeface="Arial" charset="0"/>
              </a:rPr>
              <a:t>Biol</a:t>
            </a:r>
            <a:r>
              <a:rPr lang="en-GB" altLang="x-none" sz="1089" b="1" dirty="0">
                <a:latin typeface="Arial" charset="0"/>
              </a:rPr>
              <a:t> 2003;206</a:t>
            </a:r>
          </a:p>
        </p:txBody>
      </p:sp>
      <p:sp>
        <p:nvSpPr>
          <p:cNvPr id="6" name="Text Box 1"/>
          <p:cNvSpPr txBox="1">
            <a:spLocks noChangeArrowheads="1"/>
          </p:cNvSpPr>
          <p:nvPr/>
        </p:nvSpPr>
        <p:spPr bwMode="auto">
          <a:xfrm>
            <a:off x="6464595" y="1541721"/>
            <a:ext cx="4569528" cy="277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x-none" sz="1452" b="1" dirty="0">
                <a:latin typeface="Arial" charset="0"/>
              </a:rPr>
              <a:t>Oxygen consumption and body mass </a:t>
            </a:r>
            <a:r>
              <a:rPr lang="en-GB" altLang="x-none" sz="1452" b="1">
                <a:latin typeface="Arial" charset="0"/>
              </a:rPr>
              <a:t>in crickets</a:t>
            </a:r>
            <a:endParaRPr lang="en-GB" altLang="x-none" sz="1452" b="1" dirty="0">
              <a:latin typeface="Arial" charset="0"/>
            </a:endParaRPr>
          </a:p>
        </p:txBody>
      </p:sp>
    </p:spTree>
    <p:extLst>
      <p:ext uri="{BB962C8B-B14F-4D97-AF65-F5344CB8AC3E}">
        <p14:creationId xmlns:p14="http://schemas.microsoft.com/office/powerpoint/2010/main" val="13093378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3852" t="46576" r="20178" b="584"/>
          <a:stretch/>
        </p:blipFill>
        <p:spPr>
          <a:xfrm>
            <a:off x="2450953" y="1996675"/>
            <a:ext cx="8217048" cy="3875484"/>
          </a:xfrm>
          <a:prstGeom prst="rect">
            <a:avLst/>
          </a:prstGeom>
        </p:spPr>
      </p:pic>
      <p:sp>
        <p:nvSpPr>
          <p:cNvPr id="2" name="Title 1"/>
          <p:cNvSpPr>
            <a:spLocks noGrp="1"/>
          </p:cNvSpPr>
          <p:nvPr>
            <p:ph type="title"/>
          </p:nvPr>
        </p:nvSpPr>
        <p:spPr>
          <a:xfrm>
            <a:off x="1931194" y="1058356"/>
            <a:ext cx="8336756" cy="994172"/>
          </a:xfrm>
        </p:spPr>
        <p:txBody>
          <a:bodyPr>
            <a:normAutofit/>
          </a:bodyPr>
          <a:lstStyle/>
          <a:p>
            <a:r>
              <a:rPr lang="en-US" sz="2700"/>
              <a:t>Temperatures differ geographically, BUT winter temperatures differ </a:t>
            </a:r>
            <a:r>
              <a:rPr lang="en-US" sz="2700" u="sng"/>
              <a:t>MORE!</a:t>
            </a:r>
          </a:p>
        </p:txBody>
      </p:sp>
      <p:pic>
        <p:nvPicPr>
          <p:cNvPr id="48" name="Picture 47"/>
          <p:cNvPicPr>
            <a:picLocks noChangeAspect="1"/>
          </p:cNvPicPr>
          <p:nvPr/>
        </p:nvPicPr>
        <p:blipFill>
          <a:blip r:embed="rId4"/>
          <a:stretch>
            <a:fillRect/>
          </a:stretch>
        </p:blipFill>
        <p:spPr>
          <a:xfrm>
            <a:off x="1524000" y="2004951"/>
            <a:ext cx="4366872" cy="3867208"/>
          </a:xfrm>
          <a:prstGeom prst="rect">
            <a:avLst/>
          </a:prstGeom>
        </p:spPr>
      </p:pic>
      <p:sp>
        <p:nvSpPr>
          <p:cNvPr id="50" name="Left Arrow 49"/>
          <p:cNvSpPr/>
          <p:nvPr/>
        </p:nvSpPr>
        <p:spPr>
          <a:xfrm>
            <a:off x="5177161" y="3130154"/>
            <a:ext cx="622377"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ight Arrow 51"/>
          <p:cNvSpPr/>
          <p:nvPr/>
        </p:nvSpPr>
        <p:spPr>
          <a:xfrm>
            <a:off x="9378557" y="2959297"/>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TextBox 56"/>
          <p:cNvSpPr txBox="1"/>
          <p:nvPr/>
        </p:nvSpPr>
        <p:spPr>
          <a:xfrm>
            <a:off x="6977100" y="5058434"/>
            <a:ext cx="2733537"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40ᵒ-50ᵒF Degree Difference</a:t>
            </a:r>
          </a:p>
        </p:txBody>
      </p:sp>
      <p:pic>
        <p:nvPicPr>
          <p:cNvPr id="5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5615" t="57046" r="70190" b="6866"/>
          <a:stretch/>
        </p:blipFill>
        <p:spPr>
          <a:xfrm>
            <a:off x="5890872" y="4661297"/>
            <a:ext cx="808878" cy="1210865"/>
          </a:xfrm>
          <a:prstGeom prst="rect">
            <a:avLst/>
          </a:prstGeom>
        </p:spPr>
      </p:pic>
      <p:sp>
        <p:nvSpPr>
          <p:cNvPr id="62" name="TextBox 61"/>
          <p:cNvSpPr txBox="1"/>
          <p:nvPr/>
        </p:nvSpPr>
        <p:spPr>
          <a:xfrm>
            <a:off x="2681622" y="5058435"/>
            <a:ext cx="1608374"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10ᵒF Difference</a:t>
            </a:r>
          </a:p>
        </p:txBody>
      </p:sp>
      <p:sp>
        <p:nvSpPr>
          <p:cNvPr id="63" name="Left Arrow 62"/>
          <p:cNvSpPr/>
          <p:nvPr/>
        </p:nvSpPr>
        <p:spPr>
          <a:xfrm>
            <a:off x="5354065" y="5116706"/>
            <a:ext cx="445473" cy="300038"/>
          </a:xfrm>
          <a:prstGeom prst="lef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ight Arrow 63"/>
          <p:cNvSpPr/>
          <p:nvPr/>
        </p:nvSpPr>
        <p:spPr>
          <a:xfrm flipH="1">
            <a:off x="10039353" y="5122064"/>
            <a:ext cx="529161" cy="28932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p:cNvSpPr txBox="1"/>
          <p:nvPr/>
        </p:nvSpPr>
        <p:spPr>
          <a:xfrm>
            <a:off x="6845530" y="5471046"/>
            <a:ext cx="3408962" cy="646331"/>
          </a:xfrm>
          <a:prstGeom prst="rect">
            <a:avLst/>
          </a:prstGeom>
          <a:solidFill>
            <a:schemeClr val="bg1"/>
          </a:solidFill>
          <a:ln>
            <a:solidFill>
              <a:schemeClr val="bg1"/>
            </a:solidFill>
          </a:ln>
        </p:spPr>
        <p:txBody>
          <a:bodyPr wrap="square" rtlCol="0">
            <a:spAutoFit/>
          </a:bodyPr>
          <a:lstStyle/>
          <a:p>
            <a:r>
              <a:rPr lang="en-US" sz="1800" b="1">
                <a:solidFill>
                  <a:srgbClr val="FF0000"/>
                </a:solidFill>
              </a:rPr>
              <a:t>Insects evolve to cope with winter</a:t>
            </a:r>
          </a:p>
        </p:txBody>
      </p:sp>
    </p:spTree>
    <p:extLst>
      <p:ext uri="{BB962C8B-B14F-4D97-AF65-F5344CB8AC3E}">
        <p14:creationId xmlns:p14="http://schemas.microsoft.com/office/powerpoint/2010/main" val="2569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set>
                                      <p:cBhvr>
                                        <p:cTn id="25" dur="455" fill="hold">
                                          <p:stCondLst>
                                            <p:cond delay="0"/>
                                          </p:stCondLst>
                                        </p:cTn>
                                        <p:tgtEl>
                                          <p:spTgt spid="57"/>
                                        </p:tgtEl>
                                        <p:attrNameLst>
                                          <p:attrName>style.rotation</p:attrName>
                                        </p:attrNameLst>
                                      </p:cBhvr>
                                      <p:to>
                                        <p:strVal val="-45.0"/>
                                      </p:to>
                                    </p:set>
                                    <p:anim calcmode="lin" valueType="num">
                                      <p:cBhvr>
                                        <p:cTn id="26"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7" grpId="0" animBg="1"/>
      <p:bldP spid="62" grpId="0" animBg="1"/>
      <p:bldP spid="63" grpId="0" animBg="1"/>
      <p:bldP spid="64" grpId="0" animBg="1"/>
      <p:bldP spid="1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treatment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ECB exposed to conditions that induce diapause accumulate more lipids compared to larvae in non diapause conditions.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17" name="L-Shape 16"/>
          <p:cNvSpPr/>
          <p:nvPr/>
        </p:nvSpPr>
        <p:spPr>
          <a:xfrm rot="2614971">
            <a:off x="8627387" y="2957621"/>
            <a:ext cx="1032794" cy="1008221"/>
          </a:xfrm>
          <a:prstGeom prst="corner">
            <a:avLst>
              <a:gd name="adj1" fmla="val 19420"/>
              <a:gd name="adj2" fmla="val 1814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sp>
        <p:nvSpPr>
          <p:cNvPr id="20" name="TextBox 19"/>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spTree>
    <p:extLst>
      <p:ext uri="{BB962C8B-B14F-4D97-AF65-F5344CB8AC3E}">
        <p14:creationId xmlns:p14="http://schemas.microsoft.com/office/powerpoint/2010/main" val="152160789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204" y="766783"/>
            <a:ext cx="7653445" cy="2191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lant in a field&#10;&#10;Description generated with very high confidence">
            <a:extLst>
              <a:ext uri="{FF2B5EF4-FFF2-40B4-BE49-F238E27FC236}">
                <a16:creationId xmlns:a16="http://schemas.microsoft.com/office/drawing/2014/main" xmlns="" id="{23E3104C-BCCB-4A03-BFB2-E562444E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204" y="2963242"/>
            <a:ext cx="5137320" cy="2397344"/>
          </a:xfrm>
          <a:prstGeom prst="rect">
            <a:avLst/>
          </a:prstGeom>
        </p:spPr>
      </p:pic>
      <p:pic>
        <p:nvPicPr>
          <p:cNvPr id="8" name="Picture 7" descr="A bird standing on top of a grass covered field&#10;&#10;Description generated with high confidence">
            <a:extLst>
              <a:ext uri="{FF2B5EF4-FFF2-40B4-BE49-F238E27FC236}">
                <a16:creationId xmlns:a16="http://schemas.microsoft.com/office/drawing/2014/main" xmlns="" id="{4284FF7C-9A28-47BA-8159-4773C9E356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594"/>
          <a:stretch/>
        </p:blipFill>
        <p:spPr>
          <a:xfrm>
            <a:off x="9321143" y="2959394"/>
            <a:ext cx="2602506" cy="2399592"/>
          </a:xfrm>
          <a:prstGeom prst="rect">
            <a:avLst/>
          </a:prstGeom>
        </p:spPr>
      </p:pic>
      <p:sp>
        <p:nvSpPr>
          <p:cNvPr id="11" name="Rectangle 10"/>
          <p:cNvSpPr/>
          <p:nvPr/>
        </p:nvSpPr>
        <p:spPr>
          <a:xfrm>
            <a:off x="323518" y="1649853"/>
            <a:ext cx="3946686" cy="3416320"/>
          </a:xfrm>
          <a:prstGeom prst="rect">
            <a:avLst/>
          </a:prstGeom>
        </p:spPr>
        <p:txBody>
          <a:bodyPr wrap="square">
            <a:spAutoFit/>
          </a:bodyPr>
          <a:lstStyle/>
          <a:p>
            <a:pPr marL="285750" indent="-285750">
              <a:buFont typeface="Arial"/>
              <a:buChar char="•"/>
            </a:pPr>
            <a:r>
              <a:rPr lang="en-US" sz="3600" b="1" dirty="0">
                <a:cs typeface="Calibri"/>
              </a:rPr>
              <a:t>Adult emerge at the beginning of the warm season.</a:t>
            </a:r>
          </a:p>
          <a:p>
            <a:pPr marL="285750" indent="-285750">
              <a:buFont typeface="Arial"/>
              <a:buChar char="•"/>
            </a:pPr>
            <a:r>
              <a:rPr lang="en-US" sz="3600" b="1" dirty="0">
                <a:cs typeface="Calibri"/>
              </a:rPr>
              <a:t>Larvae diapause at the end of the warm season.</a:t>
            </a:r>
          </a:p>
        </p:txBody>
      </p:sp>
    </p:spTree>
    <p:extLst>
      <p:ext uri="{BB962C8B-B14F-4D97-AF65-F5344CB8AC3E}">
        <p14:creationId xmlns:p14="http://schemas.microsoft.com/office/powerpoint/2010/main" val="19778157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spTree>
    <p:extLst>
      <p:ext uri="{BB962C8B-B14F-4D97-AF65-F5344CB8AC3E}">
        <p14:creationId xmlns:p14="http://schemas.microsoft.com/office/powerpoint/2010/main" val="14334880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139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46514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400" dirty="0"/>
              <a:t>Lipid Accumulation effected by photoperiod and diapause genotype</a:t>
            </a:r>
          </a:p>
        </p:txBody>
      </p:sp>
      <p:graphicFrame>
        <p:nvGraphicFramePr>
          <p:cNvPr id="11" name="Chart 10"/>
          <p:cNvGraphicFramePr/>
          <p:nvPr>
            <p:extLst/>
          </p:nvPr>
        </p:nvGraphicFramePr>
        <p:xfrm>
          <a:off x="838200" y="2348962"/>
          <a:ext cx="10515600" cy="4045588"/>
        </p:xfrm>
        <a:graphic>
          <a:graphicData uri="http://schemas.openxmlformats.org/drawingml/2006/chart">
            <c:chart xmlns:c="http://schemas.openxmlformats.org/drawingml/2006/chart" xmlns:r="http://schemas.openxmlformats.org/officeDocument/2006/relationships" r:id="rId2"/>
          </a:graphicData>
        </a:graphic>
      </p:graphicFrame>
      <p:sp>
        <p:nvSpPr>
          <p:cNvPr id="4" name="Isosceles Triangle 3">
            <a:extLst>
              <a:ext uri="{FF2B5EF4-FFF2-40B4-BE49-F238E27FC236}">
                <a16:creationId xmlns:a16="http://schemas.microsoft.com/office/drawing/2014/main" xmlns="" id="{A53C7FC5-892B-44CF-89B0-FE1EAC143FAF}"/>
              </a:ext>
            </a:extLst>
          </p:cNvPr>
          <p:cNvSpPr/>
          <p:nvPr/>
        </p:nvSpPr>
        <p:spPr>
          <a:xfrm rot="20629646">
            <a:off x="1017370" y="4204908"/>
            <a:ext cx="2255723" cy="1029276"/>
          </a:xfrm>
          <a:prstGeom prst="triangle">
            <a:avLst>
              <a:gd name="adj" fmla="val 100000"/>
            </a:avLst>
          </a:prstGeom>
          <a:solidFill>
            <a:schemeClr val="accent3">
              <a:lumMod val="50000"/>
              <a:alpha val="25000"/>
            </a:schemeClr>
          </a:solidFill>
          <a:ln w="28575">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a:p>
        </p:txBody>
      </p:sp>
    </p:spTree>
    <p:extLst>
      <p:ext uri="{BB962C8B-B14F-4D97-AF65-F5344CB8AC3E}">
        <p14:creationId xmlns:p14="http://schemas.microsoft.com/office/powerpoint/2010/main" val="2423363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Lipid Extraction</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21104" y="1330383"/>
            <a:ext cx="1793422" cy="2632662"/>
            <a:chOff x="0" y="1382198"/>
            <a:chExt cx="1793422" cy="2632662"/>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ackgroundRemoval t="4516" b="90000" l="9926" r="89706"/>
                      </a14:imgEffect>
                    </a14:imgLayer>
                  </a14:imgProps>
                </a:ext>
                <a:ext uri="{28A0092B-C50C-407E-A947-70E740481C1C}">
                  <a14:useLocalDpi xmlns:a14="http://schemas.microsoft.com/office/drawing/2010/main" val="0"/>
                </a:ext>
              </a:extLst>
            </a:blip>
            <a:srcRect l="9805" t="11162" r="14369"/>
            <a:stretch/>
          </p:blipFill>
          <p:spPr>
            <a:xfrm>
              <a:off x="0" y="1382198"/>
              <a:ext cx="1793422" cy="1793422"/>
            </a:xfrm>
            <a:prstGeom prst="rect">
              <a:avLst/>
            </a:prstGeom>
            <a:noFill/>
            <a:ln>
              <a:noFill/>
            </a:ln>
          </p:spPr>
        </p:pic>
        <p:sp>
          <p:nvSpPr>
            <p:cNvPr id="25" name="Rectangle 24"/>
            <p:cNvSpPr/>
            <p:nvPr/>
          </p:nvSpPr>
          <p:spPr>
            <a:xfrm>
              <a:off x="0" y="3335149"/>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Dehydrated</a:t>
              </a:r>
            </a:p>
          </p:txBody>
        </p:sp>
        <p:sp>
          <p:nvSpPr>
            <p:cNvPr id="30" name="Frame 29"/>
            <p:cNvSpPr/>
            <p:nvPr/>
          </p:nvSpPr>
          <p:spPr>
            <a:xfrm>
              <a:off x="0" y="1386320"/>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2810229" y="1200566"/>
            <a:ext cx="1616797" cy="2768321"/>
            <a:chOff x="2033782" y="1382198"/>
            <a:chExt cx="1616797" cy="2768321"/>
          </a:xfrm>
        </p:grpSpPr>
        <p:pic>
          <p:nvPicPr>
            <p:cNvPr id="15" name="Picture 14"/>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859" b="95174" l="40463" r="83521">
                          <a14:foregroundMark x1="62698" y1="60373" x2="62698" y2="60373"/>
                          <a14:foregroundMark x1="56603" y1="39881" x2="56603" y2="39881"/>
                          <a14:foregroundMark x1="71783" y1="37849" x2="71783" y2="37849"/>
                          <a14:foregroundMark x1="60722" y1="40135" x2="60722" y2="40135"/>
                          <a14:foregroundMark x1="63995" y1="61304" x2="63995" y2="61304"/>
                        </a14:backgroundRemoval>
                      </a14:imgEffect>
                    </a14:imgLayer>
                  </a14:imgProps>
                </a:ext>
                <a:ext uri="{28A0092B-C50C-407E-A947-70E740481C1C}">
                  <a14:useLocalDpi xmlns:a14="http://schemas.microsoft.com/office/drawing/2010/main" val="0"/>
                </a:ext>
              </a:extLst>
            </a:blip>
            <a:srcRect l="40317" r="13648"/>
            <a:stretch/>
          </p:blipFill>
          <p:spPr>
            <a:xfrm>
              <a:off x="2056450" y="1382198"/>
              <a:ext cx="1594129" cy="1921552"/>
            </a:xfrm>
            <a:prstGeom prst="rect">
              <a:avLst/>
            </a:prstGeom>
          </p:spPr>
        </p:pic>
        <p:sp>
          <p:nvSpPr>
            <p:cNvPr id="26" name="Rectangle 25"/>
            <p:cNvSpPr/>
            <p:nvPr/>
          </p:nvSpPr>
          <p:spPr>
            <a:xfrm>
              <a:off x="2056449" y="3470808"/>
              <a:ext cx="1594129"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Pulverized</a:t>
              </a:r>
              <a:endParaRPr lang="en-US" dirty="0"/>
            </a:p>
          </p:txBody>
        </p:sp>
        <p:sp>
          <p:nvSpPr>
            <p:cNvPr id="31" name="Frame 30"/>
            <p:cNvSpPr/>
            <p:nvPr/>
          </p:nvSpPr>
          <p:spPr>
            <a:xfrm>
              <a:off x="2033782" y="1521980"/>
              <a:ext cx="1616797"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p:cNvGrpSpPr/>
          <p:nvPr/>
        </p:nvGrpSpPr>
        <p:grpSpPr>
          <a:xfrm>
            <a:off x="9868980" y="1334503"/>
            <a:ext cx="1793423" cy="2628540"/>
            <a:chOff x="8302392" y="1516135"/>
            <a:chExt cx="1793423" cy="2628540"/>
          </a:xfrm>
        </p:grpSpPr>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3514" b="97568" l="1426" r="90428"/>
                      </a14:imgEffect>
                    </a14:imgLayer>
                  </a14:imgProps>
                </a:ext>
                <a:ext uri="{28A0092B-C50C-407E-A947-70E740481C1C}">
                  <a14:useLocalDpi xmlns:a14="http://schemas.microsoft.com/office/drawing/2010/main" val="0"/>
                </a:ext>
              </a:extLst>
            </a:blip>
            <a:stretch>
              <a:fillRect/>
            </a:stretch>
          </p:blipFill>
          <p:spPr>
            <a:xfrm>
              <a:off x="8302392" y="1521980"/>
              <a:ext cx="1793422" cy="1665292"/>
            </a:xfrm>
            <a:prstGeom prst="rect">
              <a:avLst/>
            </a:prstGeom>
          </p:spPr>
        </p:pic>
        <p:sp>
          <p:nvSpPr>
            <p:cNvPr id="29" name="Rectangle 28"/>
            <p:cNvSpPr/>
            <p:nvPr/>
          </p:nvSpPr>
          <p:spPr>
            <a:xfrm>
              <a:off x="8302392" y="3470809"/>
              <a:ext cx="1793423" cy="67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Dried</a:t>
              </a:r>
            </a:p>
          </p:txBody>
        </p:sp>
        <p:sp>
          <p:nvSpPr>
            <p:cNvPr id="34" name="Frame 33"/>
            <p:cNvSpPr/>
            <p:nvPr/>
          </p:nvSpPr>
          <p:spPr>
            <a:xfrm>
              <a:off x="8302393" y="1516135"/>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a:off x="7457188" y="1340348"/>
            <a:ext cx="1793422" cy="2628540"/>
            <a:chOff x="6712418" y="4229461"/>
            <a:chExt cx="1793422" cy="2628540"/>
          </a:xfrm>
        </p:grpSpPr>
        <p:pic>
          <p:nvPicPr>
            <p:cNvPr id="10" name="Picture 9"/>
            <p:cNvPicPr>
              <a:picLocks noChangeAspect="1"/>
            </p:cNvPicPr>
            <p:nvPr/>
          </p:nvPicPr>
          <p:blipFill>
            <a:blip r:embed="rId8" cstate="print">
              <a:extLst>
                <a:ext uri="{BEBA8EAE-BF5A-486C-A8C5-ECC9F3942E4B}">
                  <a14:imgProps xmlns:a14="http://schemas.microsoft.com/office/drawing/2010/main">
                    <a14:imgLayer r:embed="rId9">
                      <a14:imgEffect>
                        <a14:backgroundRemoval t="4778" b="94000" l="6556" r="93556">
                          <a14:foregroundMark x1="90333" y1="41556" x2="90333" y2="41556"/>
                          <a14:foregroundMark x1="90333" y1="39444" x2="90333" y2="39444"/>
                          <a14:foregroundMark x1="91000" y1="54889" x2="91000" y2="54889"/>
                          <a14:foregroundMark x1="91556" y1="63222" x2="91556" y2="63222"/>
                          <a14:foregroundMark x1="91333" y1="67556" x2="91333" y2="67556"/>
                          <a14:foregroundMark x1="91000" y1="71778" x2="91000" y2="71778"/>
                          <a14:foregroundMark x1="89667" y1="74333" x2="89667" y2="74333"/>
                          <a14:foregroundMark x1="89667" y1="65000" x2="89667" y2="65000"/>
                          <a14:foregroundMark x1="90333" y1="60556" x2="90333" y2="60556"/>
                          <a14:foregroundMark x1="92000" y1="59000" x2="92000" y2="59000"/>
                          <a14:foregroundMark x1="91222" y1="52111" x2="91222" y2="52111"/>
                          <a14:foregroundMark x1="91222" y1="49444" x2="91222" y2="49444"/>
                          <a14:foregroundMark x1="90556" y1="46333" x2="90556" y2="46333"/>
                          <a14:foregroundMark x1="91333" y1="42222" x2="91333" y2="42222"/>
                          <a14:foregroundMark x1="91889" y1="46111" x2="91889" y2="46111"/>
                          <a14:foregroundMark x1="91889" y1="56556" x2="91889" y2="56556"/>
                          <a14:foregroundMark x1="91222" y1="40000" x2="91222" y2="40000"/>
                          <a14:foregroundMark x1="92000" y1="44222" x2="92000" y2="44222"/>
                        </a14:backgroundRemoval>
                      </a14:imgEffect>
                    </a14:imgLayer>
                  </a14:imgProps>
                </a:ext>
                <a:ext uri="{28A0092B-C50C-407E-A947-70E740481C1C}">
                  <a14:useLocalDpi xmlns:a14="http://schemas.microsoft.com/office/drawing/2010/main" val="0"/>
                </a:ext>
              </a:extLst>
            </a:blip>
            <a:stretch>
              <a:fillRect/>
            </a:stretch>
          </p:blipFill>
          <p:spPr>
            <a:xfrm>
              <a:off x="6712418" y="4247504"/>
              <a:ext cx="1793422" cy="1793422"/>
            </a:xfrm>
            <a:prstGeom prst="rect">
              <a:avLst/>
            </a:prstGeom>
          </p:spPr>
        </p:pic>
        <p:sp>
          <p:nvSpPr>
            <p:cNvPr id="28" name="Rectangle 27"/>
            <p:cNvSpPr/>
            <p:nvPr/>
          </p:nvSpPr>
          <p:spPr>
            <a:xfrm>
              <a:off x="6712418" y="6196333"/>
              <a:ext cx="1793422" cy="661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Centrifuged</a:t>
              </a:r>
            </a:p>
          </p:txBody>
        </p:sp>
        <p:sp>
          <p:nvSpPr>
            <p:cNvPr id="36" name="Frame 35"/>
            <p:cNvSpPr/>
            <p:nvPr/>
          </p:nvSpPr>
          <p:spPr>
            <a:xfrm>
              <a:off x="6712418" y="4229461"/>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Rectangle 26"/>
          <p:cNvSpPr/>
          <p:nvPr/>
        </p:nvSpPr>
        <p:spPr>
          <a:xfrm>
            <a:off x="5045397" y="3279211"/>
            <a:ext cx="1793422" cy="67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Solubilized</a:t>
            </a:r>
            <a:endParaRPr lang="en-US" dirty="0"/>
          </a:p>
        </p:txBody>
      </p:sp>
      <p:sp>
        <p:nvSpPr>
          <p:cNvPr id="35" name="Frame 34"/>
          <p:cNvSpPr/>
          <p:nvPr/>
        </p:nvSpPr>
        <p:spPr>
          <a:xfrm>
            <a:off x="5045397" y="1330383"/>
            <a:ext cx="1793422" cy="2628539"/>
          </a:xfrm>
          <a:prstGeom prst="frame">
            <a:avLst>
              <a:gd name="adj1" fmla="val 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p:cNvPicPr>
            <a:picLocks noChangeAspect="1"/>
          </p:cNvPicPr>
          <p:nvPr/>
        </p:nvPicPr>
        <p:blipFill rotWithShape="1">
          <a:blip r:embed="rId10" cstate="print">
            <a:extLst>
              <a:ext uri="{28A0092B-C50C-407E-A947-70E740481C1C}">
                <a14:useLocalDpi xmlns:a14="http://schemas.microsoft.com/office/drawing/2010/main" val="0"/>
              </a:ext>
            </a:extLst>
          </a:blip>
          <a:srcRect l="56768" t="11919" r="22338" b="25656"/>
          <a:stretch/>
        </p:blipFill>
        <p:spPr>
          <a:xfrm>
            <a:off x="5659168" y="4783039"/>
            <a:ext cx="873656" cy="1857783"/>
          </a:xfrm>
          <a:prstGeom prst="rect">
            <a:avLst/>
          </a:prstGeom>
        </p:spPr>
      </p:pic>
    </p:spTree>
    <p:extLst>
      <p:ext uri="{BB962C8B-B14F-4D97-AF65-F5344CB8AC3E}">
        <p14:creationId xmlns:p14="http://schemas.microsoft.com/office/powerpoint/2010/main" val="1470156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11" y="1250378"/>
            <a:ext cx="4940579" cy="5607734"/>
          </a:xfrm>
          <a:prstGeom prst="rect">
            <a:avLst/>
          </a:prstGeom>
        </p:spPr>
      </p:pic>
      <p:sp>
        <p:nvSpPr>
          <p:cNvPr id="27" name="TextBox 26">
            <a:extLst>
              <a:ext uri="{FF2B5EF4-FFF2-40B4-BE49-F238E27FC236}">
                <a16:creationId xmlns:a16="http://schemas.microsoft.com/office/drawing/2014/main" xmlns="" id="{3CAEBCC9-E619-4381-BA56-9C6D47B43C6C}"/>
              </a:ext>
            </a:extLst>
          </p:cNvPr>
          <p:cNvSpPr txBox="1"/>
          <p:nvPr/>
        </p:nvSpPr>
        <p:spPr>
          <a:xfrm>
            <a:off x="9632040" y="4760684"/>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12:12</a:t>
            </a:r>
          </a:p>
          <a:p>
            <a:pPr algn="ct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sp>
        <p:nvSpPr>
          <p:cNvPr id="33" name="Rectangle 32">
            <a:extLst>
              <a:ext uri="{FF2B5EF4-FFF2-40B4-BE49-F238E27FC236}">
                <a16:creationId xmlns:a16="http://schemas.microsoft.com/office/drawing/2014/main" xmlns="" id="{5E4A3312-F30B-4F76-82AA-8AFD06DDC6B2}"/>
              </a:ext>
            </a:extLst>
          </p:cNvPr>
          <p:cNvSpPr/>
          <p:nvPr/>
        </p:nvSpPr>
        <p:spPr>
          <a:xfrm>
            <a:off x="7453081" y="1375226"/>
            <a:ext cx="2302329" cy="932545"/>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bg1"/>
                </a:solidFill>
                <a:cs typeface="Calibri"/>
              </a:rPr>
              <a:t>Diapause</a:t>
            </a:r>
          </a:p>
        </p:txBody>
      </p:sp>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53" y="1250376"/>
            <a:ext cx="4940579" cy="5607734"/>
          </a:xfrm>
          <a:prstGeom prst="rect">
            <a:avLst/>
          </a:prstGeom>
        </p:spPr>
      </p:pic>
      <p:sp>
        <p:nvSpPr>
          <p:cNvPr id="13" name="Rectangle 12">
            <a:extLst>
              <a:ext uri="{FF2B5EF4-FFF2-40B4-BE49-F238E27FC236}">
                <a16:creationId xmlns:a16="http://schemas.microsoft.com/office/drawing/2014/main" xmlns="" id="{27D2796F-B64A-43B6-BC9C-AE015E41A2BC}"/>
              </a:ext>
            </a:extLst>
          </p:cNvPr>
          <p:cNvSpPr/>
          <p:nvPr/>
        </p:nvSpPr>
        <p:spPr>
          <a:xfrm>
            <a:off x="685795" y="1375224"/>
            <a:ext cx="2302329" cy="932545"/>
          </a:xfrm>
          <a:prstGeom prst="rect">
            <a:avLst/>
          </a:prstGeom>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a:solidFill>
                  <a:schemeClr val="bg1"/>
                </a:solidFill>
                <a:cs typeface="Calibri"/>
              </a:rPr>
              <a:t>Non Diapause</a:t>
            </a:r>
          </a:p>
        </p:txBody>
      </p:sp>
      <p:sp>
        <p:nvSpPr>
          <p:cNvPr id="14" name="TextBox 13">
            <a:extLst>
              <a:ext uri="{FF2B5EF4-FFF2-40B4-BE49-F238E27FC236}">
                <a16:creationId xmlns:a16="http://schemas.microsoft.com/office/drawing/2014/main" xmlns="" id="{0657EE9C-D237-4F99-B3A9-61F649019DAE}"/>
              </a:ext>
            </a:extLst>
          </p:cNvPr>
          <p:cNvSpPr txBox="1"/>
          <p:nvPr/>
        </p:nvSpPr>
        <p:spPr>
          <a:xfrm>
            <a:off x="2855682" y="4760682"/>
            <a:ext cx="2371272"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cs typeface="Calibri"/>
              </a:rPr>
              <a:t>LD 16:8 </a:t>
            </a:r>
            <a:r>
              <a:rPr lang="en-US" sz="2400" b="1" dirty="0">
                <a:cs typeface="Calibri"/>
              </a:rPr>
              <a:t>(23°C, 65% </a:t>
            </a:r>
            <a:r>
              <a:rPr lang="en-US" sz="2400" b="1" dirty="0" err="1">
                <a:cs typeface="Calibri"/>
              </a:rPr>
              <a:t>rh</a:t>
            </a:r>
            <a:r>
              <a:rPr lang="en-US" sz="2400" b="1" dirty="0">
                <a:cs typeface="Calibri"/>
              </a:rPr>
              <a:t>)</a:t>
            </a:r>
            <a:endParaRPr lang="en-US" sz="2400" dirty="0">
              <a:cs typeface="Calibri"/>
            </a:endParaRPr>
          </a:p>
        </p:txBody>
      </p:sp>
      <p:pic>
        <p:nvPicPr>
          <p:cNvPr id="2" name="Picture 1" descr="A picture containing animal, invertebrate, mollusk, person&#10;&#10;Description generated with very high confidence">
            <a:extLst>
              <a:ext uri="{FF2B5EF4-FFF2-40B4-BE49-F238E27FC236}">
                <a16:creationId xmlns:a16="http://schemas.microsoft.com/office/drawing/2014/main" xmlns="" id="{28620756-4155-4563-A004-1B4228CE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2792782"/>
            <a:ext cx="2255907" cy="1628557"/>
          </a:xfrm>
          <a:prstGeom prst="rect">
            <a:avLst/>
          </a:prstGeom>
        </p:spPr>
      </p:pic>
      <p:pic>
        <p:nvPicPr>
          <p:cNvPr id="17" name="Picture 16"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7" y="4579853"/>
            <a:ext cx="2255907" cy="1628557"/>
          </a:xfrm>
          <a:prstGeom prst="rect">
            <a:avLst/>
          </a:prstGeom>
        </p:spPr>
      </p:pic>
      <p:pic>
        <p:nvPicPr>
          <p:cNvPr id="19" name="Picture 1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578" y="2792782"/>
            <a:ext cx="2255907" cy="1628557"/>
          </a:xfrm>
          <a:prstGeom prst="rect">
            <a:avLst/>
          </a:prstGeom>
        </p:spPr>
      </p:pic>
      <p:pic>
        <p:nvPicPr>
          <p:cNvPr id="20" name="Picture 19" descr="A picture containing animal, invertebrate, mollusk, person&#10;&#10;Description generated with very high confidence">
            <a:extLst>
              <a:ext uri="{FF2B5EF4-FFF2-40B4-BE49-F238E27FC236}">
                <a16:creationId xmlns:a16="http://schemas.microsoft.com/office/drawing/2014/main" xmlns="" id="{DA2AF151-29C4-4FC3-B645-4C6AF096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50" y="4579853"/>
            <a:ext cx="2255907" cy="1628557"/>
          </a:xfrm>
          <a:prstGeom prst="rect">
            <a:avLst/>
          </a:prstGeom>
        </p:spPr>
      </p:pic>
      <p:sp>
        <p:nvSpPr>
          <p:cNvPr id="3" name="TextBox 2">
            <a:extLst>
              <a:ext uri="{FF2B5EF4-FFF2-40B4-BE49-F238E27FC236}">
                <a16:creationId xmlns:a16="http://schemas.microsoft.com/office/drawing/2014/main" xmlns="" id="{095E94B4-B217-4760-9941-222CE13BE016}"/>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t>Treatments</a:t>
            </a:r>
            <a:endParaRPr lang="en-US" sz="5400" b="1" dirty="0">
              <a:cs typeface="Calibri"/>
            </a:endParaRPr>
          </a:p>
        </p:txBody>
      </p:sp>
      <p:cxnSp>
        <p:nvCxnSpPr>
          <p:cNvPr id="5" name="Straight Connector 4">
            <a:extLst>
              <a:ext uri="{FF2B5EF4-FFF2-40B4-BE49-F238E27FC236}">
                <a16:creationId xmlns:a16="http://schemas.microsoft.com/office/drawing/2014/main" xmlns="" id="{724B18D7-9E4E-4270-8C15-78AAFB953C8B}"/>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B14098-980A-4116-9F01-B71252050845}"/>
              </a:ext>
            </a:extLst>
          </p:cNvPr>
          <p:cNvSpPr txBox="1"/>
          <p:nvPr/>
        </p:nvSpPr>
        <p:spPr>
          <a:xfrm>
            <a:off x="959756" y="3902450"/>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6" name="TextBox 5">
            <a:extLst>
              <a:ext uri="{FF2B5EF4-FFF2-40B4-BE49-F238E27FC236}">
                <a16:creationId xmlns:a16="http://schemas.microsoft.com/office/drawing/2014/main" xmlns="" id="{3A1FE551-8538-46BE-900D-DBC302F10F1C}"/>
              </a:ext>
            </a:extLst>
          </p:cNvPr>
          <p:cNvSpPr txBox="1"/>
          <p:nvPr/>
        </p:nvSpPr>
        <p:spPr>
          <a:xfrm>
            <a:off x="959755" y="5716734"/>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26" name="TextBox 25">
            <a:extLst>
              <a:ext uri="{FF2B5EF4-FFF2-40B4-BE49-F238E27FC236}">
                <a16:creationId xmlns:a16="http://schemas.microsoft.com/office/drawing/2014/main" xmlns="" id="{B91557B3-B3CB-4616-83F3-B5CD0C3DF51B}"/>
              </a:ext>
            </a:extLst>
          </p:cNvPr>
          <p:cNvSpPr txBox="1"/>
          <p:nvPr/>
        </p:nvSpPr>
        <p:spPr>
          <a:xfrm>
            <a:off x="7699827" y="3902449"/>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28" name="TextBox 27">
            <a:extLst>
              <a:ext uri="{FF2B5EF4-FFF2-40B4-BE49-F238E27FC236}">
                <a16:creationId xmlns:a16="http://schemas.microsoft.com/office/drawing/2014/main" xmlns="" id="{ADC601D8-944F-4810-9ECB-08716EF07EE1}"/>
              </a:ext>
            </a:extLst>
          </p:cNvPr>
          <p:cNvSpPr txBox="1"/>
          <p:nvPr/>
        </p:nvSpPr>
        <p:spPr>
          <a:xfrm>
            <a:off x="7699826" y="5716732"/>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Tree>
    <p:extLst>
      <p:ext uri="{BB962C8B-B14F-4D97-AF65-F5344CB8AC3E}">
        <p14:creationId xmlns:p14="http://schemas.microsoft.com/office/powerpoint/2010/main" val="293966034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sp>
        <p:nvSpPr>
          <p:cNvPr id="5" name="Title 1"/>
          <p:cNvSpPr txBox="1">
            <a:spLocks/>
          </p:cNvSpPr>
          <p:nvPr/>
        </p:nvSpPr>
        <p:spPr>
          <a:xfrm>
            <a:off x="990600" y="517525"/>
            <a:ext cx="64947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Shared Developmental Stage</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80" y="1099449"/>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177" y="1098809"/>
            <a:ext cx="2055751" cy="1487278"/>
          </a:xfrm>
          <a:prstGeom prst="rect">
            <a:avLst/>
          </a:prstGeom>
        </p:spPr>
      </p:pic>
      <p:sp>
        <p:nvSpPr>
          <p:cNvPr id="2" name="TextBox 1"/>
          <p:cNvSpPr txBox="1"/>
          <p:nvPr/>
        </p:nvSpPr>
        <p:spPr>
          <a:xfrm>
            <a:off x="7208875" y="791104"/>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455458" y="791104"/>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259163" y="2396621"/>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283372" y="2298593"/>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11447" y="2875086"/>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163067" y="3336751"/>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13701" y="3883259"/>
            <a:ext cx="1698732" cy="1911917"/>
          </a:xfrm>
          <a:prstGeom prst="rect">
            <a:avLst/>
          </a:prstGeom>
        </p:spPr>
      </p:pic>
      <p:sp>
        <p:nvSpPr>
          <p:cNvPr id="22" name="&quot;No&quot; Symbol 21"/>
          <p:cNvSpPr/>
          <p:nvPr/>
        </p:nvSpPr>
        <p:spPr>
          <a:xfrm>
            <a:off x="8288953" y="3999369"/>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82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P spid="22"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effect does genotype have on lipid accumulation?</a:t>
            </a:r>
          </a:p>
        </p:txBody>
      </p:sp>
      <p:sp>
        <p:nvSpPr>
          <p:cNvPr id="3" name="Content Placeholder 2"/>
          <p:cNvSpPr>
            <a:spLocks noGrp="1"/>
          </p:cNvSpPr>
          <p:nvPr>
            <p:ph idx="1"/>
          </p:nvPr>
        </p:nvSpPr>
        <p:spPr>
          <a:xfrm>
            <a:off x="609600" y="1600203"/>
            <a:ext cx="4662240" cy="4525963"/>
          </a:xfrm>
        </p:spPr>
        <p:txBody>
          <a:bodyPr/>
          <a:lstStyle/>
          <a:p>
            <a:r>
              <a:rPr lang="en-US" dirty="0"/>
              <a:t>When comparing accumulated lipids at the start of the 5</a:t>
            </a:r>
            <a:r>
              <a:rPr lang="en-US" baseline="30000" dirty="0"/>
              <a:t>th</a:t>
            </a:r>
            <a:r>
              <a:rPr lang="en-US" dirty="0"/>
              <a:t> instar there is no significant difference between strains.</a:t>
            </a:r>
          </a:p>
        </p:txBody>
      </p:sp>
      <p:pic>
        <p:nvPicPr>
          <p:cNvPr id="6"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6037"/>
          <a:stretch/>
        </p:blipFill>
        <p:spPr>
          <a:xfrm>
            <a:off x="6096000" y="1563617"/>
            <a:ext cx="1991529" cy="3774926"/>
          </a:xfrm>
          <a:prstGeom prst="rect">
            <a:avLst/>
          </a:prstGeom>
        </p:spPr>
      </p:pic>
      <p:sp>
        <p:nvSpPr>
          <p:cNvPr id="8" name="TextBox 7"/>
          <p:cNvSpPr txBox="1"/>
          <p:nvPr/>
        </p:nvSpPr>
        <p:spPr>
          <a:xfrm>
            <a:off x="6096000" y="5422187"/>
            <a:ext cx="1991530" cy="1200329"/>
          </a:xfrm>
          <a:prstGeom prst="rect">
            <a:avLst/>
          </a:prstGeom>
          <a:noFill/>
        </p:spPr>
        <p:txBody>
          <a:bodyPr wrap="square" rtlCol="0">
            <a:spAutoFit/>
          </a:bodyPr>
          <a:lstStyle/>
          <a:p>
            <a:r>
              <a:rPr lang="en-US" sz="3600" b="1"/>
              <a:t>Non Diapause</a:t>
            </a:r>
            <a:endParaRPr lang="en-US" sz="3600" b="1" dirty="0"/>
          </a:p>
        </p:txBody>
      </p:sp>
      <p:pic>
        <p:nvPicPr>
          <p:cNvPr id="4" name="Content Placeholder 7"/>
          <p:cNvPicPr>
            <a:picLocks noChangeAspect="1"/>
          </p:cNvPicPr>
          <p:nvPr/>
        </p:nvPicPr>
        <p:blipFill rotWithShape="1">
          <a:blip r:embed="rId2">
            <a:extLst>
              <a:ext uri="{28A0092B-C50C-407E-A947-70E740481C1C}">
                <a14:useLocalDpi xmlns:a14="http://schemas.microsoft.com/office/drawing/2010/main" val="0"/>
              </a:ext>
            </a:extLst>
          </a:blip>
          <a:srcRect r="44770"/>
          <a:stretch/>
        </p:blipFill>
        <p:spPr>
          <a:xfrm>
            <a:off x="9530733" y="1563617"/>
            <a:ext cx="2038292" cy="3740123"/>
          </a:xfrm>
          <a:prstGeom prst="rect">
            <a:avLst/>
          </a:prstGeom>
        </p:spPr>
      </p:pic>
      <p:sp>
        <p:nvSpPr>
          <p:cNvPr id="9" name="TextBox 8"/>
          <p:cNvSpPr txBox="1"/>
          <p:nvPr/>
        </p:nvSpPr>
        <p:spPr>
          <a:xfrm>
            <a:off x="9530733" y="5431511"/>
            <a:ext cx="2051667" cy="646331"/>
          </a:xfrm>
          <a:prstGeom prst="rect">
            <a:avLst/>
          </a:prstGeom>
          <a:noFill/>
        </p:spPr>
        <p:txBody>
          <a:bodyPr wrap="square" rtlCol="0">
            <a:spAutoFit/>
          </a:bodyPr>
          <a:lstStyle/>
          <a:p>
            <a:r>
              <a:rPr lang="en-US" sz="3600" b="1"/>
              <a:t>Diapause</a:t>
            </a:r>
            <a:endParaRPr lang="en-US" sz="3600" b="1" dirty="0"/>
          </a:p>
        </p:txBody>
      </p:sp>
      <p:pic>
        <p:nvPicPr>
          <p:cNvPr id="10"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6450746" y="2454505"/>
            <a:ext cx="1314229" cy="1017751"/>
          </a:xfrm>
          <a:prstGeom prst="rect">
            <a:avLst/>
          </a:prstGeom>
        </p:spPr>
      </p:pic>
      <p:pic>
        <p:nvPicPr>
          <p:cNvPr id="11"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6439030" y="3968909"/>
            <a:ext cx="1305468" cy="1014014"/>
          </a:xfrm>
          <a:prstGeom prst="rect">
            <a:avLst/>
          </a:prstGeom>
        </p:spPr>
      </p:pic>
      <p:sp>
        <p:nvSpPr>
          <p:cNvPr id="5" name="Equal 4"/>
          <p:cNvSpPr/>
          <p:nvPr/>
        </p:nvSpPr>
        <p:spPr>
          <a:xfrm>
            <a:off x="6725873"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6" descr="A picture containing mollusk, invertebrate, animal&#10;&#10;Description generated with high confidence">
            <a:extLst>
              <a:ext uri="{FF2B5EF4-FFF2-40B4-BE49-F238E27FC236}">
                <a16:creationId xmlns:a16="http://schemas.microsoft.com/office/drawing/2014/main" xmlns="" id="{89F1FB30-282F-49CA-85A0-EBC1CF1ABF17}"/>
              </a:ext>
            </a:extLst>
          </p:cNvPr>
          <p:cNvPicPr>
            <a:picLocks noChangeAspect="1"/>
          </p:cNvPicPr>
          <p:nvPr/>
        </p:nvPicPr>
        <p:blipFill>
          <a:blip r:embed="rId3"/>
          <a:stretch>
            <a:fillRect/>
          </a:stretch>
        </p:blipFill>
        <p:spPr>
          <a:xfrm>
            <a:off x="9951827" y="2454505"/>
            <a:ext cx="1314229" cy="1017751"/>
          </a:xfrm>
          <a:prstGeom prst="rect">
            <a:avLst/>
          </a:prstGeom>
        </p:spPr>
      </p:pic>
      <p:pic>
        <p:nvPicPr>
          <p:cNvPr id="16" name="Picture 8" descr="A picture containing invertebrate, animal, mollusk&#10;&#10;Description generated with very high confidence">
            <a:extLst>
              <a:ext uri="{FF2B5EF4-FFF2-40B4-BE49-F238E27FC236}">
                <a16:creationId xmlns:a16="http://schemas.microsoft.com/office/drawing/2014/main" xmlns="" id="{B67AD4F2-7751-46BE-B535-9AD6101CEAD4}"/>
              </a:ext>
            </a:extLst>
          </p:cNvPr>
          <p:cNvPicPr>
            <a:picLocks noChangeAspect="1"/>
          </p:cNvPicPr>
          <p:nvPr/>
        </p:nvPicPr>
        <p:blipFill>
          <a:blip r:embed="rId4"/>
          <a:stretch>
            <a:fillRect/>
          </a:stretch>
        </p:blipFill>
        <p:spPr>
          <a:xfrm>
            <a:off x="9940111" y="3968909"/>
            <a:ext cx="1305468" cy="1014014"/>
          </a:xfrm>
          <a:prstGeom prst="rect">
            <a:avLst/>
          </a:prstGeom>
        </p:spPr>
      </p:pic>
      <p:sp>
        <p:nvSpPr>
          <p:cNvPr id="18" name="Equal 17"/>
          <p:cNvSpPr/>
          <p:nvPr/>
        </p:nvSpPr>
        <p:spPr>
          <a:xfrm>
            <a:off x="10226954" y="3489149"/>
            <a:ext cx="763973" cy="47976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379013" y="2788933"/>
            <a:ext cx="439544" cy="369332"/>
          </a:xfrm>
          <a:prstGeom prst="rect">
            <a:avLst/>
          </a:prstGeom>
          <a:noFill/>
        </p:spPr>
        <p:txBody>
          <a:bodyPr wrap="none" rtlCol="0">
            <a:spAutoFit/>
          </a:bodyPr>
          <a:lstStyle/>
          <a:p>
            <a:r>
              <a:rPr lang="en-US"/>
              <a:t>UZ</a:t>
            </a:r>
          </a:p>
        </p:txBody>
      </p:sp>
      <p:sp>
        <p:nvSpPr>
          <p:cNvPr id="20" name="TextBox 19"/>
          <p:cNvSpPr txBox="1"/>
          <p:nvPr/>
        </p:nvSpPr>
        <p:spPr>
          <a:xfrm>
            <a:off x="10342734" y="4299794"/>
            <a:ext cx="421910" cy="369332"/>
          </a:xfrm>
          <a:prstGeom prst="rect">
            <a:avLst/>
          </a:prstGeom>
          <a:noFill/>
        </p:spPr>
        <p:txBody>
          <a:bodyPr wrap="none" rtlCol="0">
            <a:spAutoFit/>
          </a:bodyPr>
          <a:lstStyle/>
          <a:p>
            <a:r>
              <a:rPr lang="en-US" dirty="0"/>
              <a:t>BE</a:t>
            </a:r>
          </a:p>
        </p:txBody>
      </p:sp>
      <p:sp>
        <p:nvSpPr>
          <p:cNvPr id="21" name="TextBox 20"/>
          <p:cNvSpPr txBox="1"/>
          <p:nvPr/>
        </p:nvSpPr>
        <p:spPr>
          <a:xfrm>
            <a:off x="6869113" y="2788933"/>
            <a:ext cx="439544" cy="369332"/>
          </a:xfrm>
          <a:prstGeom prst="rect">
            <a:avLst/>
          </a:prstGeom>
          <a:noFill/>
        </p:spPr>
        <p:txBody>
          <a:bodyPr wrap="none" rtlCol="0">
            <a:spAutoFit/>
          </a:bodyPr>
          <a:lstStyle/>
          <a:p>
            <a:r>
              <a:rPr lang="en-US"/>
              <a:t>UZ</a:t>
            </a:r>
          </a:p>
        </p:txBody>
      </p:sp>
      <p:sp>
        <p:nvSpPr>
          <p:cNvPr id="22" name="TextBox 21"/>
          <p:cNvSpPr txBox="1"/>
          <p:nvPr/>
        </p:nvSpPr>
        <p:spPr>
          <a:xfrm>
            <a:off x="6832834" y="4299794"/>
            <a:ext cx="421910" cy="369332"/>
          </a:xfrm>
          <a:prstGeom prst="rect">
            <a:avLst/>
          </a:prstGeom>
          <a:noFill/>
        </p:spPr>
        <p:txBody>
          <a:bodyPr wrap="none" rtlCol="0">
            <a:spAutoFit/>
          </a:bodyPr>
          <a:lstStyle/>
          <a:p>
            <a:r>
              <a:rPr lang="en-US" dirty="0"/>
              <a:t>BE</a:t>
            </a:r>
          </a:p>
        </p:txBody>
      </p:sp>
    </p:spTree>
    <p:extLst>
      <p:ext uri="{BB962C8B-B14F-4D97-AF65-F5344CB8AC3E}">
        <p14:creationId xmlns:p14="http://schemas.microsoft.com/office/powerpoint/2010/main" val="1428673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descr="A picture containing indoor, wall, white, sitting&#10;&#10;Description generated with very high confidence">
            <a:extLst>
              <a:ext uri="{FF2B5EF4-FFF2-40B4-BE49-F238E27FC236}">
                <a16:creationId xmlns:a16="http://schemas.microsoft.com/office/drawing/2014/main" xmlns="" id="{38325FCE-7AA0-4BC6-AAB7-37F7295ED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6" y="1322948"/>
            <a:ext cx="4849864" cy="5507948"/>
          </a:xfrm>
          <a:prstGeom prst="rect">
            <a:avLst/>
          </a:prstGeom>
        </p:spPr>
      </p:pic>
      <p:graphicFrame>
        <p:nvGraphicFramePr>
          <p:cNvPr id="2" name="Diagram 29">
            <a:extLst>
              <a:ext uri="{FF2B5EF4-FFF2-40B4-BE49-F238E27FC236}">
                <a16:creationId xmlns:a16="http://schemas.microsoft.com/office/drawing/2014/main" xmlns="" id="{EE640A8E-7B7E-46AB-8331-F8F5F10FD10E}"/>
              </a:ext>
            </a:extLst>
          </p:cNvPr>
          <p:cNvGraphicFramePr/>
          <p:nvPr>
            <p:extLst>
              <p:ext uri="{D42A27DB-BD31-4B8C-83A1-F6EECF244321}">
                <p14:modId xmlns:p14="http://schemas.microsoft.com/office/powerpoint/2010/main" val="128001985"/>
              </p:ext>
            </p:extLst>
          </p:nvPr>
        </p:nvGraphicFramePr>
        <p:xfrm>
          <a:off x="2654174" y="1486024"/>
          <a:ext cx="7102929" cy="492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icture containing animal, invertebrate, mollusk, person&#10;&#10;Description generated with very high confidence">
            <a:extLst>
              <a:ext uri="{FF2B5EF4-FFF2-40B4-BE49-F238E27FC236}">
                <a16:creationId xmlns:a16="http://schemas.microsoft.com/office/drawing/2014/main" xmlns="" id="{07C3ADFF-FD96-47D0-8410-FB1257DA5C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2579" y="4897352"/>
            <a:ext cx="532337" cy="403915"/>
          </a:xfrm>
          <a:prstGeom prst="rect">
            <a:avLst/>
          </a:prstGeom>
        </p:spPr>
      </p:pic>
      <p:pic>
        <p:nvPicPr>
          <p:cNvPr id="21" name="Picture 20" descr="A picture containing animal, invertebrate, mollusk, person&#10;&#10;Description generated with very high confidence">
            <a:extLst>
              <a:ext uri="{FF2B5EF4-FFF2-40B4-BE49-F238E27FC236}">
                <a16:creationId xmlns:a16="http://schemas.microsoft.com/office/drawing/2014/main" xmlns="" id="{9D785F8A-828C-43F8-B273-BCEC8EF25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0864" y="4017423"/>
            <a:ext cx="750051" cy="549057"/>
          </a:xfrm>
          <a:prstGeom prst="rect">
            <a:avLst/>
          </a:prstGeom>
        </p:spPr>
      </p:pic>
      <p:pic>
        <p:nvPicPr>
          <p:cNvPr id="24" name="Picture 23" descr="A picture containing animal, invertebrate, mollusk, person&#10;&#10;Description generated with very high confidence">
            <a:extLst>
              <a:ext uri="{FF2B5EF4-FFF2-40B4-BE49-F238E27FC236}">
                <a16:creationId xmlns:a16="http://schemas.microsoft.com/office/drawing/2014/main" xmlns="" id="{29CEEC8E-4C0A-4FB5-8AF3-4304E06D1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0363" y="3318923"/>
            <a:ext cx="913336" cy="666985"/>
          </a:xfrm>
          <a:prstGeom prst="rect">
            <a:avLst/>
          </a:prstGeom>
        </p:spPr>
      </p:pic>
      <p:pic>
        <p:nvPicPr>
          <p:cNvPr id="25" name="Picture 24" descr="A picture containing animal, invertebrate, mollusk, person&#10;&#10;Description generated with very high confidence">
            <a:extLst>
              <a:ext uri="{FF2B5EF4-FFF2-40B4-BE49-F238E27FC236}">
                <a16:creationId xmlns:a16="http://schemas.microsoft.com/office/drawing/2014/main" xmlns="" id="{DE1221B0-616C-4460-AD58-CF6DFBC58D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03148" y="2729279"/>
            <a:ext cx="1149193" cy="839342"/>
          </a:xfrm>
          <a:prstGeom prst="rect">
            <a:avLst/>
          </a:prstGeom>
        </p:spPr>
      </p:pic>
      <p:pic>
        <p:nvPicPr>
          <p:cNvPr id="26" name="Picture 25" descr="A picture containing animal, invertebrate, mollusk, person&#10;&#10;Description generated with very high confidence">
            <a:extLst>
              <a:ext uri="{FF2B5EF4-FFF2-40B4-BE49-F238E27FC236}">
                <a16:creationId xmlns:a16="http://schemas.microsoft.com/office/drawing/2014/main" xmlns="" id="{1E16498B-FA3E-4032-B923-F05C8BF9DC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533" y="2149471"/>
            <a:ext cx="1575550" cy="1147771"/>
          </a:xfrm>
          <a:prstGeom prst="rect">
            <a:avLst/>
          </a:prstGeom>
        </p:spPr>
      </p:pic>
      <p:pic>
        <p:nvPicPr>
          <p:cNvPr id="7" name="Picture 6" descr="A picture containing animal, invertebrate, mollusk, person&#10;&#10;Description generated with very high confidence">
            <a:extLst>
              <a:ext uri="{FF2B5EF4-FFF2-40B4-BE49-F238E27FC236}">
                <a16:creationId xmlns:a16="http://schemas.microsoft.com/office/drawing/2014/main" xmlns="" id="{1D18CFCB-531D-453C-9BBC-EAFC0341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2783711"/>
            <a:ext cx="2373835" cy="1710199"/>
          </a:xfrm>
          <a:prstGeom prst="rect">
            <a:avLst/>
          </a:prstGeom>
        </p:spPr>
      </p:pic>
      <p:pic>
        <p:nvPicPr>
          <p:cNvPr id="8" name="Picture 7" descr="A picture containing animal, invertebrate, mollusk, person&#10;&#10;Description generated with very high confidence">
            <a:extLst>
              <a:ext uri="{FF2B5EF4-FFF2-40B4-BE49-F238E27FC236}">
                <a16:creationId xmlns:a16="http://schemas.microsoft.com/office/drawing/2014/main" xmlns="" id="{906FB41B-3EC5-4AB7-9A8F-244C47D427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3580" y="4570782"/>
            <a:ext cx="2373835" cy="1710199"/>
          </a:xfrm>
          <a:prstGeom prst="rect">
            <a:avLst/>
          </a:prstGeom>
        </p:spPr>
      </p:pic>
      <p:sp>
        <p:nvSpPr>
          <p:cNvPr id="9" name="TextBox 8">
            <a:extLst>
              <a:ext uri="{FF2B5EF4-FFF2-40B4-BE49-F238E27FC236}">
                <a16:creationId xmlns:a16="http://schemas.microsoft.com/office/drawing/2014/main" xmlns="" id="{DB70BF75-1FD1-4576-A188-E7A2FFE4E912}"/>
              </a:ext>
            </a:extLst>
          </p:cNvPr>
          <p:cNvSpPr txBox="1"/>
          <p:nvPr/>
        </p:nvSpPr>
        <p:spPr>
          <a:xfrm>
            <a:off x="1367970" y="3873815"/>
            <a:ext cx="1618344" cy="707886"/>
          </a:xfrm>
          <a:prstGeom prst="rect">
            <a:avLst/>
          </a:prstGeom>
          <a:solidFill>
            <a:schemeClr val="accent4">
              <a:lumMod val="75000"/>
            </a:schemeClr>
          </a:solidFill>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Long Diapause</a:t>
            </a:r>
          </a:p>
        </p:txBody>
      </p:sp>
      <p:sp>
        <p:nvSpPr>
          <p:cNvPr id="34" name="TextBox 33">
            <a:extLst>
              <a:ext uri="{FF2B5EF4-FFF2-40B4-BE49-F238E27FC236}">
                <a16:creationId xmlns:a16="http://schemas.microsoft.com/office/drawing/2014/main" xmlns="" id="{9059E6E1-715B-44B9-A31E-DC096D29BA64}"/>
              </a:ext>
            </a:extLst>
          </p:cNvPr>
          <p:cNvSpPr txBox="1"/>
          <p:nvPr/>
        </p:nvSpPr>
        <p:spPr>
          <a:xfrm>
            <a:off x="1367969" y="5760671"/>
            <a:ext cx="1618344" cy="707886"/>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Short Diapause</a:t>
            </a:r>
          </a:p>
        </p:txBody>
      </p:sp>
      <p:sp>
        <p:nvSpPr>
          <p:cNvPr id="37" name="TextBox 36">
            <a:extLst>
              <a:ext uri="{FF2B5EF4-FFF2-40B4-BE49-F238E27FC236}">
                <a16:creationId xmlns:a16="http://schemas.microsoft.com/office/drawing/2014/main" xmlns="" id="{CE8F80A3-BBD4-4F73-ACAD-78E07FC39C9B}"/>
              </a:ext>
            </a:extLst>
          </p:cNvPr>
          <p:cNvSpPr txBox="1"/>
          <p:nvPr/>
        </p:nvSpPr>
        <p:spPr>
          <a:xfrm>
            <a:off x="2864754" y="61685"/>
            <a:ext cx="67346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Rearing</a:t>
            </a:r>
            <a:endParaRPr lang="en-US" dirty="0"/>
          </a:p>
        </p:txBody>
      </p:sp>
      <p:cxnSp>
        <p:nvCxnSpPr>
          <p:cNvPr id="41" name="Straight Connector 40">
            <a:extLst>
              <a:ext uri="{FF2B5EF4-FFF2-40B4-BE49-F238E27FC236}">
                <a16:creationId xmlns:a16="http://schemas.microsoft.com/office/drawing/2014/main" xmlns="" id="{F3EE876F-3154-432F-8160-B3415FC0F9BD}"/>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B439D311-1453-4CF0-90F3-68049BCFFDEC}"/>
              </a:ext>
            </a:extLst>
          </p:cNvPr>
          <p:cNvSpPr txBox="1"/>
          <p:nvPr/>
        </p:nvSpPr>
        <p:spPr>
          <a:xfrm>
            <a:off x="7981042" y="4615542"/>
            <a:ext cx="3840842" cy="1938992"/>
          </a:xfrm>
          <a:prstGeom prst="rect">
            <a:avLst/>
          </a:prstGeom>
          <a:ln w="57150">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Larvae continuously reared in treatment conditions</a:t>
            </a:r>
          </a:p>
          <a:p>
            <a:pPr marL="285750" indent="-285750">
              <a:buFont typeface="Arial"/>
              <a:buChar char="•"/>
            </a:pPr>
            <a:r>
              <a:rPr lang="en-US" sz="2400" b="1" dirty="0">
                <a:cs typeface="Calibri"/>
              </a:rPr>
              <a:t>Insects fed ad libitum</a:t>
            </a:r>
          </a:p>
          <a:p>
            <a:pPr marL="285750" indent="-285750">
              <a:buFont typeface="Arial"/>
              <a:buChar char="•"/>
            </a:pPr>
            <a:r>
              <a:rPr lang="en-US" sz="2400" b="1" dirty="0">
                <a:cs typeface="Calibri"/>
              </a:rPr>
              <a:t>Sampling during 5th instar</a:t>
            </a:r>
          </a:p>
        </p:txBody>
      </p:sp>
      <p:sp>
        <p:nvSpPr>
          <p:cNvPr id="3" name="Circle: Hollow 2">
            <a:extLst>
              <a:ext uri="{FF2B5EF4-FFF2-40B4-BE49-F238E27FC236}">
                <a16:creationId xmlns:a16="http://schemas.microsoft.com/office/drawing/2014/main" xmlns="" id="{114135CC-AFDC-496D-9C38-1F76CBC2F342}"/>
              </a:ext>
            </a:extLst>
          </p:cNvPr>
          <p:cNvSpPr/>
          <p:nvPr/>
        </p:nvSpPr>
        <p:spPr>
          <a:xfrm>
            <a:off x="7668731" y="2021135"/>
            <a:ext cx="1083878" cy="1186018"/>
          </a:xfrm>
          <a:prstGeom prst="donut">
            <a:avLst>
              <a:gd name="adj" fmla="val 4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3416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64709939"/>
              </p:ext>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xmlns=""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xmlns=""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9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Questions:</a:t>
            </a:r>
          </a:p>
          <a:p>
            <a:pPr marL="1309688" indent="-742950" algn="ctr">
              <a:lnSpc>
                <a:spcPct val="150000"/>
              </a:lnSpc>
              <a:buFont typeface="+mj-lt"/>
              <a:buAutoNum type="arabicPeriod"/>
              <a:tabLst>
                <a:tab pos="11366500" algn="l"/>
              </a:tabLst>
            </a:pPr>
            <a:r>
              <a:rPr lang="en-US" sz="4000" dirty="0">
                <a:solidFill>
                  <a:schemeClr val="tx1"/>
                </a:solidFill>
              </a:rPr>
              <a:t>Are diapause larvae bigger?</a:t>
            </a:r>
          </a:p>
          <a:p>
            <a:pPr marL="1309688" indent="-742950" algn="ctr">
              <a:lnSpc>
                <a:spcPct val="150000"/>
              </a:lnSpc>
              <a:buFont typeface="+mj-lt"/>
              <a:buAutoNum type="arabicPeriod"/>
              <a:tabLst>
                <a:tab pos="11366500" algn="l"/>
              </a:tabLst>
            </a:pPr>
            <a:r>
              <a:rPr lang="en-US" sz="4000" dirty="0">
                <a:solidFill>
                  <a:schemeClr val="tx1"/>
                </a:solidFill>
              </a:rPr>
              <a:t>Are diapause larvae fatter?</a:t>
            </a:r>
          </a:p>
          <a:p>
            <a:pPr marL="1309688" indent="-742950" algn="ctr">
              <a:lnSpc>
                <a:spcPct val="150000"/>
              </a:lnSpc>
              <a:buFont typeface="+mj-lt"/>
              <a:buAutoNum type="arabicPeriod"/>
              <a:tabLst>
                <a:tab pos="11366500" algn="l"/>
              </a:tabLst>
            </a:pPr>
            <a:r>
              <a:rPr lang="en-US" sz="4000" dirty="0">
                <a:solidFill>
                  <a:schemeClr val="tx1"/>
                </a:solidFill>
              </a:rPr>
              <a:t>How can I diagnose diapause?</a:t>
            </a:r>
          </a:p>
        </p:txBody>
      </p:sp>
    </p:spTree>
    <p:extLst>
      <p:ext uri="{BB962C8B-B14F-4D97-AF65-F5344CB8AC3E}">
        <p14:creationId xmlns:p14="http://schemas.microsoft.com/office/powerpoint/2010/main" val="121694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pic>
        <p:nvPicPr>
          <p:cNvPr id="5" name="Content Placeholder 4">
            <a:extLst>
              <a:ext uri="{FF2B5EF4-FFF2-40B4-BE49-F238E27FC236}">
                <a16:creationId xmlns:a16="http://schemas.microsoft.com/office/drawing/2014/main" xmlns="" id="{AF102F97-6FC4-4ADA-98AA-00B65FB9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3903" y="394498"/>
            <a:ext cx="3104553" cy="2138840"/>
          </a:xfrm>
          <a:prstGeom prst="rect">
            <a:avLst/>
          </a:prstGeom>
        </p:spPr>
      </p:pic>
      <p:pic>
        <p:nvPicPr>
          <p:cNvPr id="6" name="Picture 5">
            <a:extLst>
              <a:ext uri="{FF2B5EF4-FFF2-40B4-BE49-F238E27FC236}">
                <a16:creationId xmlns:a16="http://schemas.microsoft.com/office/drawing/2014/main" xmlns="" id="{1A238BC1-BE8C-4B07-88B4-CD887C07B8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687" y="274576"/>
            <a:ext cx="5612739" cy="1798820"/>
          </a:xfrm>
          <a:prstGeom prst="rect">
            <a:avLst/>
          </a:prstGeom>
        </p:spPr>
      </p:pic>
      <p:sp>
        <p:nvSpPr>
          <p:cNvPr id="7" name="TextBox 6">
            <a:extLst>
              <a:ext uri="{FF2B5EF4-FFF2-40B4-BE49-F238E27FC236}">
                <a16:creationId xmlns:a16="http://schemas.microsoft.com/office/drawing/2014/main" xmlns="" id="{BA9E6EE7-0955-4095-8605-96BB988DFD3C}"/>
              </a:ext>
            </a:extLst>
          </p:cNvPr>
          <p:cNvSpPr txBox="1"/>
          <p:nvPr/>
        </p:nvSpPr>
        <p:spPr>
          <a:xfrm>
            <a:off x="1175380" y="3236393"/>
            <a:ext cx="3715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FFFFFF"/>
              </a:solidFill>
              <a:cs typeface="Calibri"/>
            </a:endParaRPr>
          </a:p>
        </p:txBody>
      </p:sp>
      <p:graphicFrame>
        <p:nvGraphicFramePr>
          <p:cNvPr id="10" name="Table 10">
            <a:extLst>
              <a:ext uri="{FF2B5EF4-FFF2-40B4-BE49-F238E27FC236}">
                <a16:creationId xmlns:a16="http://schemas.microsoft.com/office/drawing/2014/main" xmlns="" id="{4387E65F-C676-4C68-BE73-12A020E89F13}"/>
              </a:ext>
            </a:extLst>
          </p:cNvPr>
          <p:cNvGraphicFramePr>
            <a:graphicFrameLocks noGrp="1"/>
          </p:cNvGraphicFramePr>
          <p:nvPr>
            <p:extLst>
              <p:ext uri="{D42A27DB-BD31-4B8C-83A1-F6EECF244321}">
                <p14:modId xmlns:p14="http://schemas.microsoft.com/office/powerpoint/2010/main" val="1106326890"/>
              </p:ext>
            </p:extLst>
          </p:nvPr>
        </p:nvGraphicFramePr>
        <p:xfrm>
          <a:off x="529452" y="3428995"/>
          <a:ext cx="5629538" cy="2621280"/>
        </p:xfrm>
        <a:graphic>
          <a:graphicData uri="http://schemas.openxmlformats.org/drawingml/2006/table">
            <a:tbl>
              <a:tblPr firstRow="1" bandRow="1">
                <a:tableStyleId>{2D5ABB26-0587-4C30-8999-92F81FD0307C}</a:tableStyleId>
              </a:tblPr>
              <a:tblGrid>
                <a:gridCol w="2814769">
                  <a:extLst>
                    <a:ext uri="{9D8B030D-6E8A-4147-A177-3AD203B41FA5}">
                      <a16:colId xmlns:a16="http://schemas.microsoft.com/office/drawing/2014/main" xmlns="" val="1718581615"/>
                    </a:ext>
                  </a:extLst>
                </a:gridCol>
                <a:gridCol w="2814769">
                  <a:extLst>
                    <a:ext uri="{9D8B030D-6E8A-4147-A177-3AD203B41FA5}">
                      <a16:colId xmlns:a16="http://schemas.microsoft.com/office/drawing/2014/main" xmlns="" val="2478008000"/>
                    </a:ext>
                  </a:extLst>
                </a:gridCol>
              </a:tblGrid>
              <a:tr h="359999">
                <a:tc gridSpan="2">
                  <a:txBody>
                    <a:bodyPr/>
                    <a:lstStyle/>
                    <a:p>
                      <a:pPr lvl="0" algn="ctr">
                        <a:buNone/>
                      </a:pPr>
                      <a:r>
                        <a:rPr lang="en-US" sz="2000" u="sng" strike="noStrike" noProof="0" dirty="0">
                          <a:solidFill>
                            <a:srgbClr val="FFFFFF"/>
                          </a:solidFill>
                        </a:rPr>
                        <a:t>Acknowledgements</a:t>
                      </a:r>
                      <a:endParaRPr lang="en-US" sz="2000" u="none" strike="noStrike" noProof="0" dirty="0">
                        <a:solidFill>
                          <a:srgbClr val="FFFFFF"/>
                        </a:solidFill>
                      </a:endParaRPr>
                    </a:p>
                  </a:txBody>
                  <a:tcPr/>
                </a:tc>
                <a:tc hMerge="1">
                  <a:txBody>
                    <a:bodyPr/>
                    <a:lstStyle/>
                    <a:p>
                      <a:pPr lvl="0" algn="ctr">
                        <a:buNone/>
                      </a:pPr>
                      <a:endParaRPr lang="en-US" sz="1800" u="none" strike="noStrike" noProof="0">
                        <a:solidFill>
                          <a:srgbClr val="FFFFFF"/>
                        </a:solidFill>
                      </a:endParaRPr>
                    </a:p>
                  </a:txBody>
                  <a:tcPr/>
                </a:tc>
                <a:extLst>
                  <a:ext uri="{0D108BD9-81ED-4DB2-BD59-A6C34878D82A}">
                    <a16:rowId xmlns:a16="http://schemas.microsoft.com/office/drawing/2014/main" xmlns="" val="3949197194"/>
                  </a:ext>
                </a:extLst>
              </a:tr>
              <a:tr h="1710000">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Advisors</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University of Florida</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Hahn, Dan </a:t>
                      </a:r>
                      <a:endParaRPr lang="en-US" sz="2000" dirty="0"/>
                    </a:p>
                    <a:p>
                      <a:pPr marL="0" marR="0" lvl="0" indent="0" algn="l">
                        <a:lnSpc>
                          <a:spcPct val="100000"/>
                        </a:lnSpc>
                        <a:spcBef>
                          <a:spcPts val="0"/>
                        </a:spcBef>
                        <a:spcAft>
                          <a:spcPts val="0"/>
                        </a:spcAft>
                        <a:buNone/>
                      </a:pPr>
                      <a:r>
                        <a:rPr lang="en-US" sz="2000" b="1" u="none" strike="noStrike" noProof="0" dirty="0">
                          <a:solidFill>
                            <a:srgbClr val="FFFFFF"/>
                          </a:solidFill>
                        </a:rPr>
                        <a:t>USDA ARS-CMAVE</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Beck, John </a:t>
                      </a:r>
                      <a:endParaRPr lang="en-US" sz="2000" dirty="0"/>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Dr. Meagher, Rob</a:t>
                      </a:r>
                    </a:p>
                  </a:txBody>
                  <a:tcPr/>
                </a:tc>
                <a:tc>
                  <a:txBody>
                    <a:bodyPr/>
                    <a:lstStyle/>
                    <a:p>
                      <a:pPr marL="0" marR="0" lvl="0" indent="0" algn="ctr">
                        <a:lnSpc>
                          <a:spcPct val="100000"/>
                        </a:lnSpc>
                        <a:spcBef>
                          <a:spcPts val="0"/>
                        </a:spcBef>
                        <a:spcAft>
                          <a:spcPts val="0"/>
                        </a:spcAft>
                        <a:buNone/>
                      </a:pPr>
                      <a:r>
                        <a:rPr lang="en-US" sz="2000" u="sng" strike="noStrike" noProof="0" dirty="0">
                          <a:solidFill>
                            <a:srgbClr val="FFFFFF"/>
                          </a:solidFill>
                        </a:rPr>
                        <a:t>Special Thanks</a:t>
                      </a:r>
                    </a:p>
                    <a:p>
                      <a:pPr marL="0" marR="0" lvl="0" indent="0" algn="l">
                        <a:lnSpc>
                          <a:spcPct val="100000"/>
                        </a:lnSpc>
                        <a:spcBef>
                          <a:spcPts val="0"/>
                        </a:spcBef>
                        <a:spcAft>
                          <a:spcPts val="0"/>
                        </a:spcAft>
                        <a:buNone/>
                      </a:pPr>
                      <a:r>
                        <a:rPr lang="en-US" sz="2000" b="1" i="0" u="none" strike="noStrike" noProof="0" dirty="0">
                          <a:solidFill>
                            <a:srgbClr val="FFFFFF"/>
                          </a:solidFill>
                          <a:latin typeface="+mn-lt"/>
                        </a:rPr>
                        <a:t>Tufts University</a:t>
                      </a:r>
                      <a:endParaRPr lang="en-US" sz="2000" b="0" i="0" u="none" strike="noStrike" noProof="0" dirty="0">
                        <a:solidFill>
                          <a:srgbClr val="FFFFFF"/>
                        </a:solidFill>
                        <a:latin typeface="+mn-lt"/>
                      </a:endParaRPr>
                    </a:p>
                    <a:p>
                      <a:pPr marL="285750" marR="0" lvl="0" indent="-285750" algn="l">
                        <a:lnSpc>
                          <a:spcPct val="100000"/>
                        </a:lnSpc>
                        <a:spcBef>
                          <a:spcPts val="0"/>
                        </a:spcBef>
                        <a:spcAft>
                          <a:spcPts val="0"/>
                        </a:spcAft>
                        <a:buChar char="•"/>
                      </a:pPr>
                      <a:r>
                        <a:rPr lang="en-US" sz="2000" b="0" i="0" u="none" strike="noStrike" noProof="0" dirty="0">
                          <a:solidFill>
                            <a:srgbClr val="FFFFFF"/>
                          </a:solidFill>
                          <a:latin typeface="+mn-lt"/>
                        </a:rPr>
                        <a:t>Dr. Dopman, Eric</a:t>
                      </a:r>
                      <a:endParaRPr lang="en-US" sz="2000" u="sng" strike="noStrike" noProof="0" dirty="0">
                        <a:solidFill>
                          <a:srgbClr val="FFFFFF"/>
                        </a:solidFill>
                      </a:endParaRPr>
                    </a:p>
                    <a:p>
                      <a:pPr marL="0" marR="0" lvl="0" indent="0" algn="ctr">
                        <a:lnSpc>
                          <a:spcPct val="100000"/>
                        </a:lnSpc>
                        <a:spcBef>
                          <a:spcPts val="0"/>
                        </a:spcBef>
                        <a:spcAft>
                          <a:spcPts val="0"/>
                        </a:spcAft>
                        <a:buNone/>
                      </a:pPr>
                      <a:r>
                        <a:rPr lang="en-US" sz="2000" u="sng" strike="noStrike" noProof="0" dirty="0">
                          <a:solidFill>
                            <a:srgbClr val="FFFFFF"/>
                          </a:solidFill>
                        </a:rPr>
                        <a:t>Undergraduates</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Margaret Anderson</a:t>
                      </a: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Erin </a:t>
                      </a:r>
                      <a:r>
                        <a:rPr lang="en-US" sz="2000" u="none" strike="noStrike" noProof="0" dirty="0" err="1">
                          <a:solidFill>
                            <a:srgbClr val="FFFFFF"/>
                          </a:solidFill>
                        </a:rPr>
                        <a:t>Lapasaran</a:t>
                      </a:r>
                      <a:endParaRPr lang="en-US" sz="2000" u="none" strike="noStrike" noProof="0" dirty="0">
                        <a:solidFill>
                          <a:srgbClr val="FFFFFF"/>
                        </a:solidFill>
                      </a:endParaRPr>
                    </a:p>
                    <a:p>
                      <a:pPr marL="285750" marR="0" lvl="0" indent="-285750" algn="l">
                        <a:lnSpc>
                          <a:spcPct val="100000"/>
                        </a:lnSpc>
                        <a:spcBef>
                          <a:spcPts val="0"/>
                        </a:spcBef>
                        <a:spcAft>
                          <a:spcPts val="0"/>
                        </a:spcAft>
                        <a:buFont typeface="Arial"/>
                        <a:buChar char="•"/>
                      </a:pPr>
                      <a:r>
                        <a:rPr lang="en-US" sz="2000" u="none" strike="noStrike" noProof="0" dirty="0">
                          <a:solidFill>
                            <a:srgbClr val="FFFFFF"/>
                          </a:solidFill>
                        </a:rPr>
                        <a:t>Jeremiah Martinez</a:t>
                      </a:r>
                    </a:p>
                  </a:txBody>
                  <a:tcPr/>
                </a:tc>
                <a:extLst>
                  <a:ext uri="{0D108BD9-81ED-4DB2-BD59-A6C34878D82A}">
                    <a16:rowId xmlns:a16="http://schemas.microsoft.com/office/drawing/2014/main" xmlns="" val="2820679211"/>
                  </a:ext>
                </a:extLst>
              </a:tr>
            </a:tbl>
          </a:graphicData>
        </a:graphic>
      </p:graphicFrame>
    </p:spTree>
    <p:extLst>
      <p:ext uri="{BB962C8B-B14F-4D97-AF65-F5344CB8AC3E}">
        <p14:creationId xmlns:p14="http://schemas.microsoft.com/office/powerpoint/2010/main" val="1735862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does diapause onset look like?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222735"/>
            <a:ext cx="3653231" cy="264301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77" y="2222095"/>
            <a:ext cx="3655023" cy="2644306"/>
          </a:xfrm>
          <a:prstGeom prst="rect">
            <a:avLst/>
          </a:prstGeom>
        </p:spPr>
      </p:pic>
      <p:sp>
        <p:nvSpPr>
          <p:cNvPr id="6" name="TextBox 5"/>
          <p:cNvSpPr txBox="1"/>
          <p:nvPr/>
        </p:nvSpPr>
        <p:spPr>
          <a:xfrm>
            <a:off x="2982056" y="1809337"/>
            <a:ext cx="1367682" cy="461665"/>
          </a:xfrm>
          <a:prstGeom prst="rect">
            <a:avLst/>
          </a:prstGeom>
          <a:noFill/>
        </p:spPr>
        <p:txBody>
          <a:bodyPr wrap="none" rtlCol="0">
            <a:spAutoFit/>
          </a:bodyPr>
          <a:lstStyle/>
          <a:p>
            <a:r>
              <a:rPr lang="en-US" sz="2400" b="1" dirty="0"/>
              <a:t>Diapause</a:t>
            </a:r>
          </a:p>
        </p:txBody>
      </p:sp>
      <p:sp>
        <p:nvSpPr>
          <p:cNvPr id="7" name="TextBox 6"/>
          <p:cNvSpPr txBox="1"/>
          <p:nvPr/>
        </p:nvSpPr>
        <p:spPr>
          <a:xfrm>
            <a:off x="6722194" y="1894960"/>
            <a:ext cx="1965603" cy="461665"/>
          </a:xfrm>
          <a:prstGeom prst="rect">
            <a:avLst/>
          </a:prstGeom>
          <a:noFill/>
        </p:spPr>
        <p:txBody>
          <a:bodyPr wrap="none" rtlCol="0">
            <a:spAutoFit/>
          </a:bodyPr>
          <a:lstStyle/>
          <a:p>
            <a:r>
              <a:rPr lang="en-US" sz="2400" b="1"/>
              <a:t>Non-diapause</a:t>
            </a:r>
            <a:endParaRPr lang="en-US" sz="2400" b="1" dirty="0"/>
          </a:p>
        </p:txBody>
      </p:sp>
    </p:spTree>
    <p:extLst>
      <p:ext uri="{BB962C8B-B14F-4D97-AF65-F5344CB8AC3E}">
        <p14:creationId xmlns:p14="http://schemas.microsoft.com/office/powerpoint/2010/main" val="199754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Physiology of Diapause</a:t>
            </a:r>
          </a:p>
        </p:txBody>
      </p:sp>
      <p:sp>
        <p:nvSpPr>
          <p:cNvPr id="5" name="Content Placeholder 2"/>
          <p:cNvSpPr txBox="1">
            <a:spLocks/>
          </p:cNvSpPr>
          <p:nvPr/>
        </p:nvSpPr>
        <p:spPr>
          <a:xfrm>
            <a:off x="0" y="2701532"/>
            <a:ext cx="7370726"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dirty="0" smtClean="0"/>
              <a:t>Suppressed development</a:t>
            </a:r>
            <a:endParaRPr lang="en-US" sz="4400" b="1" dirty="0"/>
          </a:p>
          <a:p>
            <a:pPr marL="1200150" lvl="1" indent="-742950">
              <a:lnSpc>
                <a:spcPct val="120000"/>
              </a:lnSpc>
              <a:spcAft>
                <a:spcPts val="500"/>
              </a:spcAft>
              <a:buFont typeface="+mj-lt"/>
              <a:buAutoNum type="arabicPeriod"/>
            </a:pPr>
            <a:r>
              <a:rPr lang="en-US" sz="4400" b="1" dirty="0"/>
              <a:t>Suppressed metabolism </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Tree>
    <p:extLst>
      <p:ext uri="{BB962C8B-B14F-4D97-AF65-F5344CB8AC3E}">
        <p14:creationId xmlns:p14="http://schemas.microsoft.com/office/powerpoint/2010/main" val="168305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1" end="1"/>
                                            </p:txEl>
                                          </p:spTgt>
                                        </p:tgtEl>
                                        <p:attrNameLst>
                                          <p:attrName>style.opacity</p:attrName>
                                        </p:attrNameLst>
                                      </p:cBhvr>
                                      <p:to>
                                        <p:strVal val="0.1"/>
                                      </p:to>
                                    </p:set>
                                    <p:animEffect filter="image" prLst="opacity: 0.1">
                                      <p:cBhvr rctx="IE">
                                        <p:cTn id="7" dur="indefinite"/>
                                        <p:tgtEl>
                                          <p:spTgt spid="5">
                                            <p:txEl>
                                              <p:pRg st="1" end="1"/>
                                            </p:txEl>
                                          </p:spTgt>
                                        </p:tgtEl>
                                      </p:cBhvr>
                                    </p:animEffect>
                                  </p:childTnLst>
                                </p:cTn>
                              </p:par>
                              <p:par>
                                <p:cTn id="8" presetID="9" presetClass="emph" presetSubtype="0" nodeType="withEffect">
                                  <p:stCondLst>
                                    <p:cond delay="0"/>
                                  </p:stCondLst>
                                  <p:childTnLst>
                                    <p:set>
                                      <p:cBhvr rctx="PPT">
                                        <p:cTn id="9" dur="indefinite"/>
                                        <p:tgtEl>
                                          <p:spTgt spid="5">
                                            <p:txEl>
                                              <p:pRg st="2" end="2"/>
                                            </p:txEl>
                                          </p:spTgt>
                                        </p:tgtEl>
                                        <p:attrNameLst>
                                          <p:attrName>style.opacity</p:attrName>
                                        </p:attrNameLst>
                                      </p:cBhvr>
                                      <p:to>
                                        <p:strVal val="0.1"/>
                                      </p:to>
                                    </p:set>
                                    <p:animEffect filter="image" prLst="opacity: 0.1">
                                      <p:cBhvr rctx="IE">
                                        <p:cTn id="10" dur="indefinite"/>
                                        <p:tgtEl>
                                          <p:spTgt spid="5">
                                            <p:txEl>
                                              <p:pRg st="2" end="2"/>
                                            </p:txEl>
                                          </p:spTgt>
                                        </p:tgtEl>
                                      </p:cBhvr>
                                    </p:animEffect>
                                  </p:childTnLst>
                                </p:cTn>
                              </p:par>
                              <p:par>
                                <p:cTn id="11" presetID="9" presetClass="emph" presetSubtype="0" nodeType="withEffect">
                                  <p:stCondLst>
                                    <p:cond delay="0"/>
                                  </p:stCondLst>
                                  <p:childTnLst>
                                    <p:set>
                                      <p:cBhvr rctx="PPT">
                                        <p:cTn id="12" dur="indefinite"/>
                                        <p:tgtEl>
                                          <p:spTgt spid="2"/>
                                        </p:tgtEl>
                                        <p:attrNameLst>
                                          <p:attrName>style.opacity</p:attrName>
                                        </p:attrNameLst>
                                      </p:cBhvr>
                                      <p:to>
                                        <p:strVal val="0.1"/>
                                      </p:to>
                                    </p:set>
                                    <p:animEffect filter="image" prLst="opacity: 0.1">
                                      <p:cBhvr rctx="IE">
                                        <p:cTn id="13" dur="indefinite"/>
                                        <p:tgtEl>
                                          <p:spTgt spid="2"/>
                                        </p:tgtEl>
                                      </p:cBhvr>
                                    </p:animEffect>
                                  </p:childTnLst>
                                </p:cTn>
                              </p:par>
                              <p:par>
                                <p:cTn id="14" presetID="9" presetClass="emph" presetSubtype="0" nodeType="withEffect">
                                  <p:stCondLst>
                                    <p:cond delay="0"/>
                                  </p:stCondLst>
                                  <p:childTnLst>
                                    <p:set>
                                      <p:cBhvr rctx="PPT">
                                        <p:cTn id="15" dur="indefinite"/>
                                        <p:tgtEl>
                                          <p:spTgt spid="12"/>
                                        </p:tgtEl>
                                        <p:attrNameLst>
                                          <p:attrName>style.opacity</p:attrName>
                                        </p:attrNameLst>
                                      </p:cBhvr>
                                      <p:to>
                                        <p:strVal val="0.1"/>
                                      </p:to>
                                    </p:set>
                                    <p:animEffect filter="image" prLst="opacity: 0.1">
                                      <p:cBhvr rctx="IE">
                                        <p:cTn id="16" dur="indefinite"/>
                                        <p:tgtEl>
                                          <p:spTgt spid="12"/>
                                        </p:tgtEl>
                                      </p:cBhvr>
                                    </p:animEffect>
                                  </p:childTnLst>
                                </p:cTn>
                              </p:par>
                              <p:par>
                                <p:cTn id="17" presetID="9" presetClass="emph" presetSubtype="0" grpId="0" nodeType="withEffect">
                                  <p:stCondLst>
                                    <p:cond delay="0"/>
                                  </p:stCondLst>
                                  <p:childTnLst>
                                    <p:set>
                                      <p:cBhvr rctx="PPT">
                                        <p:cTn id="18" dur="indefinite"/>
                                        <p:tgtEl>
                                          <p:spTgt spid="16"/>
                                        </p:tgtEl>
                                        <p:attrNameLst>
                                          <p:attrName>style.opacity</p:attrName>
                                        </p:attrNameLst>
                                      </p:cBhvr>
                                      <p:to>
                                        <p:strVal val="0.1"/>
                                      </p:to>
                                    </p:set>
                                    <p:animEffect filter="image" prLst="opacity: 0.1">
                                      <p:cBhvr rctx="IE">
                                        <p:cTn id="19" dur="indefinite"/>
                                        <p:tgtEl>
                                          <p:spTgt spid="16"/>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519090860"/>
              </p:ext>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A picture containing animal, invertebrate, mollusk, person&#10;&#10;Description generated with very high confidence">
            <a:extLst>
              <a:ext uri="{FF2B5EF4-FFF2-40B4-BE49-F238E27FC236}">
                <a16:creationId xmlns:a16="http://schemas.microsoft.com/office/drawing/2014/main" xmlns="" id="{D699667D-0C8E-4269-9CB6-EA27DFA19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2065" y="4695024"/>
            <a:ext cx="1547825" cy="1107592"/>
          </a:xfrm>
          <a:prstGeom prst="rect">
            <a:avLst/>
          </a:prstGeom>
        </p:spPr>
      </p:pic>
      <p:sp>
        <p:nvSpPr>
          <p:cNvPr id="8" name="Rectangle 7">
            <a:extLst>
              <a:ext uri="{FF2B5EF4-FFF2-40B4-BE49-F238E27FC236}">
                <a16:creationId xmlns:a16="http://schemas.microsoft.com/office/drawing/2014/main" xmlns="" id="{D8656982-5B13-4EB8-BBC5-21642C649F27}"/>
              </a:ext>
            </a:extLst>
          </p:cNvPr>
          <p:cNvSpPr/>
          <p:nvPr/>
        </p:nvSpPr>
        <p:spPr>
          <a:xfrm rot="16036543">
            <a:off x="9028293" y="839996"/>
            <a:ext cx="1430645" cy="1308699"/>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6299981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larvae in diapause?</a:t>
            </a:r>
            <a:endParaRPr lang="en-US" dirty="0"/>
          </a:p>
        </p:txBody>
      </p:sp>
      <p:pic>
        <p:nvPicPr>
          <p:cNvPr id="4" name="Content Placeholder 7" descr="A picture containing indoor, wall, white, sitting&#10;&#10;Description generated with very high confidence">
            <a:extLst>
              <a:ext uri="{FF2B5EF4-FFF2-40B4-BE49-F238E27FC236}">
                <a16:creationId xmlns:a16="http://schemas.microsoft.com/office/drawing/2014/main" xmlns="" id="{24BD1615-BB11-4036-8768-5D93FAD9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35" y="2731625"/>
            <a:ext cx="3389835" cy="3813857"/>
          </a:xfrm>
          <a:prstGeom prst="rect">
            <a:avLst/>
          </a:prstGeom>
        </p:spPr>
      </p:pic>
      <p:sp>
        <p:nvSpPr>
          <p:cNvPr id="6" name="TextBox 5">
            <a:extLst>
              <a:ext uri="{FF2B5EF4-FFF2-40B4-BE49-F238E27FC236}">
                <a16:creationId xmlns:a16="http://schemas.microsoft.com/office/drawing/2014/main" xmlns="" id="{3CAEBCC9-E619-4381-BA56-9C6D47B43C6C}"/>
              </a:ext>
            </a:extLst>
          </p:cNvPr>
          <p:cNvSpPr txBox="1"/>
          <p:nvPr/>
        </p:nvSpPr>
        <p:spPr>
          <a:xfrm>
            <a:off x="2024867" y="5119008"/>
            <a:ext cx="162698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cs typeface="Calibri"/>
              </a:rPr>
              <a:t>LD 12:12</a:t>
            </a:r>
          </a:p>
          <a:p>
            <a:pPr algn="ctr"/>
            <a:r>
              <a:rPr lang="en-US" sz="1600" b="1" dirty="0">
                <a:cs typeface="Calibri"/>
              </a:rPr>
              <a:t>(23°C, 65% </a:t>
            </a:r>
            <a:r>
              <a:rPr lang="en-US" sz="1600" b="1" dirty="0" err="1">
                <a:cs typeface="Calibri"/>
              </a:rPr>
              <a:t>rh</a:t>
            </a:r>
            <a:r>
              <a:rPr lang="en-US" sz="1600" b="1" dirty="0">
                <a:cs typeface="Calibri"/>
              </a:rPr>
              <a:t>)</a:t>
            </a:r>
            <a:endParaRPr lang="en-US" sz="1600" dirty="0">
              <a:cs typeface="Calibri"/>
            </a:endParaRPr>
          </a:p>
        </p:txBody>
      </p:sp>
      <p:sp>
        <p:nvSpPr>
          <p:cNvPr id="7" name="Rectangle 6">
            <a:extLst>
              <a:ext uri="{FF2B5EF4-FFF2-40B4-BE49-F238E27FC236}">
                <a16:creationId xmlns:a16="http://schemas.microsoft.com/office/drawing/2014/main" xmlns="" id="{5E4A3312-F30B-4F76-82AA-8AFD06DDC6B2}"/>
              </a:ext>
            </a:extLst>
          </p:cNvPr>
          <p:cNvSpPr/>
          <p:nvPr/>
        </p:nvSpPr>
        <p:spPr>
          <a:xfrm>
            <a:off x="529838" y="2816535"/>
            <a:ext cx="1579676" cy="634230"/>
          </a:xfrm>
          <a:prstGeom prst="rect">
            <a:avLst/>
          </a:prstGeom>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solidFill>
                  <a:schemeClr val="bg1"/>
                </a:solidFill>
                <a:cs typeface="Calibri"/>
              </a:rPr>
              <a:t>Diapause</a:t>
            </a:r>
          </a:p>
        </p:txBody>
      </p:sp>
      <p:pic>
        <p:nvPicPr>
          <p:cNvPr id="8" name="Picture 7" descr="A picture containing animal, invertebrate, mollusk, person&#10;&#10;Description generated with very high confidence">
            <a:extLst>
              <a:ext uri="{FF2B5EF4-FFF2-40B4-BE49-F238E27FC236}">
                <a16:creationId xmlns:a16="http://schemas.microsoft.com/office/drawing/2014/main" xmlns="" id="{B7807404-130B-4148-98AC-8DF7F938B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8" y="4996023"/>
            <a:ext cx="1547825" cy="1107592"/>
          </a:xfrm>
          <a:prstGeom prst="rect">
            <a:avLst/>
          </a:prstGeom>
        </p:spPr>
      </p:pic>
      <p:pic>
        <p:nvPicPr>
          <p:cNvPr id="9" name="Picture 8" descr="A picture containing animal, invertebrate, mollusk, person&#10;&#10;Description generated with very high confidence">
            <a:extLst>
              <a:ext uri="{FF2B5EF4-FFF2-40B4-BE49-F238E27FC236}">
                <a16:creationId xmlns:a16="http://schemas.microsoft.com/office/drawing/2014/main" xmlns="" id="{1127B953-603B-4A38-B8EF-E65BFB6BBC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89" y="3780624"/>
            <a:ext cx="1547825" cy="1107592"/>
          </a:xfrm>
          <a:prstGeom prst="rect">
            <a:avLst/>
          </a:prstGeom>
        </p:spPr>
      </p:pic>
      <p:sp>
        <p:nvSpPr>
          <p:cNvPr id="10" name="TextBox 9">
            <a:extLst>
              <a:ext uri="{FF2B5EF4-FFF2-40B4-BE49-F238E27FC236}">
                <a16:creationId xmlns:a16="http://schemas.microsoft.com/office/drawing/2014/main" xmlns="" id="{B91557B3-B3CB-4616-83F3-B5CD0C3DF51B}"/>
              </a:ext>
            </a:extLst>
          </p:cNvPr>
          <p:cNvSpPr txBox="1"/>
          <p:nvPr/>
        </p:nvSpPr>
        <p:spPr>
          <a:xfrm>
            <a:off x="699135" y="4535316"/>
            <a:ext cx="1110380" cy="584775"/>
          </a:xfrm>
          <a:prstGeom prst="rect">
            <a:avLst/>
          </a:prstGeom>
          <a:solidFill>
            <a:schemeClr val="tx1">
              <a:lumMod val="50000"/>
              <a:lumOff val="50000"/>
            </a:scheme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Long Genotype</a:t>
            </a:r>
          </a:p>
        </p:txBody>
      </p:sp>
      <p:sp>
        <p:nvSpPr>
          <p:cNvPr id="11" name="TextBox 10">
            <a:extLst>
              <a:ext uri="{FF2B5EF4-FFF2-40B4-BE49-F238E27FC236}">
                <a16:creationId xmlns:a16="http://schemas.microsoft.com/office/drawing/2014/main" xmlns="" id="{ADC601D8-944F-4810-9ECB-08716EF07EE1}"/>
              </a:ext>
            </a:extLst>
          </p:cNvPr>
          <p:cNvSpPr txBox="1"/>
          <p:nvPr/>
        </p:nvSpPr>
        <p:spPr>
          <a:xfrm>
            <a:off x="699134" y="5769222"/>
            <a:ext cx="1110380" cy="584775"/>
          </a:xfrm>
          <a:prstGeom prst="rect">
            <a:avLst/>
          </a:prstGeom>
          <a:solidFill>
            <a:schemeClr val="tx1">
              <a:lumMod val="50000"/>
              <a:lumOff val="50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rPr>
              <a:t>Short Genotype</a:t>
            </a:r>
          </a:p>
        </p:txBody>
      </p:sp>
      <p:sp>
        <p:nvSpPr>
          <p:cNvPr id="13" name="Right Arrow 12"/>
          <p:cNvSpPr/>
          <p:nvPr/>
        </p:nvSpPr>
        <p:spPr>
          <a:xfrm>
            <a:off x="3887616" y="3611301"/>
            <a:ext cx="3213111" cy="1863524"/>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Regular Visual Observation</a:t>
            </a:r>
          </a:p>
        </p:txBody>
      </p:sp>
      <p:grpSp>
        <p:nvGrpSpPr>
          <p:cNvPr id="17" name="Group 16"/>
          <p:cNvGrpSpPr/>
          <p:nvPr/>
        </p:nvGrpSpPr>
        <p:grpSpPr>
          <a:xfrm>
            <a:off x="7319128" y="1644530"/>
            <a:ext cx="2137390" cy="2174190"/>
            <a:chOff x="7747391" y="2085294"/>
            <a:chExt cx="3220597" cy="2976343"/>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965" y="2731625"/>
              <a:ext cx="3209022" cy="2330012"/>
            </a:xfrm>
            <a:prstGeom prst="rect">
              <a:avLst/>
            </a:prstGeom>
          </p:spPr>
          <p:style>
            <a:lnRef idx="2">
              <a:schemeClr val="dk1"/>
            </a:lnRef>
            <a:fillRef idx="1">
              <a:schemeClr val="lt1"/>
            </a:fillRef>
            <a:effectRef idx="0">
              <a:schemeClr val="dk1"/>
            </a:effectRef>
            <a:fontRef idx="minor">
              <a:schemeClr val="dk1"/>
            </a:fontRef>
          </p:style>
        </p:pic>
        <p:sp>
          <p:nvSpPr>
            <p:cNvPr id="15" name="TextBox 14"/>
            <p:cNvSpPr txBox="1"/>
            <p:nvPr/>
          </p:nvSpPr>
          <p:spPr>
            <a:xfrm>
              <a:off x="7747391" y="2085294"/>
              <a:ext cx="3220597" cy="646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Diapause</a:t>
              </a:r>
            </a:p>
          </p:txBody>
        </p:sp>
      </p:grpSp>
      <p:pic>
        <p:nvPicPr>
          <p:cNvPr id="21" name="Picture 20"/>
          <p:cNvPicPr>
            <a:picLocks noChangeAspect="1"/>
          </p:cNvPicPr>
          <p:nvPr/>
        </p:nvPicPr>
        <p:blipFill>
          <a:blip r:embed="rId4"/>
          <a:stretch>
            <a:fillRect/>
          </a:stretch>
        </p:blipFill>
        <p:spPr>
          <a:xfrm>
            <a:off x="8958685" y="1932020"/>
            <a:ext cx="1398694" cy="1354147"/>
          </a:xfrm>
          <a:prstGeom prst="rect">
            <a:avLst/>
          </a:prstGeom>
        </p:spPr>
      </p:pic>
      <p:grpSp>
        <p:nvGrpSpPr>
          <p:cNvPr id="26" name="Group 25"/>
          <p:cNvGrpSpPr/>
          <p:nvPr/>
        </p:nvGrpSpPr>
        <p:grpSpPr>
          <a:xfrm>
            <a:off x="9329195" y="4638553"/>
            <a:ext cx="2473057" cy="1868528"/>
            <a:chOff x="9120851" y="4179807"/>
            <a:chExt cx="2473057" cy="1868528"/>
          </a:xfrm>
        </p:grpSpPr>
        <p:sp>
          <p:nvSpPr>
            <p:cNvPr id="20" name="TextBox 19"/>
            <p:cNvSpPr txBox="1"/>
            <p:nvPr/>
          </p:nvSpPr>
          <p:spPr>
            <a:xfrm>
              <a:off x="9120851" y="4179807"/>
              <a:ext cx="24730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Not in Diapause</a:t>
              </a:r>
            </a:p>
          </p:txBody>
        </p:sp>
        <p:sp>
          <p:nvSpPr>
            <p:cNvPr id="23" name="Rectangle 22"/>
            <p:cNvSpPr/>
            <p:nvPr/>
          </p:nvSpPr>
          <p:spPr>
            <a:xfrm rot="16200000">
              <a:off x="9652489" y="4106916"/>
              <a:ext cx="1409783" cy="2473055"/>
            </a:xfrm>
            <a:prstGeom prst="rect">
              <a:avLst/>
            </a:prstGeom>
          </p:spPr>
          <p:style>
            <a:lnRef idx="2">
              <a:schemeClr val="dk1"/>
            </a:lnRef>
            <a:fillRef idx="1">
              <a:schemeClr val="lt1"/>
            </a:fillRef>
            <a:effectRef idx="0">
              <a:schemeClr val="dk1"/>
            </a:effectRef>
            <a:fontRef idx="minor">
              <a:schemeClr val="dk1"/>
            </a:fontRef>
          </p:style>
        </p:sp>
        <p:sp>
          <p:nvSpPr>
            <p:cNvPr id="25" name="Rectangle 24"/>
            <p:cNvSpPr/>
            <p:nvPr/>
          </p:nvSpPr>
          <p:spPr>
            <a:xfrm rot="16200000">
              <a:off x="9837634" y="4347712"/>
              <a:ext cx="1039490" cy="1994383"/>
            </a:xfrm>
            <a:prstGeom prst="rect">
              <a:avLst/>
            </a:prstGeom>
            <a:blipFill rotWithShape="1">
              <a:blip r:embed="rId5"/>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pic>
        <p:nvPicPr>
          <p:cNvPr id="1026" name="Picture 2" descr="https://png2.kisspng.com/sh/54c50e774a310c45687e6b3818235b11/L0KzQYm3VMAyN6hmj5H0aYP2gLBuTggudZJ3g598eX3lf720gCJwe6Qye95ycD3kgsW0mL1uaaNwRadqY0G8RLSAVsBmbGM5RqoBNkC1RIKCUcUzOmc4TasCNUO8R3B3jvc=/kisspng-x-mark-symbol-cross-clip-art-x-mark-5ac194c760ed24.86602419152263597539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7823" y="5426541"/>
            <a:ext cx="1402734" cy="135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4884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599607" y="312516"/>
          <a:ext cx="11317573" cy="6418068"/>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xmlns="" id="{ACC04E55-0995-4251-B552-689B01C8FF2F}"/>
              </a:ext>
            </a:extLst>
          </p:cNvPr>
          <p:cNvSpPr/>
          <p:nvPr/>
        </p:nvSpPr>
        <p:spPr>
          <a:xfrm>
            <a:off x="5105400"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C4CC9ABA-4762-4523-A1A1-980531B88333}"/>
              </a:ext>
            </a:extLst>
          </p:cNvPr>
          <p:cNvSpPr/>
          <p:nvPr/>
        </p:nvSpPr>
        <p:spPr>
          <a:xfrm>
            <a:off x="7534275" y="2886075"/>
            <a:ext cx="67627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BC5D002B-FCF2-4F0B-9ED9-1A0D188A28E3}"/>
              </a:ext>
            </a:extLst>
          </p:cNvPr>
          <p:cNvSpPr/>
          <p:nvPr/>
        </p:nvSpPr>
        <p:spPr>
          <a:xfrm>
            <a:off x="0" y="1417638"/>
            <a:ext cx="12192000" cy="4061013"/>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6738" algn="ctr">
              <a:lnSpc>
                <a:spcPct val="150000"/>
              </a:lnSpc>
              <a:tabLst>
                <a:tab pos="11366500" algn="l"/>
              </a:tabLst>
            </a:pPr>
            <a:r>
              <a:rPr lang="en-US" sz="4800" b="1" u="sng" dirty="0">
                <a:solidFill>
                  <a:schemeClr val="tx1"/>
                </a:solidFill>
              </a:rPr>
              <a:t>Phenotype and Diapause:</a:t>
            </a:r>
          </a:p>
          <a:p>
            <a:pPr marL="1309688" indent="-742950" algn="ctr">
              <a:lnSpc>
                <a:spcPct val="150000"/>
              </a:lnSpc>
              <a:buFont typeface="+mj-lt"/>
              <a:buAutoNum type="arabicPeriod"/>
              <a:tabLst>
                <a:tab pos="11366500" algn="l"/>
              </a:tabLst>
            </a:pPr>
            <a:r>
              <a:rPr lang="en-US" sz="4000" dirty="0">
                <a:solidFill>
                  <a:schemeClr val="tx1"/>
                </a:solidFill>
              </a:rPr>
              <a:t>Are shallow diapause actually in diapause?</a:t>
            </a:r>
          </a:p>
          <a:p>
            <a:pPr marL="1309688" indent="-742950" algn="ctr">
              <a:lnSpc>
                <a:spcPct val="150000"/>
              </a:lnSpc>
              <a:buFont typeface="+mj-lt"/>
              <a:buAutoNum type="arabicPeriod"/>
              <a:tabLst>
                <a:tab pos="11366500" algn="l"/>
              </a:tabLst>
            </a:pPr>
            <a:r>
              <a:rPr lang="en-US" sz="4000" dirty="0">
                <a:solidFill>
                  <a:schemeClr val="tx1"/>
                </a:solidFill>
              </a:rPr>
              <a:t>How can I remove larvae in shallow diapause from population?</a:t>
            </a:r>
          </a:p>
        </p:txBody>
      </p:sp>
      <p:sp>
        <p:nvSpPr>
          <p:cNvPr id="5" name="Rectangle 4"/>
          <p:cNvSpPr/>
          <p:nvPr/>
        </p:nvSpPr>
        <p:spPr>
          <a:xfrm>
            <a:off x="4767943" y="6074229"/>
            <a:ext cx="3216728" cy="391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342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Physiology of Diapause</a:t>
            </a:r>
          </a:p>
        </p:txBody>
      </p:sp>
      <p:sp>
        <p:nvSpPr>
          <p:cNvPr id="5" name="Content Placeholder 2"/>
          <p:cNvSpPr txBox="1">
            <a:spLocks/>
          </p:cNvSpPr>
          <p:nvPr/>
        </p:nvSpPr>
        <p:spPr>
          <a:xfrm>
            <a:off x="0" y="2375307"/>
            <a:ext cx="7370726"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smtClean="0"/>
              <a:t>Suppressed development</a:t>
            </a:r>
            <a:endParaRPr lang="en-US" sz="4400" b="1" dirty="0"/>
          </a:p>
          <a:p>
            <a:pPr marL="1200150" lvl="1" indent="-742950">
              <a:lnSpc>
                <a:spcPct val="120000"/>
              </a:lnSpc>
              <a:spcAft>
                <a:spcPts val="500"/>
              </a:spcAft>
              <a:buFont typeface="+mj-lt"/>
              <a:buAutoNum type="arabicPeriod"/>
            </a:pPr>
            <a:r>
              <a:rPr lang="en-US" sz="4400" b="1" dirty="0"/>
              <a:t>Suppressed metabolism </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Tree>
    <p:extLst>
      <p:ext uri="{BB962C8B-B14F-4D97-AF65-F5344CB8AC3E}">
        <p14:creationId xmlns:p14="http://schemas.microsoft.com/office/powerpoint/2010/main" val="347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2" end="2"/>
                                            </p:txEl>
                                          </p:spTgt>
                                        </p:tgtEl>
                                        <p:attrNameLst>
                                          <p:attrName>style.opacity</p:attrName>
                                        </p:attrNameLst>
                                      </p:cBhvr>
                                      <p:to>
                                        <p:strVal val="0.1"/>
                                      </p:to>
                                    </p:set>
                                    <p:animEffect filter="image" prLst="opacity: 0.1">
                                      <p:cBhvr rctx="IE">
                                        <p:cTn id="7" dur="indefinite"/>
                                        <p:tgtEl>
                                          <p:spTgt spid="5">
                                            <p:txEl>
                                              <p:pRg st="2" end="2"/>
                                            </p:txEl>
                                          </p:spTgt>
                                        </p:tgtEl>
                                      </p:cBhvr>
                                    </p:animEffect>
                                  </p:childTnLst>
                                </p:cTn>
                              </p:par>
                              <p:par>
                                <p:cTn id="8" presetID="9" presetClass="emph" presetSubtype="0" nodeType="withEffect">
                                  <p:stCondLst>
                                    <p:cond delay="0"/>
                                  </p:stCondLst>
                                  <p:childTnLst>
                                    <p:set>
                                      <p:cBhvr rctx="PPT">
                                        <p:cTn id="9" dur="indefinite"/>
                                        <p:tgtEl>
                                          <p:spTgt spid="5">
                                            <p:txEl>
                                              <p:pRg st="0" end="0"/>
                                            </p:txEl>
                                          </p:spTgt>
                                        </p:tgtEl>
                                        <p:attrNameLst>
                                          <p:attrName>style.opacity</p:attrName>
                                        </p:attrNameLst>
                                      </p:cBhvr>
                                      <p:to>
                                        <p:strVal val="0.1"/>
                                      </p:to>
                                    </p:set>
                                    <p:animEffect filter="image" prLst="opacity: 0.1">
                                      <p:cBhvr rctx="IE">
                                        <p:cTn id="10" dur="indefinite"/>
                                        <p:tgtEl>
                                          <p:spTgt spid="5">
                                            <p:txEl>
                                              <p:pRg st="0" end="0"/>
                                            </p:txEl>
                                          </p:spTgt>
                                        </p:tgtEl>
                                      </p:cBhvr>
                                    </p:animEffect>
                                  </p:childTnLst>
                                </p:cTn>
                              </p:par>
                              <p:par>
                                <p:cTn id="11" presetID="9" presetClass="emph" presetSubtype="0" nodeType="withEffect">
                                  <p:stCondLst>
                                    <p:cond delay="0"/>
                                  </p:stCondLst>
                                  <p:childTnLst>
                                    <p:set>
                                      <p:cBhvr rctx="PPT">
                                        <p:cTn id="12" dur="indefinite"/>
                                        <p:tgtEl>
                                          <p:spTgt spid="10"/>
                                        </p:tgtEl>
                                        <p:attrNameLst>
                                          <p:attrName>style.opacity</p:attrName>
                                        </p:attrNameLst>
                                      </p:cBhvr>
                                      <p:to>
                                        <p:strVal val="0.1"/>
                                      </p:to>
                                    </p:set>
                                    <p:animEffect filter="image" prLst="opacity: 0.1">
                                      <p:cBhvr rctx="IE">
                                        <p:cTn id="13" dur="indefinite"/>
                                        <p:tgtEl>
                                          <p:spTgt spid="10"/>
                                        </p:tgtEl>
                                      </p:cBhvr>
                                    </p:animEffect>
                                  </p:childTnLst>
                                </p:cTn>
                              </p:par>
                              <p:par>
                                <p:cTn id="14" presetID="9" presetClass="emph" presetSubtype="0" grpId="0" nodeType="withEffect">
                                  <p:stCondLst>
                                    <p:cond delay="0"/>
                                  </p:stCondLst>
                                  <p:childTnLst>
                                    <p:set>
                                      <p:cBhvr rctx="PPT">
                                        <p:cTn id="15" dur="indefinite"/>
                                        <p:tgtEl>
                                          <p:spTgt spid="15"/>
                                        </p:tgtEl>
                                        <p:attrNameLst>
                                          <p:attrName>style.opacity</p:attrName>
                                        </p:attrNameLst>
                                      </p:cBhvr>
                                      <p:to>
                                        <p:strVal val="0.1"/>
                                      </p:to>
                                    </p:set>
                                    <p:animEffect filter="image" prLst="opacity: 0.1">
                                      <p:cBhvr rctx="IE">
                                        <p:cTn id="16" dur="indefinite"/>
                                        <p:tgtEl>
                                          <p:spTgt spid="15"/>
                                        </p:tgtEl>
                                      </p:cBhvr>
                                    </p:animEffect>
                                  </p:childTnLst>
                                </p:cTn>
                              </p:par>
                              <p:par>
                                <p:cTn id="17" presetID="9" presetClass="emph" presetSubtype="0" nodeType="withEffect">
                                  <p:stCondLst>
                                    <p:cond delay="0"/>
                                  </p:stCondLst>
                                  <p:childTnLst>
                                    <p:set>
                                      <p:cBhvr rctx="PPT">
                                        <p:cTn id="18" dur="indefinite"/>
                                        <p:tgtEl>
                                          <p:spTgt spid="12"/>
                                        </p:tgtEl>
                                        <p:attrNameLst>
                                          <p:attrName>style.opacity</p:attrName>
                                        </p:attrNameLst>
                                      </p:cBhvr>
                                      <p:to>
                                        <p:strVal val="0.1"/>
                                      </p:to>
                                    </p:set>
                                    <p:animEffect filter="image" prLst="opacity: 0.1">
                                      <p:cBhvr rctx="IE">
                                        <p:cTn id="19" dur="indefinite"/>
                                        <p:tgtEl>
                                          <p:spTgt spid="12"/>
                                        </p:tgtEl>
                                      </p:cBhvr>
                                    </p:animEffect>
                                  </p:childTnLst>
                                </p:cTn>
                              </p:par>
                              <p:par>
                                <p:cTn id="20" presetID="9" presetClass="emph" presetSubtype="0" grpId="0" nodeType="withEffect">
                                  <p:stCondLst>
                                    <p:cond delay="0"/>
                                  </p:stCondLst>
                                  <p:childTnLst>
                                    <p:set>
                                      <p:cBhvr rctx="PPT">
                                        <p:cTn id="21" dur="indefinite"/>
                                        <p:tgtEl>
                                          <p:spTgt spid="17"/>
                                        </p:tgtEl>
                                        <p:attrNameLst>
                                          <p:attrName>style.opacity</p:attrName>
                                        </p:attrNameLst>
                                      </p:cBhvr>
                                      <p:to>
                                        <p:strVal val="0.1"/>
                                      </p:to>
                                    </p:set>
                                    <p:animEffect filter="image" prLst="opacity: 0.1">
                                      <p:cBhvr rctx="IE">
                                        <p:cTn id="22" dur="indefinite"/>
                                        <p:tgtEl>
                                          <p:spTgt spid="17"/>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Separating Shallow Diapause and Deep Diapause</a:t>
            </a:r>
            <a:endParaRPr lang="en-US" dirty="0"/>
          </a:p>
        </p:txBody>
      </p:sp>
      <p:pic>
        <p:nvPicPr>
          <p:cNvPr id="4" name="Picture 3"/>
          <p:cNvPicPr>
            <a:picLocks noChangeAspect="1"/>
          </p:cNvPicPr>
          <p:nvPr/>
        </p:nvPicPr>
        <p:blipFill>
          <a:blip r:embed="rId2"/>
          <a:stretch>
            <a:fillRect/>
          </a:stretch>
        </p:blipFill>
        <p:spPr>
          <a:xfrm>
            <a:off x="850900" y="1417638"/>
            <a:ext cx="3945403" cy="5264936"/>
          </a:xfrm>
          <a:prstGeom prst="rect">
            <a:avLst/>
          </a:prstGeom>
        </p:spPr>
      </p:pic>
      <p:pic>
        <p:nvPicPr>
          <p:cNvPr id="7" name="Picture 6"/>
          <p:cNvPicPr>
            <a:picLocks noChangeAspect="1"/>
          </p:cNvPicPr>
          <p:nvPr/>
        </p:nvPicPr>
        <p:blipFill rotWithShape="1">
          <a:blip r:embed="rId3"/>
          <a:srcRect l="10873" t="15185" r="8318"/>
          <a:stretch/>
        </p:blipFill>
        <p:spPr>
          <a:xfrm>
            <a:off x="6489700" y="1417394"/>
            <a:ext cx="3759200" cy="5265179"/>
          </a:xfrm>
          <a:prstGeom prst="rect">
            <a:avLst/>
          </a:prstGeom>
        </p:spPr>
      </p:pic>
    </p:spTree>
    <p:extLst>
      <p:ext uri="{BB962C8B-B14F-4D97-AF65-F5344CB8AC3E}">
        <p14:creationId xmlns:p14="http://schemas.microsoft.com/office/powerpoint/2010/main" val="10010348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a:srcRect l="3000" r="21286" b="5555"/>
          <a:stretch/>
        </p:blipFill>
        <p:spPr>
          <a:xfrm>
            <a:off x="1398912" y="376238"/>
            <a:ext cx="9116264" cy="5951784"/>
          </a:xfrm>
          <a:prstGeom prst="rect">
            <a:avLst/>
          </a:prstGeom>
        </p:spPr>
      </p:pic>
      <p:sp>
        <p:nvSpPr>
          <p:cNvPr id="2" name="Rectangle 1">
            <a:extLst>
              <a:ext uri="{FF2B5EF4-FFF2-40B4-BE49-F238E27FC236}">
                <a16:creationId xmlns:a16="http://schemas.microsoft.com/office/drawing/2014/main" xmlns="" id="{E7E3B844-2012-4A57-A751-303A46516047}"/>
              </a:ext>
            </a:extLst>
          </p:cNvPr>
          <p:cNvSpPr/>
          <p:nvPr/>
        </p:nvSpPr>
        <p:spPr>
          <a:xfrm>
            <a:off x="825501" y="2597750"/>
            <a:ext cx="459232" cy="15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solidFill>
                  <a:schemeClr val="tx1"/>
                </a:solidFill>
              </a:rPr>
              <a:t>Mass (g)</a:t>
            </a:r>
          </a:p>
        </p:txBody>
      </p:sp>
      <p:sp>
        <p:nvSpPr>
          <p:cNvPr id="7" name="Rectangle 6">
            <a:extLst>
              <a:ext uri="{FF2B5EF4-FFF2-40B4-BE49-F238E27FC236}">
                <a16:creationId xmlns:a16="http://schemas.microsoft.com/office/drawing/2014/main" xmlns="" id="{E7E3B844-2012-4A57-A751-303A46516047}"/>
              </a:ext>
            </a:extLst>
          </p:cNvPr>
          <p:cNvSpPr/>
          <p:nvPr/>
        </p:nvSpPr>
        <p:spPr>
          <a:xfrm>
            <a:off x="4881643" y="6369544"/>
            <a:ext cx="2150802" cy="36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800" smtClean="0">
                <a:solidFill>
                  <a:schemeClr val="tx1"/>
                </a:solidFill>
              </a:rPr>
              <a:t>Time (days)</a:t>
            </a:r>
            <a:endParaRPr lang="en-US" sz="2800" dirty="0">
              <a:solidFill>
                <a:schemeClr val="tx1"/>
              </a:solidFill>
            </a:endParaRPr>
          </a:p>
        </p:txBody>
      </p:sp>
      <p:sp>
        <p:nvSpPr>
          <p:cNvPr id="9" name="Rectangle 8"/>
          <p:cNvSpPr/>
          <p:nvPr/>
        </p:nvSpPr>
        <p:spPr>
          <a:xfrm>
            <a:off x="7873999" y="685800"/>
            <a:ext cx="2311401" cy="8110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236733" y="880540"/>
            <a:ext cx="200550" cy="152817"/>
          </a:xfrm>
          <a:prstGeom prst="ellipse">
            <a:avLst/>
          </a:prstGeom>
          <a:solidFill>
            <a:srgbClr val="A25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8160502" y="950135"/>
            <a:ext cx="386415" cy="0"/>
          </a:xfrm>
          <a:prstGeom prst="line">
            <a:avLst/>
          </a:prstGeom>
          <a:ln w="76200" cap="rnd">
            <a:solidFill>
              <a:srgbClr val="A252F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151476" y="1252940"/>
            <a:ext cx="386415" cy="0"/>
          </a:xfrm>
          <a:prstGeom prst="line">
            <a:avLst/>
          </a:prstGeom>
          <a:ln w="76200" cap="rnd">
            <a:solidFill>
              <a:srgbClr val="F6A732"/>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8227706" y="1183345"/>
            <a:ext cx="200550" cy="152817"/>
          </a:xfrm>
          <a:prstGeom prst="ellipse">
            <a:avLst/>
          </a:prstGeom>
          <a:solidFill>
            <a:srgbClr val="F6A732"/>
          </a:solidFill>
          <a:ln>
            <a:solidFill>
              <a:srgbClr val="F6A7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636620" y="805106"/>
            <a:ext cx="1548780" cy="307777"/>
          </a:xfrm>
          <a:prstGeom prst="rect">
            <a:avLst/>
          </a:prstGeom>
          <a:noFill/>
        </p:spPr>
        <p:txBody>
          <a:bodyPr wrap="square" rtlCol="0">
            <a:spAutoFit/>
          </a:bodyPr>
          <a:lstStyle/>
          <a:p>
            <a:r>
              <a:rPr lang="en-US" sz="1400" b="1" smtClean="0"/>
              <a:t>Shallow Diapause</a:t>
            </a:r>
            <a:endParaRPr lang="en-US" sz="1400" b="1" dirty="0" smtClean="0"/>
          </a:p>
        </p:txBody>
      </p:sp>
      <p:sp>
        <p:nvSpPr>
          <p:cNvPr id="17" name="TextBox 16"/>
          <p:cNvSpPr txBox="1"/>
          <p:nvPr/>
        </p:nvSpPr>
        <p:spPr>
          <a:xfrm>
            <a:off x="8636620" y="1088969"/>
            <a:ext cx="1548780" cy="307777"/>
          </a:xfrm>
          <a:prstGeom prst="rect">
            <a:avLst/>
          </a:prstGeom>
          <a:noFill/>
        </p:spPr>
        <p:txBody>
          <a:bodyPr wrap="square" rtlCol="0">
            <a:spAutoFit/>
          </a:bodyPr>
          <a:lstStyle/>
          <a:p>
            <a:r>
              <a:rPr lang="en-US" sz="1400" b="1" smtClean="0"/>
              <a:t>Deep Diapause</a:t>
            </a:r>
            <a:endParaRPr lang="en-US" sz="1400" b="1" dirty="0" smtClean="0"/>
          </a:p>
        </p:txBody>
      </p:sp>
    </p:spTree>
    <p:extLst>
      <p:ext uri="{BB962C8B-B14F-4D97-AF65-F5344CB8AC3E}">
        <p14:creationId xmlns:p14="http://schemas.microsoft.com/office/powerpoint/2010/main" val="12951119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1233217"/>
            <a:ext cx="615553" cy="3865489"/>
          </a:xfrm>
          <a:prstGeom prst="rect">
            <a:avLst/>
          </a:prstGeom>
          <a:noFill/>
        </p:spPr>
        <p:txBody>
          <a:bodyPr vert="vert270" wrap="square" rtlCol="0">
            <a:spAutoFit/>
          </a:bodyPr>
          <a:lstStyle/>
          <a:p>
            <a:r>
              <a:rPr lang="en-US" sz="2800" smtClean="0"/>
              <a:t>CO</a:t>
            </a:r>
            <a:r>
              <a:rPr lang="en-US" sz="2800" baseline="-25000" smtClean="0"/>
              <a:t>2 </a:t>
            </a:r>
            <a:r>
              <a:rPr lang="en-US" sz="2800" smtClean="0"/>
              <a:t> Production (µ/g/min)</a:t>
            </a:r>
            <a:endParaRPr lang="en-US" sz="2800" baseline="-25000" dirty="0"/>
          </a:p>
        </p:txBody>
      </p:sp>
      <p:sp>
        <p:nvSpPr>
          <p:cNvPr id="6" name="TextBox 5"/>
          <p:cNvSpPr txBox="1"/>
          <p:nvPr/>
        </p:nvSpPr>
        <p:spPr>
          <a:xfrm>
            <a:off x="5153355" y="6274702"/>
            <a:ext cx="1885287" cy="523220"/>
          </a:xfrm>
          <a:prstGeom prst="rect">
            <a:avLst/>
          </a:prstGeom>
          <a:noFill/>
        </p:spPr>
        <p:txBody>
          <a:bodyPr vert="horz" wrap="square" rtlCol="0">
            <a:spAutoFit/>
          </a:bodyPr>
          <a:lstStyle/>
          <a:p>
            <a:r>
              <a:rPr lang="en-US" sz="2800" smtClean="0"/>
              <a:t>Time (days)</a:t>
            </a:r>
            <a:endParaRPr lang="en-US" sz="2800" baseline="-25000" dirty="0"/>
          </a:p>
        </p:txBody>
      </p:sp>
      <p:pic>
        <p:nvPicPr>
          <p:cNvPr id="27" name="Picture 26"/>
          <p:cNvPicPr>
            <a:picLocks noChangeAspect="1"/>
          </p:cNvPicPr>
          <p:nvPr/>
        </p:nvPicPr>
        <p:blipFill rotWithShape="1">
          <a:blip r:embed="rId2"/>
          <a:srcRect l="4242" t="-606" r="20667" b="5439"/>
          <a:stretch/>
        </p:blipFill>
        <p:spPr>
          <a:xfrm>
            <a:off x="1398912" y="376238"/>
            <a:ext cx="9394175" cy="5951784"/>
          </a:xfrm>
          <a:prstGeom prst="rect">
            <a:avLst/>
          </a:prstGeom>
        </p:spPr>
      </p:pic>
      <p:sp>
        <p:nvSpPr>
          <p:cNvPr id="34" name="Rectangle 33"/>
          <p:cNvSpPr/>
          <p:nvPr/>
        </p:nvSpPr>
        <p:spPr>
          <a:xfrm>
            <a:off x="7873999" y="685800"/>
            <a:ext cx="2311401" cy="8110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236733" y="880540"/>
            <a:ext cx="200550" cy="152817"/>
          </a:xfrm>
          <a:prstGeom prst="ellipse">
            <a:avLst/>
          </a:prstGeom>
          <a:solidFill>
            <a:srgbClr val="52C1C6"/>
          </a:solidFill>
          <a:ln>
            <a:solidFill>
              <a:srgbClr val="52C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p:nvPr/>
        </p:nvCxnSpPr>
        <p:spPr>
          <a:xfrm>
            <a:off x="8160502" y="950135"/>
            <a:ext cx="386415" cy="0"/>
          </a:xfrm>
          <a:prstGeom prst="line">
            <a:avLst/>
          </a:prstGeom>
          <a:ln w="76200" cap="rnd">
            <a:solidFill>
              <a:srgbClr val="52C1C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151476" y="1252940"/>
            <a:ext cx="386415" cy="0"/>
          </a:xfrm>
          <a:prstGeom prst="line">
            <a:avLst/>
          </a:prstGeom>
          <a:ln w="76200" cap="rnd">
            <a:solidFill>
              <a:srgbClr val="F0746C"/>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8227706" y="1183345"/>
            <a:ext cx="200550" cy="152817"/>
          </a:xfrm>
          <a:prstGeom prst="ellipse">
            <a:avLst/>
          </a:prstGeom>
          <a:solidFill>
            <a:srgbClr val="F0746C"/>
          </a:solidFill>
          <a:ln>
            <a:solidFill>
              <a:srgbClr val="F07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8636620" y="805106"/>
            <a:ext cx="1548780" cy="307777"/>
          </a:xfrm>
          <a:prstGeom prst="rect">
            <a:avLst/>
          </a:prstGeom>
          <a:noFill/>
        </p:spPr>
        <p:txBody>
          <a:bodyPr wrap="square" rtlCol="0">
            <a:spAutoFit/>
          </a:bodyPr>
          <a:lstStyle/>
          <a:p>
            <a:r>
              <a:rPr lang="en-US" sz="1400" b="1" smtClean="0"/>
              <a:t>Shallow Diapause</a:t>
            </a:r>
            <a:endParaRPr lang="en-US" sz="1400" b="1" dirty="0" smtClean="0"/>
          </a:p>
        </p:txBody>
      </p:sp>
      <p:sp>
        <p:nvSpPr>
          <p:cNvPr id="40" name="TextBox 39"/>
          <p:cNvSpPr txBox="1"/>
          <p:nvPr/>
        </p:nvSpPr>
        <p:spPr>
          <a:xfrm>
            <a:off x="8636620" y="1088969"/>
            <a:ext cx="1548780" cy="307777"/>
          </a:xfrm>
          <a:prstGeom prst="rect">
            <a:avLst/>
          </a:prstGeom>
          <a:noFill/>
        </p:spPr>
        <p:txBody>
          <a:bodyPr wrap="square" rtlCol="0">
            <a:spAutoFit/>
          </a:bodyPr>
          <a:lstStyle/>
          <a:p>
            <a:r>
              <a:rPr lang="en-US" sz="1400" b="1" smtClean="0"/>
              <a:t>Deep Diapause</a:t>
            </a:r>
            <a:endParaRPr lang="en-US" sz="1400" b="1" dirty="0" smtClean="0"/>
          </a:p>
        </p:txBody>
      </p:sp>
    </p:spTree>
    <p:extLst>
      <p:ext uri="{BB962C8B-B14F-4D97-AF65-F5344CB8AC3E}">
        <p14:creationId xmlns:p14="http://schemas.microsoft.com/office/powerpoint/2010/main" val="20622374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198" y="353961"/>
            <a:ext cx="6757990"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Physiology of Diapause</a:t>
            </a:r>
          </a:p>
        </p:txBody>
      </p:sp>
      <p:sp>
        <p:nvSpPr>
          <p:cNvPr id="5" name="Content Placeholder 2"/>
          <p:cNvSpPr txBox="1">
            <a:spLocks/>
          </p:cNvSpPr>
          <p:nvPr/>
        </p:nvSpPr>
        <p:spPr>
          <a:xfrm>
            <a:off x="0" y="2375307"/>
            <a:ext cx="7609114" cy="271869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00150" lvl="1" indent="-742950">
              <a:lnSpc>
                <a:spcPct val="120000"/>
              </a:lnSpc>
              <a:spcAft>
                <a:spcPts val="500"/>
              </a:spcAft>
              <a:buFont typeface="+mj-lt"/>
              <a:buAutoNum type="arabicPeriod"/>
            </a:pPr>
            <a:r>
              <a:rPr lang="en-US" sz="4400" b="1" smtClean="0"/>
              <a:t>Suppressed development</a:t>
            </a:r>
            <a:endParaRPr lang="en-US" sz="4400" b="1" dirty="0"/>
          </a:p>
          <a:p>
            <a:pPr marL="1200150" lvl="1" indent="-742950">
              <a:lnSpc>
                <a:spcPct val="120000"/>
              </a:lnSpc>
              <a:spcAft>
                <a:spcPts val="500"/>
              </a:spcAft>
              <a:buFont typeface="+mj-lt"/>
              <a:buAutoNum type="arabicPeriod"/>
            </a:pPr>
            <a:r>
              <a:rPr lang="en-US" sz="4400" b="1" dirty="0"/>
              <a:t>Suppressed metabolism </a:t>
            </a:r>
          </a:p>
          <a:p>
            <a:pPr marL="1200150" lvl="1" indent="-742950">
              <a:lnSpc>
                <a:spcPct val="110000"/>
              </a:lnSpc>
              <a:spcAft>
                <a:spcPts val="500"/>
              </a:spcAft>
              <a:buFont typeface="+mj-lt"/>
              <a:buAutoNum type="arabicPeriod"/>
            </a:pPr>
            <a:r>
              <a:rPr lang="en-US" sz="4400" b="1" dirty="0"/>
              <a:t>Feeding is terminated</a:t>
            </a:r>
          </a:p>
        </p:txBody>
      </p:sp>
      <p:pic>
        <p:nvPicPr>
          <p:cNvPr id="2" name="Picture 1"/>
          <p:cNvPicPr>
            <a:picLocks noChangeAspect="1"/>
          </p:cNvPicPr>
          <p:nvPr/>
        </p:nvPicPr>
        <p:blipFill>
          <a:blip r:embed="rId2">
            <a:alphaModFix/>
            <a:extLst>
              <a:ext uri="{BEBA8EAE-BF5A-486C-A8C5-ECC9F3942E4B}">
                <a14:imgProps xmlns:a14="http://schemas.microsoft.com/office/drawing/2010/main">
                  <a14:imgLayer r:embed="rId3">
                    <a14:imgEffect>
                      <a14:backgroundRemoval t="0" b="100000" l="0" r="100000">
                        <a14:foregroundMark x1="30800" y1="38110" x2="30800" y2="38110"/>
                        <a14:foregroundMark x1="24900" y1="54573" x2="24900" y2="54573"/>
                        <a14:foregroundMark x1="28400" y1="58079" x2="28400" y2="58079"/>
                        <a14:foregroundMark x1="30000" y1="56555" x2="30000" y2="56555"/>
                        <a14:foregroundMark x1="32700" y1="61433" x2="32700" y2="61433"/>
                        <a14:foregroundMark x1="41800" y1="72104" x2="41800" y2="72104"/>
                        <a14:foregroundMark x1="48400" y1="81402" x2="48400" y2="81402"/>
                        <a14:foregroundMark x1="52500" y1="84604" x2="52500" y2="84604"/>
                        <a14:foregroundMark x1="50700" y1="82927" x2="50700" y2="82927"/>
                        <a14:foregroundMark x1="53800" y1="82165" x2="53800" y2="82165"/>
                        <a14:foregroundMark x1="46900" y1="85518" x2="46900" y2="85518"/>
                        <a14:foregroundMark x1="22400" y1="54573" x2="22400" y2="54573"/>
                        <a14:foregroundMark x1="34000" y1="39482" x2="34000" y2="39482"/>
                        <a14:foregroundMark x1="36400" y1="40701" x2="36400" y2="40701"/>
                        <a14:foregroundMark x1="40400" y1="41463" x2="40400" y2="41463"/>
                        <a14:foregroundMark x1="43000" y1="41616" x2="43000" y2="41616"/>
                        <a14:foregroundMark x1="46700" y1="40854" x2="46700" y2="40854"/>
                        <a14:foregroundMark x1="50700" y1="41616" x2="50700" y2="41616"/>
                        <a14:foregroundMark x1="55100" y1="41616" x2="55100" y2="41616"/>
                        <a14:foregroundMark x1="58700" y1="40701" x2="58700" y2="40701"/>
                        <a14:foregroundMark x1="60200" y1="40244" x2="60200" y2="40244"/>
                        <a14:foregroundMark x1="64500" y1="38415" x2="64500" y2="38415"/>
                        <a14:foregroundMark x1="42500" y1="50457" x2="42500" y2="50457"/>
                        <a14:foregroundMark x1="45600" y1="50305" x2="45600" y2="50305"/>
                        <a14:foregroundMark x1="55800" y1="51524" x2="55800" y2="51524"/>
                        <a14:foregroundMark x1="79500" y1="83689" x2="79500" y2="83689"/>
                        <a14:foregroundMark x1="81400" y1="84146" x2="81400" y2="84146"/>
                        <a14:foregroundMark x1="86100" y1="85518" x2="86100" y2="85518"/>
                        <a14:foregroundMark x1="88100" y1="83689" x2="88100" y2="83689"/>
                        <a14:foregroundMark x1="8400" y1="84604" x2="8400" y2="84604"/>
                        <a14:foregroundMark x1="11300" y1="83841" x2="11300" y2="83841"/>
                        <a14:foregroundMark x1="16200" y1="84146" x2="16200" y2="84146"/>
                        <a14:foregroundMark x1="51800" y1="87195" x2="51800" y2="87195"/>
                      </a14:backgroundRemoval>
                    </a14:imgEffect>
                  </a14:imgLayer>
                </a14:imgProps>
              </a:ext>
            </a:extLst>
          </a:blip>
          <a:stretch>
            <a:fillRect/>
          </a:stretch>
        </p:blipFill>
        <p:spPr>
          <a:xfrm>
            <a:off x="7215188" y="2116757"/>
            <a:ext cx="3117834" cy="2045299"/>
          </a:xfrm>
          <a:prstGeom prst="rect">
            <a:avLst/>
          </a:prstGeom>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b="58"/>
          <a:stretch/>
        </p:blipFill>
        <p:spPr>
          <a:xfrm flipH="1">
            <a:off x="9533160" y="471806"/>
            <a:ext cx="2535943" cy="2600744"/>
          </a:xfrm>
          <a:prstGeom prst="rect">
            <a:avLst/>
          </a:prstGeom>
        </p:spPr>
      </p:pic>
      <p:pic>
        <p:nvPicPr>
          <p:cNvPr id="11" name="Picture 10"/>
          <p:cNvPicPr>
            <a:picLocks noChangeAspect="1"/>
          </p:cNvPicPr>
          <p:nvPr/>
        </p:nvPicPr>
        <p:blipFill rotWithShape="1">
          <a:blip r:embed="rId5">
            <a:alphaModFix/>
            <a:extLst>
              <a:ext uri="{28A0092B-C50C-407E-A947-70E740481C1C}">
                <a14:useLocalDpi xmlns:a14="http://schemas.microsoft.com/office/drawing/2010/main" val="0"/>
              </a:ext>
            </a:extLst>
          </a:blip>
          <a:srcRect b="50198"/>
          <a:stretch/>
        </p:blipFill>
        <p:spPr>
          <a:xfrm rot="1457088" flipH="1">
            <a:off x="10850194" y="221434"/>
            <a:ext cx="1341806" cy="919388"/>
          </a:xfrm>
          <a:prstGeom prst="rect">
            <a:avLst/>
          </a:prstGeom>
        </p:spPr>
      </p:pic>
      <p:grpSp>
        <p:nvGrpSpPr>
          <p:cNvPr id="12" name="Group 11"/>
          <p:cNvGrpSpPr/>
          <p:nvPr/>
        </p:nvGrpSpPr>
        <p:grpSpPr>
          <a:xfrm>
            <a:off x="9649387" y="4456241"/>
            <a:ext cx="2142228" cy="2201733"/>
            <a:chOff x="8365153" y="4600145"/>
            <a:chExt cx="1756707" cy="1911917"/>
          </a:xfrm>
        </p:grpSpPr>
        <p:pic>
          <p:nvPicPr>
            <p:cNvPr id="13" name="Picture 12"/>
            <p:cNvPicPr>
              <a:picLocks noChangeAspect="1"/>
            </p:cNvPicPr>
            <p:nvPr/>
          </p:nvPicPr>
          <p:blipFill rotWithShape="1">
            <a:blip r:embed="rId6" cstate="print">
              <a:alphaModFix/>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14" name="&quot;No&quot; Symbol 13"/>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p:cNvSpPr txBox="1"/>
          <p:nvPr/>
        </p:nvSpPr>
        <p:spPr>
          <a:xfrm>
            <a:off x="10081991" y="376283"/>
            <a:ext cx="502061" cy="584775"/>
          </a:xfrm>
          <a:prstGeom prst="rect">
            <a:avLst/>
          </a:prstGeom>
          <a:noFill/>
        </p:spPr>
        <p:txBody>
          <a:bodyPr wrap="none" rtlCol="0">
            <a:spAutoFit/>
          </a:bodyPr>
          <a:lstStyle/>
          <a:p>
            <a:r>
              <a:rPr lang="en-US" sz="3200" b="1" dirty="0"/>
              <a:t>1.</a:t>
            </a:r>
          </a:p>
        </p:txBody>
      </p:sp>
      <p:sp>
        <p:nvSpPr>
          <p:cNvPr id="16" name="TextBox 15"/>
          <p:cNvSpPr txBox="1"/>
          <p:nvPr/>
        </p:nvSpPr>
        <p:spPr>
          <a:xfrm>
            <a:off x="7265031" y="2116757"/>
            <a:ext cx="502061" cy="584775"/>
          </a:xfrm>
          <a:prstGeom prst="rect">
            <a:avLst/>
          </a:prstGeom>
          <a:noFill/>
        </p:spPr>
        <p:txBody>
          <a:bodyPr wrap="none" rtlCol="0">
            <a:spAutoFit/>
          </a:bodyPr>
          <a:lstStyle/>
          <a:p>
            <a:r>
              <a:rPr lang="en-US" sz="3200" b="1" dirty="0"/>
              <a:t>2.</a:t>
            </a:r>
          </a:p>
        </p:txBody>
      </p:sp>
      <p:sp>
        <p:nvSpPr>
          <p:cNvPr id="17" name="TextBox 16"/>
          <p:cNvSpPr txBox="1"/>
          <p:nvPr/>
        </p:nvSpPr>
        <p:spPr>
          <a:xfrm>
            <a:off x="9106807" y="4425113"/>
            <a:ext cx="502061" cy="584775"/>
          </a:xfrm>
          <a:prstGeom prst="rect">
            <a:avLst/>
          </a:prstGeom>
          <a:noFill/>
        </p:spPr>
        <p:txBody>
          <a:bodyPr wrap="none" rtlCol="0">
            <a:spAutoFit/>
          </a:bodyPr>
          <a:lstStyle/>
          <a:p>
            <a:r>
              <a:rPr lang="en-US" sz="3200" b="1" dirty="0"/>
              <a:t>3.</a:t>
            </a:r>
          </a:p>
        </p:txBody>
      </p:sp>
    </p:spTree>
    <p:extLst>
      <p:ext uri="{BB962C8B-B14F-4D97-AF65-F5344CB8AC3E}">
        <p14:creationId xmlns:p14="http://schemas.microsoft.com/office/powerpoint/2010/main" val="136219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xEl>
                                              <p:pRg st="0" end="0"/>
                                            </p:txEl>
                                          </p:spTgt>
                                        </p:tgtEl>
                                        <p:attrNameLst>
                                          <p:attrName>style.opacity</p:attrName>
                                        </p:attrNameLst>
                                      </p:cBhvr>
                                      <p:to>
                                        <p:strVal val="0.1"/>
                                      </p:to>
                                    </p:set>
                                    <p:animEffect filter="image" prLst="opacity: 0.1">
                                      <p:cBhvr rctx="IE">
                                        <p:cTn id="7" dur="indefinite"/>
                                        <p:tgtEl>
                                          <p:spTgt spid="5">
                                            <p:txEl>
                                              <p:pRg st="0" end="0"/>
                                            </p:txEl>
                                          </p:spTgt>
                                        </p:tgtEl>
                                      </p:cBhvr>
                                    </p:animEffect>
                                  </p:childTnLst>
                                </p:cTn>
                              </p:par>
                              <p:par>
                                <p:cTn id="8" presetID="9" presetClass="emph" presetSubtype="0" nodeType="withEffect">
                                  <p:stCondLst>
                                    <p:cond delay="0"/>
                                  </p:stCondLst>
                                  <p:childTnLst>
                                    <p:set>
                                      <p:cBhvr rctx="PPT">
                                        <p:cTn id="9" dur="indefinite"/>
                                        <p:tgtEl>
                                          <p:spTgt spid="10"/>
                                        </p:tgtEl>
                                        <p:attrNameLst>
                                          <p:attrName>style.opacity</p:attrName>
                                        </p:attrNameLst>
                                      </p:cBhvr>
                                      <p:to>
                                        <p:strVal val="0.1"/>
                                      </p:to>
                                    </p:set>
                                    <p:animEffect filter="image" prLst="opacity: 0.1">
                                      <p:cBhvr rctx="IE">
                                        <p:cTn id="10" dur="indefinite"/>
                                        <p:tgtEl>
                                          <p:spTgt spid="10"/>
                                        </p:tgtEl>
                                      </p:cBhvr>
                                    </p:animEffect>
                                  </p:childTnLst>
                                </p:cTn>
                              </p:par>
                              <p:par>
                                <p:cTn id="11" presetID="9" presetClass="emph" presetSubtype="0" grpId="0" nodeType="withEffect">
                                  <p:stCondLst>
                                    <p:cond delay="0"/>
                                  </p:stCondLst>
                                  <p:childTnLst>
                                    <p:set>
                                      <p:cBhvr rctx="PPT">
                                        <p:cTn id="12" dur="indefinite"/>
                                        <p:tgtEl>
                                          <p:spTgt spid="15"/>
                                        </p:tgtEl>
                                        <p:attrNameLst>
                                          <p:attrName>style.opacity</p:attrName>
                                        </p:attrNameLst>
                                      </p:cBhvr>
                                      <p:to>
                                        <p:strVal val="0.1"/>
                                      </p:to>
                                    </p:set>
                                    <p:animEffect filter="image" prLst="opacity: 0.1">
                                      <p:cBhvr rctx="IE">
                                        <p:cTn id="13" dur="indefinite"/>
                                        <p:tgtEl>
                                          <p:spTgt spid="15"/>
                                        </p:tgtEl>
                                      </p:cBhvr>
                                    </p:animEffect>
                                  </p:childTnLst>
                                </p:cTn>
                              </p:par>
                              <p:par>
                                <p:cTn id="14" presetID="9" presetClass="emph" presetSubtype="0" nodeType="withEffect">
                                  <p:stCondLst>
                                    <p:cond delay="0"/>
                                  </p:stCondLst>
                                  <p:childTnLst>
                                    <p:set>
                                      <p:cBhvr rctx="PPT">
                                        <p:cTn id="15" dur="indefinite"/>
                                        <p:tgtEl>
                                          <p:spTgt spid="5">
                                            <p:txEl>
                                              <p:pRg st="1" end="1"/>
                                            </p:txEl>
                                          </p:spTgt>
                                        </p:tgtEl>
                                        <p:attrNameLst>
                                          <p:attrName>style.opacity</p:attrName>
                                        </p:attrNameLst>
                                      </p:cBhvr>
                                      <p:to>
                                        <p:strVal val="0.1"/>
                                      </p:to>
                                    </p:set>
                                    <p:animEffect filter="image" prLst="opacity: 0.1">
                                      <p:cBhvr rctx="IE">
                                        <p:cTn id="16" dur="indefinite"/>
                                        <p:tgtEl>
                                          <p:spTgt spid="5">
                                            <p:txEl>
                                              <p:pRg st="1" end="1"/>
                                            </p:txEl>
                                          </p:spTgt>
                                        </p:tgtEl>
                                      </p:cBhvr>
                                    </p:animEffect>
                                  </p:childTnLst>
                                </p:cTn>
                              </p:par>
                              <p:par>
                                <p:cTn id="17" presetID="9" presetClass="emph" presetSubtype="0" nodeType="withEffect">
                                  <p:stCondLst>
                                    <p:cond delay="0"/>
                                  </p:stCondLst>
                                  <p:childTnLst>
                                    <p:set>
                                      <p:cBhvr rctx="PPT">
                                        <p:cTn id="18" dur="indefinite"/>
                                        <p:tgtEl>
                                          <p:spTgt spid="2"/>
                                        </p:tgtEl>
                                        <p:attrNameLst>
                                          <p:attrName>style.opacity</p:attrName>
                                        </p:attrNameLst>
                                      </p:cBhvr>
                                      <p:to>
                                        <p:strVal val="0.1"/>
                                      </p:to>
                                    </p:set>
                                    <p:animEffect filter="image" prLst="opacity: 0.1">
                                      <p:cBhvr rctx="IE">
                                        <p:cTn id="19" dur="indefinite"/>
                                        <p:tgtEl>
                                          <p:spTgt spid="2"/>
                                        </p:tgtEl>
                                      </p:cBhvr>
                                    </p:animEffect>
                                  </p:childTnLst>
                                </p:cTn>
                              </p:par>
                              <p:par>
                                <p:cTn id="20" presetID="9" presetClass="emph" presetSubtype="0" grpId="0" nodeType="withEffect">
                                  <p:stCondLst>
                                    <p:cond delay="0"/>
                                  </p:stCondLst>
                                  <p:childTnLst>
                                    <p:set>
                                      <p:cBhvr rctx="PPT">
                                        <p:cTn id="21" dur="indefinite"/>
                                        <p:tgtEl>
                                          <p:spTgt spid="16"/>
                                        </p:tgtEl>
                                        <p:attrNameLst>
                                          <p:attrName>style.opacity</p:attrName>
                                        </p:attrNameLst>
                                      </p:cBhvr>
                                      <p:to>
                                        <p:strVal val="0.1"/>
                                      </p:to>
                                    </p:set>
                                    <p:animEffect filter="image" prLst="opacity: 0.1">
                                      <p:cBhvr rctx="IE">
                                        <p:cTn id="22" dur="indefinite"/>
                                        <p:tgtEl>
                                          <p:spTgt spid="16"/>
                                        </p:tgtEl>
                                      </p:cBhvr>
                                    </p:animEffect>
                                  </p:childTnLst>
                                </p:cTn>
                              </p:par>
                              <p:par>
                                <p:cTn id="23" presetID="9" presetClass="emph" presetSubtype="0" nodeType="withEffect">
                                  <p:stCondLst>
                                    <p:cond delay="0"/>
                                  </p:stCondLst>
                                  <p:childTnLst>
                                    <p:set>
                                      <p:cBhvr rctx="PPT">
                                        <p:cTn id="24" dur="indefinite"/>
                                        <p:tgtEl>
                                          <p:spTgt spid="11"/>
                                        </p:tgtEl>
                                        <p:attrNameLst>
                                          <p:attrName>style.opacity</p:attrName>
                                        </p:attrNameLst>
                                      </p:cBhvr>
                                      <p:to>
                                        <p:strVal val="0.1"/>
                                      </p:to>
                                    </p:set>
                                    <p:animEffect filter="image" prLst="opacity: 0.1">
                                      <p:cBhvr rctx="IE">
                                        <p:cTn id="25"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910" y="3559448"/>
            <a:ext cx="11055399" cy="2123658"/>
          </a:xfrm>
          <a:prstGeom prst="rect">
            <a:avLst/>
          </a:prstGeom>
          <a:noFill/>
        </p:spPr>
        <p:txBody>
          <a:bodyPr wrap="none" rtlCol="0">
            <a:spAutoFit/>
          </a:bodyPr>
          <a:lstStyle/>
          <a:p>
            <a:r>
              <a:rPr lang="en-US" sz="3600" b="1" u="sng" dirty="0"/>
              <a:t>Animals in Temperate Regions</a:t>
            </a:r>
          </a:p>
          <a:p>
            <a:pPr marL="457200" indent="-457200">
              <a:buFont typeface="Arial" charset="0"/>
              <a:buChar char="•"/>
            </a:pPr>
            <a:r>
              <a:rPr lang="en-US" sz="3200" dirty="0"/>
              <a:t>Favorable: Spring and summer are warm and the days are long </a:t>
            </a:r>
          </a:p>
          <a:p>
            <a:pPr marL="457200" indent="-457200">
              <a:buFont typeface="Arial" charset="0"/>
              <a:buChar char="•"/>
            </a:pPr>
            <a:r>
              <a:rPr lang="en-US" sz="3200" dirty="0"/>
              <a:t>Unfavorable: Fall and winter are cold and the days are short</a:t>
            </a:r>
          </a:p>
          <a:p>
            <a:pPr marL="457200" indent="-457200">
              <a:buFont typeface="Arial" charset="0"/>
              <a:buChar char="•"/>
            </a:pPr>
            <a:endParaRPr lang="en-US" sz="3200" dirty="0"/>
          </a:p>
        </p:txBody>
      </p:sp>
    </p:spTree>
    <p:extLst>
      <p:ext uri="{BB962C8B-B14F-4D97-AF65-F5344CB8AC3E}">
        <p14:creationId xmlns:p14="http://schemas.microsoft.com/office/powerpoint/2010/main" val="8823368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88712" cy="4351338"/>
          </a:xfrm>
        </p:spPr>
        <p:txBody>
          <a:bodyPr/>
          <a:lstStyle/>
          <a:p>
            <a:r>
              <a:rPr lang="en-US" dirty="0"/>
              <a:t>Diapause and non diapause larvae enter wandering stage</a:t>
            </a:r>
          </a:p>
          <a:p>
            <a:r>
              <a:rPr lang="en-US" dirty="0"/>
              <a:t>Wandering stage larvae terminate feeding</a:t>
            </a:r>
          </a:p>
          <a:p>
            <a:r>
              <a:rPr lang="en-US" dirty="0"/>
              <a:t>Stored resources at their peak during wandering stage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580" y="1816335"/>
            <a:ext cx="2055751" cy="148727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377" y="1815695"/>
            <a:ext cx="2055751" cy="1487278"/>
          </a:xfrm>
          <a:prstGeom prst="rect">
            <a:avLst/>
          </a:prstGeom>
        </p:spPr>
      </p:pic>
      <p:sp>
        <p:nvSpPr>
          <p:cNvPr id="2" name="TextBox 1"/>
          <p:cNvSpPr txBox="1"/>
          <p:nvPr/>
        </p:nvSpPr>
        <p:spPr>
          <a:xfrm>
            <a:off x="7285075" y="1507990"/>
            <a:ext cx="1367682" cy="461665"/>
          </a:xfrm>
          <a:prstGeom prst="rect">
            <a:avLst/>
          </a:prstGeom>
          <a:noFill/>
        </p:spPr>
        <p:txBody>
          <a:bodyPr wrap="none" rtlCol="0">
            <a:spAutoFit/>
          </a:bodyPr>
          <a:lstStyle/>
          <a:p>
            <a:r>
              <a:rPr lang="en-US" sz="2400" b="1" dirty="0"/>
              <a:t>Diapause</a:t>
            </a:r>
          </a:p>
        </p:txBody>
      </p:sp>
      <p:sp>
        <p:nvSpPr>
          <p:cNvPr id="8" name="TextBox 7"/>
          <p:cNvSpPr txBox="1"/>
          <p:nvPr/>
        </p:nvSpPr>
        <p:spPr>
          <a:xfrm>
            <a:off x="9531658" y="1507990"/>
            <a:ext cx="1965603" cy="461665"/>
          </a:xfrm>
          <a:prstGeom prst="rect">
            <a:avLst/>
          </a:prstGeom>
          <a:noFill/>
        </p:spPr>
        <p:txBody>
          <a:bodyPr wrap="none" rtlCol="0">
            <a:spAutoFit/>
          </a:bodyPr>
          <a:lstStyle/>
          <a:p>
            <a:r>
              <a:rPr lang="en-US" sz="2400" b="1"/>
              <a:t>Non-diapause</a:t>
            </a:r>
            <a:endParaRPr lang="en-US" sz="2400" b="1" dirty="0"/>
          </a:p>
        </p:txBody>
      </p:sp>
      <p:cxnSp>
        <p:nvCxnSpPr>
          <p:cNvPr id="10" name="Straight Arrow Connector 9"/>
          <p:cNvCxnSpPr/>
          <p:nvPr/>
        </p:nvCxnSpPr>
        <p:spPr>
          <a:xfrm>
            <a:off x="8335363" y="3113507"/>
            <a:ext cx="683170" cy="4784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359572" y="3015479"/>
            <a:ext cx="541299" cy="595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7647" y="3591972"/>
            <a:ext cx="2703241" cy="461665"/>
          </a:xfrm>
          <a:prstGeom prst="rect">
            <a:avLst/>
          </a:prstGeom>
          <a:noFill/>
        </p:spPr>
        <p:txBody>
          <a:bodyPr wrap="none" rtlCol="0">
            <a:spAutoFit/>
          </a:bodyPr>
          <a:lstStyle/>
          <a:p>
            <a:r>
              <a:rPr lang="en-US" sz="2400" b="1"/>
              <a:t>WANDERING STAGE</a:t>
            </a:r>
          </a:p>
        </p:txBody>
      </p:sp>
      <p:cxnSp>
        <p:nvCxnSpPr>
          <p:cNvPr id="18" name="Straight Arrow Connector 17"/>
          <p:cNvCxnSpPr/>
          <p:nvPr/>
        </p:nvCxnSpPr>
        <p:spPr>
          <a:xfrm>
            <a:off x="9239267" y="4053637"/>
            <a:ext cx="0" cy="368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365153" y="4600145"/>
            <a:ext cx="1756707" cy="1911917"/>
            <a:chOff x="8365153" y="4600145"/>
            <a:chExt cx="1756707" cy="1911917"/>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a:stretch/>
          </p:blipFill>
          <p:spPr>
            <a:xfrm>
              <a:off x="8389901" y="4600145"/>
              <a:ext cx="1698732" cy="1911917"/>
            </a:xfrm>
            <a:prstGeom prst="rect">
              <a:avLst/>
            </a:prstGeom>
          </p:spPr>
        </p:pic>
        <p:sp>
          <p:nvSpPr>
            <p:cNvPr id="22" name="&quot;No&quot; Symbol 21"/>
            <p:cNvSpPr/>
            <p:nvPr/>
          </p:nvSpPr>
          <p:spPr>
            <a:xfrm>
              <a:off x="8365153" y="4716255"/>
              <a:ext cx="1756707" cy="1679695"/>
            </a:xfrm>
            <a:prstGeom prst="noSmoking">
              <a:avLst>
                <a:gd name="adj" fmla="val 54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Title 1"/>
          <p:cNvSpPr>
            <a:spLocks noGrp="1"/>
          </p:cNvSpPr>
          <p:nvPr>
            <p:ph type="title"/>
          </p:nvPr>
        </p:nvSpPr>
        <p:spPr>
          <a:xfrm>
            <a:off x="609600" y="274638"/>
            <a:ext cx="10972800" cy="1143000"/>
          </a:xfrm>
        </p:spPr>
        <p:txBody>
          <a:bodyPr/>
          <a:lstStyle/>
          <a:p>
            <a:r>
              <a:rPr lang="en-US" b="1" dirty="0"/>
              <a:t>Diagnosing Diapause Using Wandering Period</a:t>
            </a:r>
          </a:p>
        </p:txBody>
      </p:sp>
    </p:spTree>
    <p:extLst>
      <p:ext uri="{BB962C8B-B14F-4D97-AF65-F5344CB8AC3E}">
        <p14:creationId xmlns:p14="http://schemas.microsoft.com/office/powerpoint/2010/main" val="12911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2" grpId="0"/>
      <p:bldP spid="8"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1717" r="9953"/>
          <a:stretch/>
        </p:blipFill>
        <p:spPr>
          <a:xfrm>
            <a:off x="4900000" y="2043067"/>
            <a:ext cx="7129956" cy="4582616"/>
          </a:xfrm>
          <a:prstGeom prst="rect">
            <a:avLst/>
          </a:prstGeom>
        </p:spPr>
      </p:pic>
      <p:pic>
        <p:nvPicPr>
          <p:cNvPr id="11" name="Picture 10"/>
          <p:cNvPicPr>
            <a:picLocks noChangeAspect="1"/>
          </p:cNvPicPr>
          <p:nvPr/>
        </p:nvPicPr>
        <p:blipFill rotWithShape="1">
          <a:blip r:embed="rId3"/>
          <a:srcRect l="23834" r="26025"/>
          <a:stretch/>
        </p:blipFill>
        <p:spPr>
          <a:xfrm>
            <a:off x="191563" y="971430"/>
            <a:ext cx="1910526" cy="2143273"/>
          </a:xfrm>
          <a:prstGeom prst="rect">
            <a:avLst/>
          </a:prstGeom>
        </p:spPr>
      </p:pic>
      <p:sp>
        <p:nvSpPr>
          <p:cNvPr id="2" name="Title 1"/>
          <p:cNvSpPr>
            <a:spLocks noGrp="1"/>
          </p:cNvSpPr>
          <p:nvPr>
            <p:ph type="title"/>
          </p:nvPr>
        </p:nvSpPr>
        <p:spPr/>
        <p:txBody>
          <a:bodyPr>
            <a:normAutofit/>
          </a:bodyPr>
          <a:lstStyle/>
          <a:p>
            <a:r>
              <a:rPr lang="en-US" dirty="0"/>
              <a:t>When Does Wandering Begin?</a:t>
            </a:r>
          </a:p>
        </p:txBody>
      </p:sp>
      <p:sp>
        <p:nvSpPr>
          <p:cNvPr id="12" name="TextBox 11"/>
          <p:cNvSpPr txBox="1"/>
          <p:nvPr/>
        </p:nvSpPr>
        <p:spPr>
          <a:xfrm>
            <a:off x="1514738" y="2780189"/>
            <a:ext cx="2925064" cy="830997"/>
          </a:xfrm>
          <a:prstGeom prst="rect">
            <a:avLst/>
          </a:prstGeom>
          <a:noFill/>
        </p:spPr>
        <p:txBody>
          <a:bodyPr wrap="square" rtlCol="0">
            <a:spAutoFit/>
          </a:bodyPr>
          <a:lstStyle/>
          <a:p>
            <a:r>
              <a:rPr lang="en-US" sz="2400" b="1" dirty="0"/>
              <a:t>Daily </a:t>
            </a:r>
            <a:r>
              <a:rPr lang="en-US" sz="2400" b="1" dirty="0" err="1"/>
              <a:t>obsevations</a:t>
            </a:r>
            <a:r>
              <a:rPr lang="en-US" sz="2400" b="1" dirty="0"/>
              <a:t>:</a:t>
            </a:r>
            <a:endParaRPr lang="en-US" sz="2400" dirty="0"/>
          </a:p>
          <a:p>
            <a:r>
              <a:rPr lang="en-US" sz="2400" dirty="0"/>
              <a:t>30 mins with no food</a:t>
            </a:r>
          </a:p>
        </p:txBody>
      </p:sp>
      <p:pic>
        <p:nvPicPr>
          <p:cNvPr id="10" name="Picture 9"/>
          <p:cNvPicPr>
            <a:picLocks noChangeAspect="1"/>
          </p:cNvPicPr>
          <p:nvPr/>
        </p:nvPicPr>
        <p:blipFill>
          <a:blip r:embed="rId4"/>
          <a:stretch>
            <a:fillRect/>
          </a:stretch>
        </p:blipFill>
        <p:spPr>
          <a:xfrm>
            <a:off x="586425" y="3611186"/>
            <a:ext cx="3849028" cy="2572991"/>
          </a:xfrm>
          <a:prstGeom prst="rect">
            <a:avLst/>
          </a:prstGeom>
        </p:spPr>
      </p:pic>
      <p:sp>
        <p:nvSpPr>
          <p:cNvPr id="16" name="Rectangle 15">
            <a:extLst>
              <a:ext uri="{FF2B5EF4-FFF2-40B4-BE49-F238E27FC236}">
                <a16:creationId xmlns:a16="http://schemas.microsoft.com/office/drawing/2014/main" xmlns="" id="{61FBDA45-0A56-48FE-AB7F-1FFDA45A2CE1}"/>
              </a:ext>
            </a:extLst>
          </p:cNvPr>
          <p:cNvSpPr/>
          <p:nvPr/>
        </p:nvSpPr>
        <p:spPr>
          <a:xfrm>
            <a:off x="5421760" y="1733941"/>
            <a:ext cx="3247678"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7" name="Rectangle 16">
            <a:extLst>
              <a:ext uri="{FF2B5EF4-FFF2-40B4-BE49-F238E27FC236}">
                <a16:creationId xmlns:a16="http://schemas.microsoft.com/office/drawing/2014/main" xmlns="" id="{2936C5C8-6DE2-4509-98E2-4C16BF6BEF22}"/>
              </a:ext>
            </a:extLst>
          </p:cNvPr>
          <p:cNvSpPr/>
          <p:nvPr/>
        </p:nvSpPr>
        <p:spPr>
          <a:xfrm>
            <a:off x="8657865" y="1733941"/>
            <a:ext cx="3302642"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22" name="TextBox 21">
            <a:extLst>
              <a:ext uri="{FF2B5EF4-FFF2-40B4-BE49-F238E27FC236}">
                <a16:creationId xmlns:a16="http://schemas.microsoft.com/office/drawing/2014/main" xmlns="" id="{B402D72A-FE37-4337-9A98-D5266F265941}"/>
              </a:ext>
            </a:extLst>
          </p:cNvPr>
          <p:cNvSpPr txBox="1"/>
          <p:nvPr/>
        </p:nvSpPr>
        <p:spPr>
          <a:xfrm>
            <a:off x="6843514" y="3611186"/>
            <a:ext cx="389850" cy="584775"/>
          </a:xfrm>
          <a:prstGeom prst="rect">
            <a:avLst/>
          </a:prstGeom>
          <a:noFill/>
        </p:spPr>
        <p:txBody>
          <a:bodyPr wrap="none" rtlCol="0">
            <a:spAutoFit/>
          </a:bodyPr>
          <a:lstStyle/>
          <a:p>
            <a:r>
              <a:rPr lang="en-US" sz="3200"/>
              <a:t>*</a:t>
            </a:r>
            <a:endParaRPr lang="en-US" sz="3200" dirty="0"/>
          </a:p>
        </p:txBody>
      </p:sp>
      <p:sp>
        <p:nvSpPr>
          <p:cNvPr id="27" name="Rectangle 26">
            <a:extLst>
              <a:ext uri="{FF2B5EF4-FFF2-40B4-BE49-F238E27FC236}">
                <a16:creationId xmlns:a16="http://schemas.microsoft.com/office/drawing/2014/main" xmlns="" id="{5C914838-0106-46D6-B8BB-D3641A84E01D}"/>
              </a:ext>
            </a:extLst>
          </p:cNvPr>
          <p:cNvSpPr/>
          <p:nvPr/>
        </p:nvSpPr>
        <p:spPr>
          <a:xfrm>
            <a:off x="8669439" y="2043066"/>
            <a:ext cx="3291068" cy="4056813"/>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8" name="Rectangle 27">
            <a:extLst>
              <a:ext uri="{FF2B5EF4-FFF2-40B4-BE49-F238E27FC236}">
                <a16:creationId xmlns:a16="http://schemas.microsoft.com/office/drawing/2014/main" xmlns="" id="{5C914838-0106-46D6-B8BB-D3641A84E01D}"/>
              </a:ext>
            </a:extLst>
          </p:cNvPr>
          <p:cNvSpPr/>
          <p:nvPr/>
        </p:nvSpPr>
        <p:spPr>
          <a:xfrm>
            <a:off x="5421760" y="2069120"/>
            <a:ext cx="3247678" cy="4056813"/>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59450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2" grpId="0"/>
      <p:bldP spid="27" grpId="0" animBg="1"/>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000" t="6249" r="11429" b="5324"/>
          <a:stretch/>
        </p:blipFill>
        <p:spPr>
          <a:xfrm>
            <a:off x="621689" y="2870200"/>
            <a:ext cx="5483933" cy="3497266"/>
          </a:xfrm>
          <a:prstGeom prst="rect">
            <a:avLst/>
          </a:prstGeom>
        </p:spPr>
      </p:pic>
      <p:pic>
        <p:nvPicPr>
          <p:cNvPr id="5" name="Picture 4"/>
          <p:cNvPicPr>
            <a:picLocks noChangeAspect="1"/>
          </p:cNvPicPr>
          <p:nvPr/>
        </p:nvPicPr>
        <p:blipFill rotWithShape="1">
          <a:blip r:embed="rId3"/>
          <a:srcRect l="3000" t="6019" r="11429" b="5092"/>
          <a:stretch/>
        </p:blipFill>
        <p:spPr>
          <a:xfrm>
            <a:off x="6229787" y="2870200"/>
            <a:ext cx="5483933" cy="3497266"/>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Lst>
          </a:blip>
          <a:stretch>
            <a:fillRect/>
          </a:stretch>
        </p:blipFill>
        <p:spPr>
          <a:xfrm>
            <a:off x="1251360" y="165366"/>
            <a:ext cx="3849028" cy="2572991"/>
          </a:xfrm>
          <a:prstGeom prst="rect">
            <a:avLst/>
          </a:prstGeom>
        </p:spPr>
      </p:pic>
      <p:sp>
        <p:nvSpPr>
          <p:cNvPr id="7" name="TextBox 6"/>
          <p:cNvSpPr txBox="1"/>
          <p:nvPr/>
        </p:nvSpPr>
        <p:spPr>
          <a:xfrm>
            <a:off x="842648" y="165366"/>
            <a:ext cx="408711" cy="523220"/>
          </a:xfrm>
          <a:prstGeom prst="rect">
            <a:avLst/>
          </a:prstGeom>
          <a:noFill/>
        </p:spPr>
        <p:txBody>
          <a:bodyPr wrap="square" rtlCol="0">
            <a:spAutoFit/>
          </a:bodyPr>
          <a:lstStyle/>
          <a:p>
            <a:r>
              <a:rPr lang="en-US" sz="2800" b="1" smtClean="0"/>
              <a:t>A</a:t>
            </a:r>
            <a:endParaRPr lang="en-US" sz="2800" b="1" dirty="0"/>
          </a:p>
        </p:txBody>
      </p:sp>
      <p:sp>
        <p:nvSpPr>
          <p:cNvPr id="8" name="TextBox 7"/>
          <p:cNvSpPr txBox="1"/>
          <p:nvPr/>
        </p:nvSpPr>
        <p:spPr>
          <a:xfrm>
            <a:off x="6657025" y="3004806"/>
            <a:ext cx="408711" cy="523220"/>
          </a:xfrm>
          <a:prstGeom prst="rect">
            <a:avLst/>
          </a:prstGeom>
          <a:noFill/>
        </p:spPr>
        <p:txBody>
          <a:bodyPr wrap="square" rtlCol="0">
            <a:spAutoFit/>
          </a:bodyPr>
          <a:lstStyle/>
          <a:p>
            <a:r>
              <a:rPr lang="en-US" sz="2800" b="1" dirty="0" smtClean="0"/>
              <a:t>C</a:t>
            </a:r>
            <a:endParaRPr lang="en-US" sz="2800" b="1" dirty="0"/>
          </a:p>
        </p:txBody>
      </p:sp>
      <p:sp>
        <p:nvSpPr>
          <p:cNvPr id="9" name="TextBox 8"/>
          <p:cNvSpPr txBox="1"/>
          <p:nvPr/>
        </p:nvSpPr>
        <p:spPr>
          <a:xfrm>
            <a:off x="966813" y="3004806"/>
            <a:ext cx="408711" cy="523220"/>
          </a:xfrm>
          <a:prstGeom prst="rect">
            <a:avLst/>
          </a:prstGeom>
          <a:noFill/>
        </p:spPr>
        <p:txBody>
          <a:bodyPr wrap="square" rtlCol="0">
            <a:spAutoFit/>
          </a:bodyPr>
          <a:lstStyle/>
          <a:p>
            <a:r>
              <a:rPr lang="en-US" sz="2800" b="1" dirty="0"/>
              <a:t>B</a:t>
            </a:r>
          </a:p>
        </p:txBody>
      </p:sp>
      <p:sp>
        <p:nvSpPr>
          <p:cNvPr id="10" name="TextBox 9"/>
          <p:cNvSpPr txBox="1"/>
          <p:nvPr/>
        </p:nvSpPr>
        <p:spPr>
          <a:xfrm>
            <a:off x="2720273" y="6353734"/>
            <a:ext cx="1286763" cy="369332"/>
          </a:xfrm>
          <a:prstGeom prst="rect">
            <a:avLst/>
          </a:prstGeom>
          <a:noFill/>
        </p:spPr>
        <p:txBody>
          <a:bodyPr wrap="none" rtlCol="0">
            <a:spAutoFit/>
          </a:bodyPr>
          <a:lstStyle/>
          <a:p>
            <a:r>
              <a:rPr lang="en-US" smtClean="0"/>
              <a:t>Time (days)</a:t>
            </a:r>
            <a:endParaRPr lang="en-US"/>
          </a:p>
        </p:txBody>
      </p:sp>
      <p:sp>
        <p:nvSpPr>
          <p:cNvPr id="11" name="TextBox 10"/>
          <p:cNvSpPr txBox="1"/>
          <p:nvPr/>
        </p:nvSpPr>
        <p:spPr>
          <a:xfrm>
            <a:off x="8328371" y="6367466"/>
            <a:ext cx="1286763" cy="369332"/>
          </a:xfrm>
          <a:prstGeom prst="rect">
            <a:avLst/>
          </a:prstGeom>
          <a:noFill/>
        </p:spPr>
        <p:txBody>
          <a:bodyPr wrap="none" rtlCol="0">
            <a:spAutoFit/>
          </a:bodyPr>
          <a:lstStyle/>
          <a:p>
            <a:r>
              <a:rPr lang="en-US" smtClean="0"/>
              <a:t>Time (days)</a:t>
            </a:r>
            <a:endParaRPr lang="en-US"/>
          </a:p>
        </p:txBody>
      </p:sp>
      <p:sp>
        <p:nvSpPr>
          <p:cNvPr id="12" name="TextBox 11"/>
          <p:cNvSpPr txBox="1"/>
          <p:nvPr/>
        </p:nvSpPr>
        <p:spPr>
          <a:xfrm>
            <a:off x="160024" y="3374866"/>
            <a:ext cx="461665" cy="2303066"/>
          </a:xfrm>
          <a:prstGeom prst="rect">
            <a:avLst/>
          </a:prstGeom>
          <a:noFill/>
        </p:spPr>
        <p:txBody>
          <a:bodyPr vert="vert270" wrap="none" rtlCol="0">
            <a:spAutoFit/>
          </a:bodyPr>
          <a:lstStyle/>
          <a:p>
            <a:r>
              <a:rPr lang="en-US" smtClean="0"/>
              <a:t>Wandering Density Plot</a:t>
            </a:r>
            <a:endParaRPr lang="en-US"/>
          </a:p>
        </p:txBody>
      </p:sp>
      <p:sp>
        <p:nvSpPr>
          <p:cNvPr id="13" name="TextBox 12"/>
          <p:cNvSpPr txBox="1"/>
          <p:nvPr/>
        </p:nvSpPr>
        <p:spPr>
          <a:xfrm>
            <a:off x="5768122" y="3374866"/>
            <a:ext cx="461665" cy="2303066"/>
          </a:xfrm>
          <a:prstGeom prst="rect">
            <a:avLst/>
          </a:prstGeom>
          <a:noFill/>
        </p:spPr>
        <p:txBody>
          <a:bodyPr vert="vert270" wrap="none" rtlCol="0">
            <a:spAutoFit/>
          </a:bodyPr>
          <a:lstStyle/>
          <a:p>
            <a:r>
              <a:rPr lang="en-US" smtClean="0"/>
              <a:t>Wandering Density Plot</a:t>
            </a:r>
            <a:endParaRPr lang="en-US"/>
          </a:p>
        </p:txBody>
      </p:sp>
      <p:grpSp>
        <p:nvGrpSpPr>
          <p:cNvPr id="21" name="Group 20"/>
          <p:cNvGrpSpPr/>
          <p:nvPr/>
        </p:nvGrpSpPr>
        <p:grpSpPr>
          <a:xfrm>
            <a:off x="8909583" y="3098065"/>
            <a:ext cx="2590801" cy="553601"/>
            <a:chOff x="9371248" y="3004806"/>
            <a:chExt cx="2590801" cy="553601"/>
          </a:xfrm>
        </p:grpSpPr>
        <p:sp>
          <p:nvSpPr>
            <p:cNvPr id="14" name="Rectangle 13"/>
            <p:cNvSpPr/>
            <p:nvPr/>
          </p:nvSpPr>
          <p:spPr>
            <a:xfrm>
              <a:off x="9371248" y="3004806"/>
              <a:ext cx="2590801" cy="553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dirty="0" smtClean="0">
                  <a:solidFill>
                    <a:schemeClr val="tx1"/>
                  </a:solidFill>
                </a:rPr>
                <a:t>Short-Diapause Genotype</a:t>
              </a:r>
            </a:p>
            <a:p>
              <a:pPr algn="r"/>
              <a:r>
                <a:rPr lang="en-US" sz="1400" dirty="0" smtClean="0">
                  <a:solidFill>
                    <a:schemeClr val="tx1"/>
                  </a:solidFill>
                </a:rPr>
                <a:t>Long Diapause Genotype</a:t>
              </a:r>
              <a:endParaRPr lang="en-US" sz="1400" dirty="0">
                <a:solidFill>
                  <a:schemeClr val="tx1"/>
                </a:solidFill>
              </a:endParaRPr>
            </a:p>
          </p:txBody>
        </p:sp>
        <p:cxnSp>
          <p:nvCxnSpPr>
            <p:cNvPr id="16" name="Straight Connector 15"/>
            <p:cNvCxnSpPr/>
            <p:nvPr/>
          </p:nvCxnSpPr>
          <p:spPr>
            <a:xfrm flipH="1">
              <a:off x="9392087" y="3396932"/>
              <a:ext cx="581370" cy="0"/>
            </a:xfrm>
            <a:prstGeom prst="line">
              <a:avLst/>
            </a:prstGeom>
            <a:ln w="57150">
              <a:solidFill>
                <a:srgbClr val="5ED0D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9392087" y="3158966"/>
              <a:ext cx="581370" cy="0"/>
            </a:xfrm>
            <a:prstGeom prst="line">
              <a:avLst/>
            </a:prstGeom>
            <a:ln w="57150">
              <a:solidFill>
                <a:srgbClr val="F39993"/>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1171167" y="5479440"/>
            <a:ext cx="1923860" cy="307777"/>
          </a:xfrm>
          <a:prstGeom prst="rect">
            <a:avLst/>
          </a:prstGeom>
          <a:noFill/>
        </p:spPr>
        <p:txBody>
          <a:bodyPr wrap="none" rtlCol="0">
            <a:spAutoFit/>
          </a:bodyPr>
          <a:lstStyle/>
          <a:p>
            <a:r>
              <a:rPr lang="en-US" sz="1400" dirty="0" smtClean="0"/>
              <a:t>Diapause Programming </a:t>
            </a:r>
            <a:endParaRPr lang="en-US" sz="1400" dirty="0"/>
          </a:p>
        </p:txBody>
      </p:sp>
      <p:sp>
        <p:nvSpPr>
          <p:cNvPr id="24" name="TextBox 23"/>
          <p:cNvSpPr txBox="1"/>
          <p:nvPr/>
        </p:nvSpPr>
        <p:spPr>
          <a:xfrm>
            <a:off x="8886409" y="5617134"/>
            <a:ext cx="2268506" cy="307777"/>
          </a:xfrm>
          <a:prstGeom prst="rect">
            <a:avLst/>
          </a:prstGeom>
          <a:noFill/>
        </p:spPr>
        <p:txBody>
          <a:bodyPr wrap="none" rtlCol="0">
            <a:spAutoFit/>
          </a:bodyPr>
          <a:lstStyle/>
          <a:p>
            <a:r>
              <a:rPr lang="en-US" sz="1400" smtClean="0"/>
              <a:t>Non Diapause </a:t>
            </a:r>
            <a:r>
              <a:rPr lang="en-US" sz="1400" dirty="0" smtClean="0"/>
              <a:t>Programming </a:t>
            </a:r>
            <a:endParaRPr lang="en-US" sz="1400" dirty="0"/>
          </a:p>
        </p:txBody>
      </p:sp>
    </p:spTree>
    <p:extLst>
      <p:ext uri="{BB962C8B-B14F-4D97-AF65-F5344CB8AC3E}">
        <p14:creationId xmlns:p14="http://schemas.microsoft.com/office/powerpoint/2010/main" val="8107504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Lst>
          </a:blip>
          <a:stretch>
            <a:fillRect/>
          </a:stretch>
        </p:blipFill>
        <p:spPr>
          <a:xfrm>
            <a:off x="1719246" y="274638"/>
            <a:ext cx="8753507" cy="5851528"/>
          </a:xfrm>
          <a:prstGeom prst="rect">
            <a:avLst/>
          </a:prstGeom>
        </p:spPr>
      </p:pic>
    </p:spTree>
    <p:extLst>
      <p:ext uri="{BB962C8B-B14F-4D97-AF65-F5344CB8AC3E}">
        <p14:creationId xmlns:p14="http://schemas.microsoft.com/office/powerpoint/2010/main" val="7213734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 of </a:t>
            </a:r>
            <a:r>
              <a:rPr lang="en-US" dirty="0" err="1"/>
              <a:t>Frass</a:t>
            </a:r>
            <a:r>
              <a:rPr lang="en-US" dirty="0"/>
              <a:t> Production = Diapause Onset</a:t>
            </a:r>
          </a:p>
        </p:txBody>
      </p:sp>
      <p:sp>
        <p:nvSpPr>
          <p:cNvPr id="3" name="Content Placeholder 2"/>
          <p:cNvSpPr>
            <a:spLocks noGrp="1"/>
          </p:cNvSpPr>
          <p:nvPr>
            <p:ph idx="1"/>
          </p:nvPr>
        </p:nvSpPr>
        <p:spPr>
          <a:xfrm>
            <a:off x="609600" y="1600203"/>
            <a:ext cx="4445000" cy="4525963"/>
          </a:xfrm>
        </p:spPr>
        <p:txBody>
          <a:bodyPr>
            <a:normAutofit lnSpcReduction="10000"/>
          </a:bodyPr>
          <a:lstStyle/>
          <a:p>
            <a:r>
              <a:rPr lang="en-US" sz="3600" strike="sngStrike" dirty="0"/>
              <a:t>Diagnosing diapause using phenotype</a:t>
            </a:r>
          </a:p>
          <a:p>
            <a:r>
              <a:rPr lang="en-US" sz="3600" strike="sngStrike" dirty="0"/>
              <a:t>Diapause diagnosis using metabolic activity</a:t>
            </a:r>
          </a:p>
          <a:p>
            <a:pPr>
              <a:buFont typeface="Wingdings" charset="2"/>
              <a:buChar char="ü"/>
            </a:pPr>
            <a:r>
              <a:rPr lang="en-US" sz="4000" dirty="0"/>
              <a:t>Diapause diagnosis using wandering assay </a:t>
            </a:r>
          </a:p>
        </p:txBody>
      </p:sp>
      <p:pic>
        <p:nvPicPr>
          <p:cNvPr id="9" name="Picture 8"/>
          <p:cNvPicPr>
            <a:picLocks noChangeAspect="1"/>
          </p:cNvPicPr>
          <p:nvPr/>
        </p:nvPicPr>
        <p:blipFill>
          <a:blip r:embed="rId2"/>
          <a:stretch>
            <a:fillRect/>
          </a:stretch>
        </p:blipFill>
        <p:spPr>
          <a:xfrm>
            <a:off x="6541768" y="2346350"/>
            <a:ext cx="3826003" cy="2476142"/>
          </a:xfrm>
          <a:prstGeom prst="rect">
            <a:avLst/>
          </a:prstGeom>
        </p:spPr>
      </p:pic>
      <p:pic>
        <p:nvPicPr>
          <p:cNvPr id="10" name="Picture 9"/>
          <p:cNvPicPr>
            <a:picLocks noChangeAspect="1"/>
          </p:cNvPicPr>
          <p:nvPr/>
        </p:nvPicPr>
        <p:blipFill>
          <a:blip r:embed="rId3"/>
          <a:stretch>
            <a:fillRect/>
          </a:stretch>
        </p:blipFill>
        <p:spPr>
          <a:xfrm>
            <a:off x="8899559" y="2279722"/>
            <a:ext cx="3271105" cy="3166923"/>
          </a:xfrm>
          <a:prstGeom prst="rect">
            <a:avLst/>
          </a:prstGeom>
        </p:spPr>
      </p:pic>
    </p:spTree>
    <p:extLst>
      <p:ext uri="{BB962C8B-B14F-4D97-AF65-F5344CB8AC3E}">
        <p14:creationId xmlns:p14="http://schemas.microsoft.com/office/powerpoint/2010/main" val="2021110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19">
            <a:extLst>
              <a:ext uri="{FF2B5EF4-FFF2-40B4-BE49-F238E27FC236}">
                <a16:creationId xmlns:a16="http://schemas.microsoft.com/office/drawing/2014/main" xmlns="" id="{2EC643FA-4159-43F6-9F4B-C564015479BC}"/>
              </a:ext>
            </a:extLst>
          </p:cNvPr>
          <p:cNvGraphicFramePr/>
          <p:nvPr>
            <p:extLst/>
          </p:nvPr>
        </p:nvGraphicFramePr>
        <p:xfrm>
          <a:off x="49758" y="2253632"/>
          <a:ext cx="12055670" cy="173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a:extLst>
              <a:ext uri="{FF2B5EF4-FFF2-40B4-BE49-F238E27FC236}">
                <a16:creationId xmlns:a16="http://schemas.microsoft.com/office/drawing/2014/main" xmlns="" id="{146C499D-4E54-4B65-BBAE-6F426C07FD68}"/>
              </a:ext>
            </a:extLst>
          </p:cNvPr>
          <p:cNvSpPr/>
          <p:nvPr/>
        </p:nvSpPr>
        <p:spPr>
          <a:xfrm>
            <a:off x="49758" y="1469880"/>
            <a:ext cx="4078895" cy="964442"/>
          </a:xfrm>
          <a:prstGeom prst="rect">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solidFill>
                  <a:schemeClr val="bg1"/>
                </a:solidFill>
                <a:cs typeface="Calibri"/>
              </a:rPr>
              <a:t>Accumulation</a:t>
            </a:r>
          </a:p>
        </p:txBody>
      </p:sp>
      <p:sp>
        <p:nvSpPr>
          <p:cNvPr id="26" name="Rectangle 25">
            <a:extLst>
              <a:ext uri="{FF2B5EF4-FFF2-40B4-BE49-F238E27FC236}">
                <a16:creationId xmlns:a16="http://schemas.microsoft.com/office/drawing/2014/main" xmlns="" id="{F822F6F3-E2E0-48E6-B17A-5D93B9BFF70C}"/>
              </a:ext>
            </a:extLst>
          </p:cNvPr>
          <p:cNvSpPr/>
          <p:nvPr/>
        </p:nvSpPr>
        <p:spPr>
          <a:xfrm>
            <a:off x="4128653" y="1469880"/>
            <a:ext cx="7976774" cy="964442"/>
          </a:xfrm>
          <a:prstGeom prst="rect">
            <a:avLst/>
          </a:prstGeom>
          <a:solidFill>
            <a:schemeClr val="accent1">
              <a:lumMod val="7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600" dirty="0">
                <a:solidFill>
                  <a:schemeClr val="bg1"/>
                </a:solidFill>
                <a:cs typeface="Calibri"/>
              </a:rPr>
              <a:t>Depletion</a:t>
            </a:r>
          </a:p>
        </p:txBody>
      </p:sp>
      <p:sp>
        <p:nvSpPr>
          <p:cNvPr id="2" name="TextBox 1">
            <a:extLst>
              <a:ext uri="{FF2B5EF4-FFF2-40B4-BE49-F238E27FC236}">
                <a16:creationId xmlns:a16="http://schemas.microsoft.com/office/drawing/2014/main" xmlns="" id="{3752F51E-AB11-4175-B404-C56D0AA3542F}"/>
              </a:ext>
            </a:extLst>
          </p:cNvPr>
          <p:cNvSpPr txBox="1"/>
          <p:nvPr/>
        </p:nvSpPr>
        <p:spPr>
          <a:xfrm>
            <a:off x="714826" y="70756"/>
            <a:ext cx="1076234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cs typeface="Calibri"/>
              </a:rPr>
              <a:t>5</a:t>
            </a:r>
            <a:r>
              <a:rPr lang="en-US" sz="5400" b="1" baseline="30000" dirty="0">
                <a:cs typeface="Calibri"/>
              </a:rPr>
              <a:t>th</a:t>
            </a:r>
            <a:r>
              <a:rPr lang="en-US" sz="5400" b="1" dirty="0">
                <a:cs typeface="Calibri"/>
              </a:rPr>
              <a:t> Instar Larvae Samples</a:t>
            </a:r>
            <a:endParaRPr lang="en-US" dirty="0"/>
          </a:p>
        </p:txBody>
      </p:sp>
      <p:cxnSp>
        <p:nvCxnSpPr>
          <p:cNvPr id="3" name="Straight Connector 2">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28031" t="16685" r="16450"/>
          <a:stretch/>
        </p:blipFill>
        <p:spPr>
          <a:xfrm>
            <a:off x="499569" y="4516808"/>
            <a:ext cx="1149884" cy="960215"/>
          </a:xfrm>
          <a:prstGeom prst="ellipse">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2418" y="5391815"/>
            <a:ext cx="1390682" cy="1006119"/>
          </a:xfrm>
          <a:prstGeom prst="rect">
            <a:avLst/>
          </a:prstGeom>
        </p:spPr>
      </p:pic>
      <p:sp>
        <p:nvSpPr>
          <p:cNvPr id="17" name="Rectangle 16"/>
          <p:cNvSpPr/>
          <p:nvPr/>
        </p:nvSpPr>
        <p:spPr>
          <a:xfrm>
            <a:off x="343946" y="3416917"/>
            <a:ext cx="1476873" cy="94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Beginning of last larval instar</a:t>
            </a:r>
          </a:p>
        </p:txBody>
      </p:sp>
      <p:sp>
        <p:nvSpPr>
          <p:cNvPr id="19" name="Frame 18"/>
          <p:cNvSpPr/>
          <p:nvPr/>
        </p:nvSpPr>
        <p:spPr>
          <a:xfrm>
            <a:off x="336075"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34505" y="4213656"/>
            <a:ext cx="1586510" cy="109941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Nutrition stores at </a:t>
            </a:r>
            <a:r>
              <a:rPr lang="en-US">
                <a:solidFill>
                  <a:schemeClr val="bg1"/>
                </a:solidFill>
              </a:rPr>
              <a:t>maximum levels</a:t>
            </a:r>
            <a:endParaRPr lang="en-US" dirty="0">
              <a:solidFill>
                <a:schemeClr val="bg1"/>
              </a:solidFill>
            </a:endParaRPr>
          </a:p>
        </p:txBody>
      </p:sp>
      <p:sp>
        <p:nvSpPr>
          <p:cNvPr id="28" name="Frame 27"/>
          <p:cNvSpPr/>
          <p:nvPr/>
        </p:nvSpPr>
        <p:spPr>
          <a:xfrm>
            <a:off x="2434504" y="4176585"/>
            <a:ext cx="1586511" cy="2467120"/>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047" y="3567331"/>
            <a:ext cx="1390682" cy="1006119"/>
          </a:xfrm>
          <a:prstGeom prst="rect">
            <a:avLst/>
          </a:prstGeom>
        </p:spPr>
      </p:pic>
      <p:sp>
        <p:nvSpPr>
          <p:cNvPr id="30" name="Rectangle 29"/>
          <p:cNvSpPr/>
          <p:nvPr/>
        </p:nvSpPr>
        <p:spPr>
          <a:xfrm>
            <a:off x="4692856" y="464965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Lipids depleted</a:t>
            </a:r>
          </a:p>
        </p:txBody>
      </p:sp>
      <p:sp>
        <p:nvSpPr>
          <p:cNvPr id="31" name="Frame 30"/>
          <p:cNvSpPr/>
          <p:nvPr/>
        </p:nvSpPr>
        <p:spPr>
          <a:xfrm>
            <a:off x="4692856" y="341638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87114" y="4608791"/>
            <a:ext cx="1390682" cy="1006119"/>
          </a:xfrm>
          <a:prstGeom prst="rect">
            <a:avLst/>
          </a:prstGeom>
        </p:spPr>
      </p:pic>
      <p:sp>
        <p:nvSpPr>
          <p:cNvPr id="36" name="Rectangle 35"/>
          <p:cNvSpPr/>
          <p:nvPr/>
        </p:nvSpPr>
        <p:spPr>
          <a:xfrm>
            <a:off x="6900923" y="5691113"/>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More lipids depleted</a:t>
            </a:r>
          </a:p>
        </p:txBody>
      </p:sp>
      <p:sp>
        <p:nvSpPr>
          <p:cNvPr id="37" name="Frame 36"/>
          <p:cNvSpPr/>
          <p:nvPr/>
        </p:nvSpPr>
        <p:spPr>
          <a:xfrm>
            <a:off x="6900923" y="4457844"/>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2625" y="3834709"/>
            <a:ext cx="1390682" cy="1006119"/>
          </a:xfrm>
          <a:prstGeom prst="rect">
            <a:avLst/>
          </a:prstGeom>
        </p:spPr>
      </p:pic>
      <p:sp>
        <p:nvSpPr>
          <p:cNvPr id="39" name="Rectangle 38"/>
          <p:cNvSpPr/>
          <p:nvPr/>
        </p:nvSpPr>
        <p:spPr>
          <a:xfrm>
            <a:off x="9276434" y="4917031"/>
            <a:ext cx="1476873" cy="94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 more lipids depleted</a:t>
            </a:r>
          </a:p>
        </p:txBody>
      </p:sp>
      <p:sp>
        <p:nvSpPr>
          <p:cNvPr id="40" name="Frame 39"/>
          <p:cNvSpPr/>
          <p:nvPr/>
        </p:nvSpPr>
        <p:spPr>
          <a:xfrm>
            <a:off x="9276434" y="3683762"/>
            <a:ext cx="1476873" cy="2182838"/>
          </a:xfrm>
          <a:prstGeom prst="frame">
            <a:avLst>
              <a:gd name="adj1" fmla="val 2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7304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6" grpId="0" animBg="1"/>
      <p:bldP spid="37" grpId="0" animBg="1"/>
      <p:bldP spid="39" grpId="0" animBg="1"/>
      <p:bldP spid="4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752F51E-AB11-4175-B404-C56D0AA3542F}"/>
              </a:ext>
            </a:extLst>
          </p:cNvPr>
          <p:cNvSpPr txBox="1"/>
          <p:nvPr/>
        </p:nvSpPr>
        <p:spPr>
          <a:xfrm>
            <a:off x="0" y="70756"/>
            <a:ext cx="12192000" cy="8436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a:r>
              <a:rPr lang="en-US" sz="5400" b="1" dirty="0">
                <a:cs typeface="Calibri"/>
              </a:rPr>
              <a:t>Measuring if Diapause  Animals Larger?</a:t>
            </a:r>
            <a:endParaRPr lang="en-US" dirty="0"/>
          </a:p>
        </p:txBody>
      </p:sp>
      <p:cxnSp>
        <p:nvCxnSpPr>
          <p:cNvPr id="5" name="Straight Connector 4">
            <a:extLst>
              <a:ext uri="{FF2B5EF4-FFF2-40B4-BE49-F238E27FC236}">
                <a16:creationId xmlns:a16="http://schemas.microsoft.com/office/drawing/2014/main" xmlns="" id="{FE335320-69FD-47A4-B38F-1647E97A4DC9}"/>
              </a:ext>
            </a:extLst>
          </p:cNvPr>
          <p:cNvCxnSpPr/>
          <p:nvPr/>
        </p:nvCxnSpPr>
        <p:spPr>
          <a:xfrm flipV="1">
            <a:off x="0" y="1074029"/>
            <a:ext cx="12192000" cy="46594"/>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95302"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Liquid-Liquid Extraction</a:t>
            </a:r>
          </a:p>
        </p:txBody>
      </p:sp>
      <p:sp>
        <p:nvSpPr>
          <p:cNvPr id="50" name="Rectangle 49"/>
          <p:cNvSpPr/>
          <p:nvPr/>
        </p:nvSpPr>
        <p:spPr>
          <a:xfrm>
            <a:off x="924940" y="1453438"/>
            <a:ext cx="2757055"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Larvae Sampled Individually</a:t>
            </a:r>
          </a:p>
        </p:txBody>
      </p:sp>
      <p:sp>
        <p:nvSpPr>
          <p:cNvPr id="51" name="Chevron 50"/>
          <p:cNvSpPr/>
          <p:nvPr/>
        </p:nvSpPr>
        <p:spPr>
          <a:xfrm>
            <a:off x="335280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p:cNvPicPr>
            <a:picLocks noChangeAspect="1"/>
          </p:cNvPicPr>
          <p:nvPr/>
        </p:nvPicPr>
        <p:blipFill rotWithShape="1">
          <a:blip r:embed="rId2" cstate="print">
            <a:extLst>
              <a:ext uri="{28A0092B-C50C-407E-A947-70E740481C1C}">
                <a14:useLocalDpi xmlns:a14="http://schemas.microsoft.com/office/drawing/2010/main" val="0"/>
              </a:ext>
            </a:extLst>
          </a:blip>
          <a:srcRect l="57576" r="20909" b="31313"/>
          <a:stretch/>
        </p:blipFill>
        <p:spPr>
          <a:xfrm>
            <a:off x="1455536" y="2479819"/>
            <a:ext cx="1695865" cy="4060518"/>
          </a:xfrm>
          <a:prstGeom prst="rect">
            <a:avLst/>
          </a:prstGeom>
        </p:spPr>
      </p:pic>
      <p:sp>
        <p:nvSpPr>
          <p:cNvPr id="57" name="Can 56"/>
          <p:cNvSpPr/>
          <p:nvPr/>
        </p:nvSpPr>
        <p:spPr>
          <a:xfrm>
            <a:off x="5153888"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5153888" y="5078999"/>
            <a:ext cx="1634836" cy="1461337"/>
          </a:xfrm>
          <a:prstGeom prst="can">
            <a:avLst/>
          </a:prstGeom>
          <a:solidFill>
            <a:schemeClr val="bg2">
              <a:lumMod val="2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Methanol</a:t>
            </a:r>
          </a:p>
        </p:txBody>
      </p:sp>
      <p:sp>
        <p:nvSpPr>
          <p:cNvPr id="59" name="Can 58"/>
          <p:cNvSpPr/>
          <p:nvPr/>
        </p:nvSpPr>
        <p:spPr>
          <a:xfrm>
            <a:off x="5153888" y="4067012"/>
            <a:ext cx="1634836" cy="1391680"/>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
        <p:nvSpPr>
          <p:cNvPr id="60" name="Chevron 59"/>
          <p:cNvSpPr/>
          <p:nvPr/>
        </p:nvSpPr>
        <p:spPr>
          <a:xfrm>
            <a:off x="7138271" y="3305010"/>
            <a:ext cx="952780" cy="1053554"/>
          </a:xfrm>
          <a:prstGeom prst="chevron">
            <a:avLst>
              <a:gd name="adj" fmla="val 63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nut 61"/>
          <p:cNvSpPr/>
          <p:nvPr/>
        </p:nvSpPr>
        <p:spPr>
          <a:xfrm>
            <a:off x="1497100" y="5047826"/>
            <a:ext cx="1065992" cy="1461337"/>
          </a:xfrm>
          <a:prstGeom prst="donut">
            <a:avLst>
              <a:gd name="adj" fmla="val 28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559231" y="1453438"/>
            <a:ext cx="2250622" cy="679711"/>
          </a:xfrm>
          <a:prstGeom prst="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Lipids Isolated</a:t>
            </a:r>
          </a:p>
        </p:txBody>
      </p:sp>
      <p:sp>
        <p:nvSpPr>
          <p:cNvPr id="65" name="Can 64"/>
          <p:cNvSpPr/>
          <p:nvPr/>
        </p:nvSpPr>
        <p:spPr>
          <a:xfrm>
            <a:off x="8791211" y="2479819"/>
            <a:ext cx="1634836" cy="4060518"/>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a:off x="8791211" y="3657600"/>
            <a:ext cx="1634836" cy="2882736"/>
          </a:xfrm>
          <a:prstGeom prst="can">
            <a:avLst/>
          </a:prstGeom>
          <a:solidFill>
            <a:schemeClr val="accent2">
              <a:lumMod val="75000"/>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Hexanes</a:t>
            </a:r>
          </a:p>
        </p:txBody>
      </p:sp>
    </p:spTree>
    <p:extLst>
      <p:ext uri="{BB962C8B-B14F-4D97-AF65-F5344CB8AC3E}">
        <p14:creationId xmlns:p14="http://schemas.microsoft.com/office/powerpoint/2010/main" val="12792983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2052063649"/>
              </p:ext>
            </p:extLst>
          </p:nvPr>
        </p:nvGraphicFramePr>
        <p:xfrm>
          <a:off x="1257300" y="0"/>
          <a:ext cx="91567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314909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912" r="11489" b="9495"/>
          <a:stretch/>
        </p:blipFill>
        <p:spPr>
          <a:xfrm>
            <a:off x="2073165" y="1266779"/>
            <a:ext cx="7609678" cy="4965468"/>
          </a:xfrm>
          <a:prstGeom prst="rect">
            <a:avLst/>
          </a:prstGeom>
        </p:spPr>
      </p:pic>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122863"/>
            <a:ext cx="10972800" cy="1118516"/>
          </a:xfrm>
        </p:spPr>
        <p:txBody>
          <a:bodyPr>
            <a:normAutofit fontScale="90000"/>
          </a:bodyPr>
          <a:lstStyle/>
          <a:p>
            <a:r>
              <a:rPr lang="en-US" dirty="0"/>
              <a:t>Animals programmed for longer </a:t>
            </a:r>
            <a:r>
              <a:rPr lang="en-US"/>
              <a:t>diapause accumulate more lean mass</a:t>
            </a:r>
            <a:endParaRPr lang="en-US" dirty="0"/>
          </a:p>
        </p:txBody>
      </p:sp>
      <p:sp>
        <p:nvSpPr>
          <p:cNvPr id="12" name="Rectangle 11"/>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3" name="Rectangle 12"/>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20" name="Rectangle 19"/>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15" name="Rectangle 14">
            <a:extLst>
              <a:ext uri="{FF2B5EF4-FFF2-40B4-BE49-F238E27FC236}">
                <a16:creationId xmlns:a16="http://schemas.microsoft.com/office/drawing/2014/main" xmlns="" id="{555C6D8D-33E7-4C1B-A005-2D69DE284F8E}"/>
              </a:ext>
            </a:extLst>
          </p:cNvPr>
          <p:cNvSpPr/>
          <p:nvPr/>
        </p:nvSpPr>
        <p:spPr>
          <a:xfrm>
            <a:off x="2581378" y="1266779"/>
            <a:ext cx="9001021"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8" name="Left Bracket 7"/>
          <p:cNvSpPr/>
          <p:nvPr/>
        </p:nvSpPr>
        <p:spPr>
          <a:xfrm flipH="1">
            <a:off x="7749466" y="3385465"/>
            <a:ext cx="546240" cy="506019"/>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p:cNvSpPr/>
          <p:nvPr/>
        </p:nvSpPr>
        <p:spPr>
          <a:xfrm flipH="1">
            <a:off x="7749466" y="1339382"/>
            <a:ext cx="546240" cy="822080"/>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475943" y="1376705"/>
            <a:ext cx="1664100" cy="646331"/>
          </a:xfrm>
          <a:prstGeom prst="rect">
            <a:avLst/>
          </a:prstGeom>
          <a:noFill/>
        </p:spPr>
        <p:txBody>
          <a:bodyPr wrap="square" rtlCol="0">
            <a:spAutoFit/>
          </a:bodyPr>
          <a:lstStyle/>
          <a:p>
            <a:r>
              <a:rPr lang="en-US" dirty="0" smtClean="0"/>
              <a:t>Long Genotype in Diapause</a:t>
            </a:r>
            <a:endParaRPr lang="en-US" dirty="0"/>
          </a:p>
        </p:txBody>
      </p:sp>
      <p:sp>
        <p:nvSpPr>
          <p:cNvPr id="11" name="TextBox 10"/>
          <p:cNvSpPr txBox="1"/>
          <p:nvPr/>
        </p:nvSpPr>
        <p:spPr>
          <a:xfrm>
            <a:off x="8367697" y="3313803"/>
            <a:ext cx="1772346" cy="646331"/>
          </a:xfrm>
          <a:prstGeom prst="rect">
            <a:avLst/>
          </a:prstGeom>
          <a:noFill/>
        </p:spPr>
        <p:txBody>
          <a:bodyPr wrap="square" rtlCol="0">
            <a:spAutoFit/>
          </a:bodyPr>
          <a:lstStyle/>
          <a:p>
            <a:r>
              <a:rPr lang="en-US" dirty="0" smtClean="0"/>
              <a:t>Short Genotype non diapause</a:t>
            </a:r>
            <a:endParaRPr lang="en-US" dirty="0"/>
          </a:p>
        </p:txBody>
      </p:sp>
      <p:sp>
        <p:nvSpPr>
          <p:cNvPr id="16" name="TextBox 15"/>
          <p:cNvSpPr txBox="1"/>
          <p:nvPr/>
        </p:nvSpPr>
        <p:spPr>
          <a:xfrm>
            <a:off x="7634373" y="3380181"/>
            <a:ext cx="282450" cy="369332"/>
          </a:xfrm>
          <a:prstGeom prst="rect">
            <a:avLst/>
          </a:prstGeom>
          <a:noFill/>
        </p:spPr>
        <p:txBody>
          <a:bodyPr wrap="none" rtlCol="0">
            <a:spAutoFit/>
          </a:bodyPr>
          <a:lstStyle/>
          <a:p>
            <a:r>
              <a:rPr lang="en-US" dirty="0"/>
              <a:t>c</a:t>
            </a:r>
          </a:p>
        </p:txBody>
      </p:sp>
      <p:sp>
        <p:nvSpPr>
          <p:cNvPr id="18" name="TextBox 17"/>
          <p:cNvSpPr txBox="1"/>
          <p:nvPr/>
        </p:nvSpPr>
        <p:spPr>
          <a:xfrm>
            <a:off x="7649332" y="1558139"/>
            <a:ext cx="295274" cy="369332"/>
          </a:xfrm>
          <a:prstGeom prst="rect">
            <a:avLst/>
          </a:prstGeom>
          <a:noFill/>
        </p:spPr>
        <p:txBody>
          <a:bodyPr wrap="none" rtlCol="0">
            <a:spAutoFit/>
          </a:bodyPr>
          <a:lstStyle/>
          <a:p>
            <a:r>
              <a:rPr lang="en-US"/>
              <a:t>a</a:t>
            </a:r>
          </a:p>
        </p:txBody>
      </p:sp>
      <p:sp>
        <p:nvSpPr>
          <p:cNvPr id="19" name="Left Bracket 18"/>
          <p:cNvSpPr/>
          <p:nvPr/>
        </p:nvSpPr>
        <p:spPr>
          <a:xfrm flipH="1">
            <a:off x="7749466" y="2380219"/>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7649332" y="2647803"/>
            <a:ext cx="306494" cy="369332"/>
          </a:xfrm>
          <a:prstGeom prst="rect">
            <a:avLst/>
          </a:prstGeom>
          <a:noFill/>
        </p:spPr>
        <p:txBody>
          <a:bodyPr wrap="none" rtlCol="0">
            <a:spAutoFit/>
          </a:bodyPr>
          <a:lstStyle/>
          <a:p>
            <a:r>
              <a:rPr lang="en-US" dirty="0"/>
              <a:t>b</a:t>
            </a:r>
          </a:p>
        </p:txBody>
      </p:sp>
      <p:sp>
        <p:nvSpPr>
          <p:cNvPr id="22" name="TextBox 21"/>
          <p:cNvSpPr txBox="1"/>
          <p:nvPr/>
        </p:nvSpPr>
        <p:spPr>
          <a:xfrm>
            <a:off x="8367697" y="2509303"/>
            <a:ext cx="3352612" cy="646331"/>
          </a:xfrm>
          <a:prstGeom prst="rect">
            <a:avLst/>
          </a:prstGeom>
          <a:noFill/>
        </p:spPr>
        <p:txBody>
          <a:bodyPr wrap="square" rtlCol="0">
            <a:spAutoFit/>
          </a:bodyPr>
          <a:lstStyle/>
          <a:p>
            <a:r>
              <a:rPr lang="en-US" dirty="0" smtClean="0"/>
              <a:t>Short Genotype in Diapause &amp; Long Genotype in non diapause </a:t>
            </a:r>
            <a:endParaRPr lang="en-US" dirty="0"/>
          </a:p>
        </p:txBody>
      </p:sp>
    </p:spTree>
    <p:extLst>
      <p:ext uri="{BB962C8B-B14F-4D97-AF65-F5344CB8AC3E}">
        <p14:creationId xmlns:p14="http://schemas.microsoft.com/office/powerpoint/2010/main" val="2606611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l="2933" t="12955" r="11396" b="8942"/>
          <a:stretch/>
        </p:blipFill>
        <p:spPr>
          <a:xfrm>
            <a:off x="1315813" y="1849957"/>
            <a:ext cx="7616141" cy="4285030"/>
          </a:xfrm>
          <a:prstGeom prst="rect">
            <a:avLst/>
          </a:prstGeom>
        </p:spPr>
      </p:pic>
      <p:sp>
        <p:nvSpPr>
          <p:cNvPr id="5" name="Rectangle 4"/>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TextBox 5"/>
          <p:cNvSpPr txBox="1"/>
          <p:nvPr/>
        </p:nvSpPr>
        <p:spPr>
          <a:xfrm>
            <a:off x="2455918" y="1849957"/>
            <a:ext cx="311304" cy="400110"/>
          </a:xfrm>
          <a:prstGeom prst="rect">
            <a:avLst/>
          </a:prstGeom>
          <a:noFill/>
        </p:spPr>
        <p:txBody>
          <a:bodyPr wrap="none" rtlCol="0">
            <a:spAutoFit/>
          </a:bodyPr>
          <a:lstStyle/>
          <a:p>
            <a:r>
              <a:rPr lang="en-US" sz="2000" b="1"/>
              <a:t>a</a:t>
            </a:r>
          </a:p>
        </p:txBody>
      </p:sp>
      <p:sp>
        <p:nvSpPr>
          <p:cNvPr id="7" name="TextBox 6"/>
          <p:cNvSpPr txBox="1"/>
          <p:nvPr/>
        </p:nvSpPr>
        <p:spPr>
          <a:xfrm>
            <a:off x="4134248" y="2152066"/>
            <a:ext cx="311304" cy="400110"/>
          </a:xfrm>
          <a:prstGeom prst="rect">
            <a:avLst/>
          </a:prstGeom>
          <a:noFill/>
        </p:spPr>
        <p:txBody>
          <a:bodyPr wrap="none" rtlCol="0">
            <a:spAutoFit/>
          </a:bodyPr>
          <a:lstStyle/>
          <a:p>
            <a:r>
              <a:rPr lang="en-US" sz="2000" b="1"/>
              <a:t>a</a:t>
            </a:r>
          </a:p>
        </p:txBody>
      </p:sp>
      <p:sp>
        <p:nvSpPr>
          <p:cNvPr id="8" name="TextBox 7"/>
          <p:cNvSpPr txBox="1"/>
          <p:nvPr/>
        </p:nvSpPr>
        <p:spPr>
          <a:xfrm>
            <a:off x="6045999" y="3164489"/>
            <a:ext cx="322524" cy="400110"/>
          </a:xfrm>
          <a:prstGeom prst="rect">
            <a:avLst/>
          </a:prstGeom>
          <a:noFill/>
        </p:spPr>
        <p:txBody>
          <a:bodyPr wrap="none" rtlCol="0">
            <a:spAutoFit/>
          </a:bodyPr>
          <a:lstStyle/>
          <a:p>
            <a:r>
              <a:rPr lang="en-US" sz="2000" b="1"/>
              <a:t>b</a:t>
            </a:r>
          </a:p>
        </p:txBody>
      </p:sp>
      <p:sp>
        <p:nvSpPr>
          <p:cNvPr id="9" name="TextBox 8"/>
          <p:cNvSpPr txBox="1"/>
          <p:nvPr/>
        </p:nvSpPr>
        <p:spPr>
          <a:xfrm>
            <a:off x="7631732" y="2709580"/>
            <a:ext cx="322524" cy="400110"/>
          </a:xfrm>
          <a:prstGeom prst="rect">
            <a:avLst/>
          </a:prstGeom>
          <a:noFill/>
        </p:spPr>
        <p:txBody>
          <a:bodyPr wrap="none" rtlCol="0">
            <a:spAutoFit/>
          </a:bodyPr>
          <a:lstStyle/>
          <a:p>
            <a:r>
              <a:rPr lang="en-US" sz="2000" b="1" dirty="0"/>
              <a:t>b</a:t>
            </a:r>
          </a:p>
        </p:txBody>
      </p:sp>
      <p:sp>
        <p:nvSpPr>
          <p:cNvPr id="10" name="Rectangle 9">
            <a:extLst>
              <a:ext uri="{FF2B5EF4-FFF2-40B4-BE49-F238E27FC236}">
                <a16:creationId xmlns:a16="http://schemas.microsoft.com/office/drawing/2014/main" xmlns="" id="{61FBDA45-0A56-48FE-AB7F-1FFDA45A2CE1}"/>
              </a:ext>
            </a:extLst>
          </p:cNvPr>
          <p:cNvSpPr/>
          <p:nvPr/>
        </p:nvSpPr>
        <p:spPr>
          <a:xfrm>
            <a:off x="1922347" y="1495716"/>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11" name="Rectangle 10">
            <a:extLst>
              <a:ext uri="{FF2B5EF4-FFF2-40B4-BE49-F238E27FC236}">
                <a16:creationId xmlns:a16="http://schemas.microsoft.com/office/drawing/2014/main" xmlns="" id="{8BC9FCBD-3D2D-4B72-9C81-E488F3969D59}"/>
              </a:ext>
            </a:extLst>
          </p:cNvPr>
          <p:cNvSpPr/>
          <p:nvPr/>
        </p:nvSpPr>
        <p:spPr>
          <a:xfrm>
            <a:off x="1922347" y="1815232"/>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2936C5C8-6DE2-4509-98E2-4C16BF6BEF22}"/>
              </a:ext>
            </a:extLst>
          </p:cNvPr>
          <p:cNvSpPr/>
          <p:nvPr/>
        </p:nvSpPr>
        <p:spPr>
          <a:xfrm>
            <a:off x="5468358" y="1495716"/>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3" name="Rectangle 12"/>
          <p:cNvSpPr/>
          <p:nvPr/>
        </p:nvSpPr>
        <p:spPr>
          <a:xfrm>
            <a:off x="596162" y="2675853"/>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4" name="Rectangle 13"/>
          <p:cNvSpPr/>
          <p:nvPr/>
        </p:nvSpPr>
        <p:spPr>
          <a:xfrm>
            <a:off x="1655557" y="6117379"/>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5" name="Rectangle 14"/>
          <p:cNvSpPr/>
          <p:nvPr/>
        </p:nvSpPr>
        <p:spPr>
          <a:xfrm>
            <a:off x="5059198" y="6093397"/>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a:extLst>
              <a:ext uri="{FF2B5EF4-FFF2-40B4-BE49-F238E27FC236}">
                <a16:creationId xmlns:a16="http://schemas.microsoft.com/office/drawing/2014/main" xmlns="" id="{3E4EFF3D-1ED6-4A9E-834B-3F4D58AD1F8D}"/>
              </a:ext>
            </a:extLst>
          </p:cNvPr>
          <p:cNvSpPr/>
          <p:nvPr/>
        </p:nvSpPr>
        <p:spPr>
          <a:xfrm>
            <a:off x="5466831" y="1825623"/>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355017" y="3510841"/>
            <a:ext cx="753979" cy="176463"/>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6" y="3943978"/>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269416" y="3392933"/>
            <a:ext cx="1919115" cy="400110"/>
          </a:xfrm>
          <a:prstGeom prst="rect">
            <a:avLst/>
          </a:prstGeom>
          <a:noFill/>
        </p:spPr>
        <p:txBody>
          <a:bodyPr wrap="none" rtlCol="0">
            <a:spAutoFit/>
          </a:bodyPr>
          <a:lstStyle/>
          <a:p>
            <a:r>
              <a:rPr lang="en-US" sz="2000" b="1" dirty="0"/>
              <a:t>Short Genotype</a:t>
            </a:r>
          </a:p>
        </p:txBody>
      </p:sp>
      <p:sp>
        <p:nvSpPr>
          <p:cNvPr id="20" name="TextBox 19"/>
          <p:cNvSpPr txBox="1"/>
          <p:nvPr/>
        </p:nvSpPr>
        <p:spPr>
          <a:xfrm>
            <a:off x="10269414" y="3839523"/>
            <a:ext cx="1795684" cy="400110"/>
          </a:xfrm>
          <a:prstGeom prst="rect">
            <a:avLst/>
          </a:prstGeom>
          <a:noFill/>
        </p:spPr>
        <p:txBody>
          <a:bodyPr wrap="none" rtlCol="0">
            <a:spAutoFit/>
          </a:bodyPr>
          <a:lstStyle/>
          <a:p>
            <a:r>
              <a:rPr lang="en-US" sz="2000" b="1" dirty="0"/>
              <a:t>Long Genotype</a:t>
            </a:r>
          </a:p>
        </p:txBody>
      </p:sp>
    </p:spTree>
    <p:extLst>
      <p:ext uri="{BB962C8B-B14F-4D97-AF65-F5344CB8AC3E}">
        <p14:creationId xmlns:p14="http://schemas.microsoft.com/office/powerpoint/2010/main" val="9824652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37946" y="5069594"/>
            <a:ext cx="7300268" cy="1569660"/>
          </a:xfrm>
          <a:prstGeom prst="rect">
            <a:avLst/>
          </a:prstGeom>
          <a:noFill/>
        </p:spPr>
        <p:txBody>
          <a:bodyPr wrap="none" rtlCol="0">
            <a:spAutoFit/>
          </a:bodyPr>
          <a:lstStyle/>
          <a:p>
            <a:r>
              <a:rPr lang="en-US" sz="3200" dirty="0"/>
              <a:t>Dormancy:</a:t>
            </a:r>
          </a:p>
          <a:p>
            <a:pPr marL="285750" indent="-285750">
              <a:buFont typeface="Arial" charset="0"/>
              <a:buChar char="•"/>
            </a:pPr>
            <a:r>
              <a:rPr lang="en-US" sz="3200" dirty="0"/>
              <a:t>Protection from harsh winters </a:t>
            </a:r>
          </a:p>
          <a:p>
            <a:pPr marL="285750" indent="-285750">
              <a:buFont typeface="Arial" charset="0"/>
              <a:buChar char="•"/>
            </a:pPr>
            <a:r>
              <a:rPr lang="en-US" sz="3200" dirty="0"/>
              <a:t>Synchronize life history seasonal changes</a:t>
            </a:r>
          </a:p>
        </p:txBody>
      </p:sp>
      <p:pic>
        <p:nvPicPr>
          <p:cNvPr id="34" name="Picture 33"/>
          <p:cNvPicPr>
            <a:picLocks noChangeAspect="1"/>
          </p:cNvPicPr>
          <p:nvPr/>
        </p:nvPicPr>
        <p:blipFill>
          <a:blip r:embed="rId3"/>
          <a:stretch>
            <a:fillRect/>
          </a:stretch>
        </p:blipFill>
        <p:spPr>
          <a:xfrm>
            <a:off x="8463437" y="3148375"/>
            <a:ext cx="2654479" cy="3385815"/>
          </a:xfrm>
          <a:prstGeom prst="ellipse">
            <a:avLst/>
          </a:prstGeom>
        </p:spPr>
      </p:pic>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333040" y="2968372"/>
            <a:ext cx="2215529" cy="1443259"/>
          </a:xfrm>
          <a:prstGeom prst="ellipse">
            <a:avLst/>
          </a:prstGeom>
        </p:spPr>
      </p:pic>
      <p:pic>
        <p:nvPicPr>
          <p:cNvPr id="39" name="Picture 38"/>
          <p:cNvPicPr>
            <a:picLocks noChangeAspect="1"/>
          </p:cNvPicPr>
          <p:nvPr/>
        </p:nvPicPr>
        <p:blipFill>
          <a:blip r:embed="rId6"/>
          <a:stretch>
            <a:fillRect/>
          </a:stretch>
        </p:blipFill>
        <p:spPr>
          <a:xfrm>
            <a:off x="3988080" y="3051671"/>
            <a:ext cx="4035846" cy="2017923"/>
          </a:xfrm>
          <a:prstGeom prst="flowChartAlternateProcess">
            <a:avLst/>
          </a:prstGeom>
        </p:spPr>
      </p:pic>
    </p:spTree>
    <p:extLst>
      <p:ext uri="{BB962C8B-B14F-4D97-AF65-F5344CB8AC3E}">
        <p14:creationId xmlns:p14="http://schemas.microsoft.com/office/powerpoint/2010/main" val="18484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nvPr>
        </p:nvGraphicFramePr>
        <p:xfrm>
          <a:off x="914400" y="0"/>
          <a:ext cx="94996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964430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313842" y="831126"/>
            <a:ext cx="9564314" cy="5902548"/>
            <a:chOff x="1313842" y="831126"/>
            <a:chExt cx="9564314" cy="5902548"/>
          </a:xfrm>
        </p:grpSpPr>
        <p:pic>
          <p:nvPicPr>
            <p:cNvPr id="7" name="Picture 6"/>
            <p:cNvPicPr>
              <a:picLocks noChangeAspect="1"/>
            </p:cNvPicPr>
            <p:nvPr/>
          </p:nvPicPr>
          <p:blipFill>
            <a:blip r:embed="rId2"/>
            <a:stretch>
              <a:fillRect/>
            </a:stretch>
          </p:blipFill>
          <p:spPr>
            <a:xfrm>
              <a:off x="1313842" y="831126"/>
              <a:ext cx="9564314" cy="5902548"/>
            </a:xfrm>
            <a:prstGeom prst="rect">
              <a:avLst/>
            </a:prstGeom>
          </p:spPr>
        </p:pic>
        <p:sp>
          <p:nvSpPr>
            <p:cNvPr id="8" name="Rectangle 7"/>
            <p:cNvSpPr/>
            <p:nvPr/>
          </p:nvSpPr>
          <p:spPr>
            <a:xfrm>
              <a:off x="2005263" y="831126"/>
              <a:ext cx="8133348" cy="372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8422106"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475017" y="1518420"/>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475016" y="1951557"/>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89416" y="1400512"/>
            <a:ext cx="1805302" cy="400110"/>
          </a:xfrm>
          <a:prstGeom prst="rect">
            <a:avLst/>
          </a:prstGeom>
          <a:noFill/>
        </p:spPr>
        <p:txBody>
          <a:bodyPr wrap="none" rtlCol="0">
            <a:spAutoFit/>
          </a:bodyPr>
          <a:lstStyle/>
          <a:p>
            <a:r>
              <a:rPr lang="en-US" sz="2000" b="1" dirty="0"/>
              <a:t>Short Diapause</a:t>
            </a:r>
          </a:p>
        </p:txBody>
      </p:sp>
      <p:sp>
        <p:nvSpPr>
          <p:cNvPr id="49" name="TextBox 48"/>
          <p:cNvSpPr txBox="1"/>
          <p:nvPr/>
        </p:nvSpPr>
        <p:spPr>
          <a:xfrm>
            <a:off x="3389414" y="1847102"/>
            <a:ext cx="1734770" cy="400110"/>
          </a:xfrm>
          <a:prstGeom prst="rect">
            <a:avLst/>
          </a:prstGeom>
          <a:noFill/>
        </p:spPr>
        <p:txBody>
          <a:bodyPr wrap="none" rtlCol="0">
            <a:spAutoFit/>
          </a:bodyPr>
          <a:lstStyle/>
          <a:p>
            <a:r>
              <a:rPr lang="en-US" sz="2000" b="1" dirty="0"/>
              <a:t>Long Diapause</a:t>
            </a:r>
          </a:p>
        </p:txBody>
      </p:sp>
      <p:sp>
        <p:nvSpPr>
          <p:cNvPr id="52" name="Rectangle 51">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23" name="Left Bracket 22"/>
          <p:cNvSpPr/>
          <p:nvPr/>
        </p:nvSpPr>
        <p:spPr>
          <a:xfrm flipH="1">
            <a:off x="7443387" y="3173593"/>
            <a:ext cx="546240" cy="85439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ket 52"/>
          <p:cNvSpPr/>
          <p:nvPr/>
        </p:nvSpPr>
        <p:spPr>
          <a:xfrm flipH="1">
            <a:off x="7443386" y="1333291"/>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55" name="Rectangle 54"/>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56" name="TextBox 55"/>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57" name="TextBox 56"/>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58" name="TextBox 57"/>
          <p:cNvSpPr txBox="1"/>
          <p:nvPr/>
        </p:nvSpPr>
        <p:spPr>
          <a:xfrm>
            <a:off x="7649332" y="3559930"/>
            <a:ext cx="306494" cy="369332"/>
          </a:xfrm>
          <a:prstGeom prst="rect">
            <a:avLst/>
          </a:prstGeom>
          <a:noFill/>
        </p:spPr>
        <p:txBody>
          <a:bodyPr wrap="none" rtlCol="0">
            <a:spAutoFit/>
          </a:bodyPr>
          <a:lstStyle/>
          <a:p>
            <a:r>
              <a:rPr lang="en-US" dirty="0"/>
              <a:t>d</a:t>
            </a:r>
          </a:p>
        </p:txBody>
      </p:sp>
      <p:sp>
        <p:nvSpPr>
          <p:cNvPr id="59" name="TextBox 58"/>
          <p:cNvSpPr txBox="1"/>
          <p:nvPr/>
        </p:nvSpPr>
        <p:spPr>
          <a:xfrm>
            <a:off x="7641259" y="3168581"/>
            <a:ext cx="282450" cy="369332"/>
          </a:xfrm>
          <a:prstGeom prst="rect">
            <a:avLst/>
          </a:prstGeom>
          <a:noFill/>
        </p:spPr>
        <p:txBody>
          <a:bodyPr wrap="none" rtlCol="0">
            <a:spAutoFit/>
          </a:bodyPr>
          <a:lstStyle/>
          <a:p>
            <a:r>
              <a:rPr lang="en-US" dirty="0"/>
              <a:t>c</a:t>
            </a:r>
          </a:p>
        </p:txBody>
      </p:sp>
      <p:sp>
        <p:nvSpPr>
          <p:cNvPr id="60" name="TextBox 59"/>
          <p:cNvSpPr txBox="1"/>
          <p:nvPr/>
        </p:nvSpPr>
        <p:spPr>
          <a:xfrm>
            <a:off x="7645469" y="2093050"/>
            <a:ext cx="306494" cy="369332"/>
          </a:xfrm>
          <a:prstGeom prst="rect">
            <a:avLst/>
          </a:prstGeom>
          <a:noFill/>
        </p:spPr>
        <p:txBody>
          <a:bodyPr wrap="none" rtlCol="0">
            <a:spAutoFit/>
          </a:bodyPr>
          <a:lstStyle/>
          <a:p>
            <a:r>
              <a:rPr lang="en-US" dirty="0"/>
              <a:t>b</a:t>
            </a:r>
          </a:p>
        </p:txBody>
      </p:sp>
      <p:sp>
        <p:nvSpPr>
          <p:cNvPr id="61" name="TextBox 60"/>
          <p:cNvSpPr txBox="1"/>
          <p:nvPr/>
        </p:nvSpPr>
        <p:spPr>
          <a:xfrm>
            <a:off x="7645469" y="1365811"/>
            <a:ext cx="295274" cy="369332"/>
          </a:xfrm>
          <a:prstGeom prst="rect">
            <a:avLst/>
          </a:prstGeom>
          <a:noFill/>
        </p:spPr>
        <p:txBody>
          <a:bodyPr wrap="none" rtlCol="0">
            <a:spAutoFit/>
          </a:bodyPr>
          <a:lstStyle/>
          <a:p>
            <a:r>
              <a:rPr lang="en-US"/>
              <a:t>a</a:t>
            </a:r>
          </a:p>
        </p:txBody>
      </p:sp>
      <p:sp>
        <p:nvSpPr>
          <p:cNvPr id="63" name="Rectangle 62"/>
          <p:cNvSpPr/>
          <p:nvPr/>
        </p:nvSpPr>
        <p:spPr>
          <a:xfrm>
            <a:off x="891918" y="242911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10249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4400" b="1" dirty="0"/>
              <a:t>Animals programmed for </a:t>
            </a:r>
            <a:r>
              <a:rPr lang="en-US" sz="4400" b="1" dirty="0" smtClean="0"/>
              <a:t>long </a:t>
            </a:r>
            <a:r>
              <a:rPr lang="en-US" sz="4400" b="1" dirty="0"/>
              <a:t>diapause are fatter!</a:t>
            </a:r>
            <a:endParaRPr lang="en-US" sz="4400" b="1" dirty="0">
              <a:cs typeface="Calibri"/>
            </a:endParaRPr>
          </a:p>
        </p:txBody>
      </p:sp>
    </p:spTree>
    <p:extLst>
      <p:ext uri="{BB962C8B-B14F-4D97-AF65-F5344CB8AC3E}">
        <p14:creationId xmlns:p14="http://schemas.microsoft.com/office/powerpoint/2010/main" val="6911152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ext uri="{D42A27DB-BD31-4B8C-83A1-F6EECF244321}">
                <p14:modId xmlns:p14="http://schemas.microsoft.com/office/powerpoint/2010/main" val="3646789550"/>
              </p:ext>
            </p:extLst>
          </p:nvPr>
        </p:nvGraphicFramePr>
        <p:xfrm>
          <a:off x="1752600" y="0"/>
          <a:ext cx="86614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057580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27" t="6137" r="11158" b="9561"/>
          <a:stretch/>
        </p:blipFill>
        <p:spPr>
          <a:xfrm>
            <a:off x="1366343" y="1297795"/>
            <a:ext cx="8242875" cy="4979962"/>
          </a:xfrm>
          <a:prstGeom prst="rect">
            <a:avLst/>
          </a:prstGeom>
        </p:spPr>
      </p:pic>
      <p:sp>
        <p:nvSpPr>
          <p:cNvPr id="27" name="Rectangle 26"/>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953647" y="831126"/>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xmlns="" id="{095E94B4-B217-4760-9941-222CE13BE016}"/>
              </a:ext>
            </a:extLst>
          </p:cNvPr>
          <p:cNvSpPr txBox="1"/>
          <p:nvPr/>
        </p:nvSpPr>
        <p:spPr>
          <a:xfrm>
            <a:off x="0" y="61685"/>
            <a:ext cx="12191999"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Lipid Depletion Rate</a:t>
            </a:r>
            <a:endParaRPr lang="en-US" sz="4400" b="1" dirty="0">
              <a:cs typeface="Calibri"/>
            </a:endParaRPr>
          </a:p>
        </p:txBody>
      </p:sp>
      <p:sp>
        <p:nvSpPr>
          <p:cNvPr id="28" name="Rectangle 27"/>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36" name="TextBox 35"/>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45" name="Rectangle 44"/>
          <p:cNvSpPr/>
          <p:nvPr/>
        </p:nvSpPr>
        <p:spPr>
          <a:xfrm>
            <a:off x="2134121" y="6288443"/>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5" name="Rectangle 14"/>
          <p:cNvSpPr/>
          <p:nvPr/>
        </p:nvSpPr>
        <p:spPr>
          <a:xfrm>
            <a:off x="4343435" y="6288443"/>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6" name="Rectangle 15"/>
          <p:cNvSpPr/>
          <p:nvPr/>
        </p:nvSpPr>
        <p:spPr>
          <a:xfrm>
            <a:off x="7961392" y="6288443"/>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7" name="Rectangle 16"/>
          <p:cNvSpPr/>
          <p:nvPr/>
        </p:nvSpPr>
        <p:spPr>
          <a:xfrm>
            <a:off x="6127942" y="6310094"/>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20</a:t>
            </a:r>
            <a:endParaRPr lang="en-US" sz="1600" b="1" dirty="0">
              <a:solidFill>
                <a:schemeClr val="tx1"/>
              </a:solidFill>
            </a:endParaRPr>
          </a:p>
        </p:txBody>
      </p:sp>
      <p:sp>
        <p:nvSpPr>
          <p:cNvPr id="19" name="Rectangle 18"/>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74614" y="1306765"/>
            <a:ext cx="295274" cy="369332"/>
          </a:xfrm>
          <a:prstGeom prst="rect">
            <a:avLst/>
          </a:prstGeom>
          <a:noFill/>
        </p:spPr>
        <p:txBody>
          <a:bodyPr wrap="none" rtlCol="0">
            <a:spAutoFit/>
          </a:bodyPr>
          <a:lstStyle/>
          <a:p>
            <a:r>
              <a:rPr lang="en-US" dirty="0"/>
              <a:t>a</a:t>
            </a:r>
          </a:p>
        </p:txBody>
      </p:sp>
      <p:sp>
        <p:nvSpPr>
          <p:cNvPr id="37" name="TextBox 36"/>
          <p:cNvSpPr txBox="1"/>
          <p:nvPr/>
        </p:nvSpPr>
        <p:spPr>
          <a:xfrm>
            <a:off x="4844912" y="1796214"/>
            <a:ext cx="295274" cy="369332"/>
          </a:xfrm>
          <a:prstGeom prst="rect">
            <a:avLst/>
          </a:prstGeom>
          <a:noFill/>
        </p:spPr>
        <p:txBody>
          <a:bodyPr wrap="none" rtlCol="0">
            <a:spAutoFit/>
          </a:bodyPr>
          <a:lstStyle/>
          <a:p>
            <a:r>
              <a:rPr lang="en-US" dirty="0"/>
              <a:t>a</a:t>
            </a:r>
          </a:p>
        </p:txBody>
      </p:sp>
      <p:sp>
        <p:nvSpPr>
          <p:cNvPr id="49" name="Rectangle 48"/>
          <p:cNvSpPr/>
          <p:nvPr/>
        </p:nvSpPr>
        <p:spPr>
          <a:xfrm>
            <a:off x="665228" y="2710829"/>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Tree>
    <p:extLst>
      <p:ext uri="{BB962C8B-B14F-4D97-AF65-F5344CB8AC3E}">
        <p14:creationId xmlns:p14="http://schemas.microsoft.com/office/powerpoint/2010/main" val="571319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9">
            <a:extLst>
              <a:ext uri="{FF2B5EF4-FFF2-40B4-BE49-F238E27FC236}">
                <a16:creationId xmlns:a16="http://schemas.microsoft.com/office/drawing/2014/main" xmlns="" id="{2EC643FA-4159-43F6-9F4B-C564015479BC}"/>
              </a:ext>
            </a:extLst>
          </p:cNvPr>
          <p:cNvGraphicFramePr/>
          <p:nvPr>
            <p:extLst>
              <p:ext uri="{D42A27DB-BD31-4B8C-83A1-F6EECF244321}">
                <p14:modId xmlns:p14="http://schemas.microsoft.com/office/powerpoint/2010/main" val="292517366"/>
              </p:ext>
            </p:extLst>
          </p:nvPr>
        </p:nvGraphicFramePr>
        <p:xfrm>
          <a:off x="876924" y="1236948"/>
          <a:ext cx="10395600" cy="23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xmlns="" id="{146C499D-4E54-4B65-BBAE-6F426C07FD68}"/>
              </a:ext>
            </a:extLst>
          </p:cNvPr>
          <p:cNvSpPr/>
          <p:nvPr/>
        </p:nvSpPr>
        <p:spPr>
          <a:xfrm>
            <a:off x="876924" y="453196"/>
            <a:ext cx="2907396" cy="96444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cs typeface="Calibri"/>
              </a:rPr>
              <a:t>Accumulation</a:t>
            </a:r>
          </a:p>
        </p:txBody>
      </p:sp>
      <p:sp>
        <p:nvSpPr>
          <p:cNvPr id="6" name="Rectangle 5">
            <a:extLst>
              <a:ext uri="{FF2B5EF4-FFF2-40B4-BE49-F238E27FC236}">
                <a16:creationId xmlns:a16="http://schemas.microsoft.com/office/drawing/2014/main" xmlns="" id="{F822F6F3-E2E0-48E6-B17A-5D93B9BFF70C}"/>
              </a:ext>
            </a:extLst>
          </p:cNvPr>
          <p:cNvSpPr/>
          <p:nvPr/>
        </p:nvSpPr>
        <p:spPr>
          <a:xfrm>
            <a:off x="3784320" y="453196"/>
            <a:ext cx="7488204" cy="96444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cs typeface="Calibri"/>
              </a:rPr>
              <a:t>Depletion</a:t>
            </a:r>
          </a:p>
        </p:txBody>
      </p:sp>
      <p:sp>
        <p:nvSpPr>
          <p:cNvPr id="7" name="Rectangle 6"/>
          <p:cNvSpPr/>
          <p:nvPr/>
        </p:nvSpPr>
        <p:spPr>
          <a:xfrm>
            <a:off x="455332" y="3386136"/>
            <a:ext cx="3328988" cy="28575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dirty="0" smtClean="0"/>
              <a:t>Lipid/Lean Mass </a:t>
            </a:r>
            <a:r>
              <a:rPr lang="en-US" sz="3600" u="sng" dirty="0"/>
              <a:t>Accumulation </a:t>
            </a:r>
            <a:r>
              <a:rPr lang="en-US" sz="3600" dirty="0"/>
              <a:t>increases as diapause length increases.</a:t>
            </a:r>
          </a:p>
        </p:txBody>
      </p:sp>
      <p:sp>
        <p:nvSpPr>
          <p:cNvPr id="8" name="Rectangle 7"/>
          <p:cNvSpPr/>
          <p:nvPr/>
        </p:nvSpPr>
        <p:spPr>
          <a:xfrm>
            <a:off x="4400550" y="3750783"/>
            <a:ext cx="6871974" cy="1286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dirty="0"/>
              <a:t>Lipid Depletion</a:t>
            </a:r>
            <a:r>
              <a:rPr lang="en-US" sz="3600" dirty="0"/>
              <a:t> </a:t>
            </a:r>
            <a:r>
              <a:rPr lang="en-US" sz="3600" i="1" dirty="0"/>
              <a:t>may not be </a:t>
            </a:r>
            <a:r>
              <a:rPr lang="en-US" sz="3600" dirty="0"/>
              <a:t>affected diapause length</a:t>
            </a:r>
            <a:endParaRPr lang="en-US" sz="3600" b="1" i="1" u="sng" dirty="0"/>
          </a:p>
        </p:txBody>
      </p:sp>
    </p:spTree>
    <p:extLst>
      <p:ext uri="{BB962C8B-B14F-4D97-AF65-F5344CB8AC3E}">
        <p14:creationId xmlns:p14="http://schemas.microsoft.com/office/powerpoint/2010/main" val="1044778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00" y="1803400"/>
            <a:ext cx="3251200" cy="325120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806" y="530678"/>
            <a:ext cx="11076387" cy="5796643"/>
          </a:xfrm>
        </p:spPr>
      </p:pic>
      <p:sp>
        <p:nvSpPr>
          <p:cNvPr id="10" name="Title 1"/>
          <p:cNvSpPr>
            <a:spLocks noGrp="1"/>
          </p:cNvSpPr>
          <p:nvPr>
            <p:ph type="title"/>
          </p:nvPr>
        </p:nvSpPr>
        <p:spPr>
          <a:xfrm>
            <a:off x="1216935" y="728889"/>
            <a:ext cx="9984468" cy="675367"/>
          </a:xfrm>
        </p:spPr>
        <p:txBody>
          <a:bodyPr>
            <a:normAutofit/>
          </a:bodyPr>
          <a:lstStyle/>
          <a:p>
            <a:pPr fontAlgn="base"/>
            <a:r>
              <a:rPr lang="en-US" sz="3600" b="1" dirty="0"/>
              <a:t>Global Temperature Projections</a:t>
            </a:r>
          </a:p>
        </p:txBody>
      </p:sp>
      <p:sp>
        <p:nvSpPr>
          <p:cNvPr id="7" name="Left Arrow 6"/>
          <p:cNvSpPr/>
          <p:nvPr/>
        </p:nvSpPr>
        <p:spPr>
          <a:xfrm rot="20044201" flipH="1">
            <a:off x="4567587" y="4415819"/>
            <a:ext cx="6173902" cy="1251240"/>
          </a:xfrm>
          <a:prstGeom prst="leftArrow">
            <a:avLst/>
          </a:prstGeom>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ysClr val="windowText" lastClr="000000"/>
                </a:solidFill>
              </a:rPr>
              <a:t>Increase between 1.1°C and 5°C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503875" cy="675369"/>
          </a:xfrm>
          <a:prstGeom prst="rect">
            <a:avLst/>
          </a:prstGeom>
        </p:spPr>
      </p:pic>
      <p:sp>
        <p:nvSpPr>
          <p:cNvPr id="8" name="Rectangle 7"/>
          <p:cNvSpPr/>
          <p:nvPr/>
        </p:nvSpPr>
        <p:spPr>
          <a:xfrm>
            <a:off x="0" y="4250724"/>
            <a:ext cx="12192000" cy="2607276"/>
          </a:xfrm>
          <a:prstGeom prst="rect">
            <a:avLst/>
          </a:prstGeom>
          <a:solidFill>
            <a:schemeClr val="accent1">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Changes</a:t>
            </a:r>
          </a:p>
          <a:p>
            <a:pPr marL="858838" indent="-292100" algn="ctr">
              <a:buFont typeface="Arial" panose="020B0604020202020204" pitchFamily="34" charset="0"/>
              <a:buChar char="•"/>
              <a:tabLst>
                <a:tab pos="11366500" algn="l"/>
              </a:tabLst>
            </a:pPr>
            <a:r>
              <a:rPr lang="en-US" sz="3600" dirty="0">
                <a:solidFill>
                  <a:schemeClr val="tx1"/>
                </a:solidFill>
              </a:rPr>
              <a:t>Longer growing seasons</a:t>
            </a:r>
          </a:p>
          <a:p>
            <a:pPr marL="858838" indent="-292100" algn="ctr">
              <a:buFont typeface="Arial" panose="020B0604020202020204" pitchFamily="34" charset="0"/>
              <a:buChar char="•"/>
              <a:tabLst>
                <a:tab pos="11366500" algn="l"/>
              </a:tabLst>
            </a:pPr>
            <a:r>
              <a:rPr lang="en-US" sz="3600" dirty="0">
                <a:solidFill>
                  <a:schemeClr val="tx1"/>
                </a:solidFill>
              </a:rPr>
              <a:t>Shorter and warmer winters</a:t>
            </a:r>
          </a:p>
        </p:txBody>
      </p:sp>
    </p:spTree>
    <p:extLst>
      <p:ext uri="{BB962C8B-B14F-4D97-AF65-F5344CB8AC3E}">
        <p14:creationId xmlns:p14="http://schemas.microsoft.com/office/powerpoint/2010/main" val="2075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8795" y="-6446"/>
            <a:ext cx="6104436" cy="3403270"/>
          </a:xfrm>
          <a:prstGeom prst="rect">
            <a:avLst/>
          </a:prstGeom>
        </p:spPr>
      </p:pic>
      <p:pic>
        <p:nvPicPr>
          <p:cNvPr id="57" name="Picture 56"/>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a:off x="8062467" y="-10294"/>
            <a:ext cx="4129533" cy="3406444"/>
          </a:xfrm>
          <a:prstGeom prst="rect">
            <a:avLst/>
          </a:prstGeom>
        </p:spPr>
      </p:pic>
      <p:pic>
        <p:nvPicPr>
          <p:cNvPr id="58" name="Picture 57"/>
          <p:cNvPicPr>
            <a:picLocks noChangeAspect="1"/>
          </p:cNvPicPr>
          <p:nvPr/>
        </p:nvPicPr>
        <p:blipFill rotWithShape="1">
          <a:blip r:embed="rId4">
            <a:extLst>
              <a:ext uri="{28A0092B-C50C-407E-A947-70E740481C1C}">
                <a14:useLocalDpi xmlns:a14="http://schemas.microsoft.com/office/drawing/2010/main" val="0"/>
              </a:ext>
            </a:extLst>
          </a:blip>
          <a:srcRect l="77594"/>
          <a:stretch/>
        </p:blipFill>
        <p:spPr>
          <a:xfrm flipH="1">
            <a:off x="3821" y="-6446"/>
            <a:ext cx="4076994" cy="3403270"/>
          </a:xfrm>
          <a:prstGeom prst="rect">
            <a:avLst/>
          </a:prstGeom>
        </p:spPr>
      </p:pic>
      <p:sp>
        <p:nvSpPr>
          <p:cNvPr id="25" name="Rectangle 24"/>
          <p:cNvSpPr/>
          <p:nvPr/>
        </p:nvSpPr>
        <p:spPr>
          <a:xfrm>
            <a:off x="3083621" y="3210405"/>
            <a:ext cx="6029563" cy="253916"/>
          </a:xfrm>
          <a:prstGeom prst="rect">
            <a:avLst/>
          </a:prstGeom>
        </p:spPr>
        <p:txBody>
          <a:bodyPr wrap="square">
            <a:spAutoFit/>
          </a:bodyPr>
          <a:lstStyle/>
          <a:p>
            <a:r>
              <a:rPr lang="en-US" sz="1050" dirty="0"/>
              <a:t>http://</a:t>
            </a:r>
            <a:r>
              <a:rPr lang="en-US" sz="1050" dirty="0" err="1"/>
              <a:t>corncorps.com</a:t>
            </a:r>
            <a:r>
              <a:rPr lang="en-US" sz="1050" dirty="0"/>
              <a:t>/2016/01/14/5-things-about-this-photo-an-illinois-landscape/cornfield-background/</a:t>
            </a:r>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 y="349508"/>
            <a:ext cx="792187" cy="685309"/>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5257" y="354962"/>
            <a:ext cx="792187" cy="6853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3722" y="352116"/>
            <a:ext cx="792187" cy="68530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86723" y="347728"/>
            <a:ext cx="792187" cy="68530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5078" y="361188"/>
            <a:ext cx="792187" cy="685309"/>
          </a:xfrm>
          <a:prstGeom prst="rect">
            <a:avLst/>
          </a:prstGeom>
        </p:spPr>
      </p:pic>
      <p:pic>
        <p:nvPicPr>
          <p:cNvPr id="46" name="Picture 4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4045401" y="704571"/>
            <a:ext cx="912477" cy="366590"/>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048" y="349110"/>
            <a:ext cx="792187" cy="685309"/>
          </a:xfrm>
          <a:prstGeom prst="rect">
            <a:avLst/>
          </a:prstGeom>
        </p:spPr>
      </p:pic>
      <p:sp>
        <p:nvSpPr>
          <p:cNvPr id="52" name="Rectangle 51"/>
          <p:cNvSpPr/>
          <p:nvPr/>
        </p:nvSpPr>
        <p:spPr>
          <a:xfrm rot="16036543">
            <a:off x="4248918" y="56195"/>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55" name="Donut 54"/>
          <p:cNvSpPr/>
          <p:nvPr/>
        </p:nvSpPr>
        <p:spPr>
          <a:xfrm>
            <a:off x="5183859" y="242100"/>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nut 55"/>
          <p:cNvSpPr/>
          <p:nvPr/>
        </p:nvSpPr>
        <p:spPr>
          <a:xfrm>
            <a:off x="7110570" y="254192"/>
            <a:ext cx="792187" cy="918637"/>
          </a:xfrm>
          <a:prstGeom prst="donut">
            <a:avLst>
              <a:gd name="adj" fmla="val 123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2" name="Table 61"/>
          <p:cNvGraphicFramePr>
            <a:graphicFrameLocks noGrp="1"/>
          </p:cNvGraphicFramePr>
          <p:nvPr>
            <p:extLst>
              <p:ext uri="{D42A27DB-BD31-4B8C-83A1-F6EECF244321}">
                <p14:modId xmlns:p14="http://schemas.microsoft.com/office/powerpoint/2010/main" val="517467853"/>
              </p:ext>
            </p:extLst>
          </p:nvPr>
        </p:nvGraphicFramePr>
        <p:xfrm>
          <a:off x="0" y="3390351"/>
          <a:ext cx="12187964" cy="565648"/>
        </p:xfrm>
        <a:graphic>
          <a:graphicData uri="http://schemas.openxmlformats.org/drawingml/2006/table">
            <a:tbl>
              <a:tblPr firstRow="1" bandRow="1">
                <a:tableStyleId>{17292A2E-F333-43FB-9621-5CBBE7FDCDCB}</a:tableStyleId>
              </a:tblPr>
              <a:tblGrid>
                <a:gridCol w="984068">
                  <a:extLst>
                    <a:ext uri="{9D8B030D-6E8A-4147-A177-3AD203B41FA5}">
                      <a16:colId xmlns:a16="http://schemas.microsoft.com/office/drawing/2014/main" xmlns="" val="20000"/>
                    </a:ext>
                  </a:extLst>
                </a:gridCol>
                <a:gridCol w="1018536">
                  <a:extLst>
                    <a:ext uri="{9D8B030D-6E8A-4147-A177-3AD203B41FA5}">
                      <a16:colId xmlns:a16="http://schemas.microsoft.com/office/drawing/2014/main" xmlns="" val="20001"/>
                    </a:ext>
                  </a:extLst>
                </a:gridCol>
                <a:gridCol w="1018536">
                  <a:extLst>
                    <a:ext uri="{9D8B030D-6E8A-4147-A177-3AD203B41FA5}">
                      <a16:colId xmlns:a16="http://schemas.microsoft.com/office/drawing/2014/main" xmlns="" val="20002"/>
                    </a:ext>
                  </a:extLst>
                </a:gridCol>
                <a:gridCol w="1018536">
                  <a:extLst>
                    <a:ext uri="{9D8B030D-6E8A-4147-A177-3AD203B41FA5}">
                      <a16:colId xmlns:a16="http://schemas.microsoft.com/office/drawing/2014/main" xmlns="" val="20003"/>
                    </a:ext>
                  </a:extLst>
                </a:gridCol>
                <a:gridCol w="1018536">
                  <a:extLst>
                    <a:ext uri="{9D8B030D-6E8A-4147-A177-3AD203B41FA5}">
                      <a16:colId xmlns:a16="http://schemas.microsoft.com/office/drawing/2014/main" xmlns="" val="20004"/>
                    </a:ext>
                  </a:extLst>
                </a:gridCol>
                <a:gridCol w="1018536">
                  <a:extLst>
                    <a:ext uri="{9D8B030D-6E8A-4147-A177-3AD203B41FA5}">
                      <a16:colId xmlns:a16="http://schemas.microsoft.com/office/drawing/2014/main" xmlns="" val="20005"/>
                    </a:ext>
                  </a:extLst>
                </a:gridCol>
                <a:gridCol w="1018536">
                  <a:extLst>
                    <a:ext uri="{9D8B030D-6E8A-4147-A177-3AD203B41FA5}">
                      <a16:colId xmlns:a16="http://schemas.microsoft.com/office/drawing/2014/main" xmlns="" val="20006"/>
                    </a:ext>
                  </a:extLst>
                </a:gridCol>
                <a:gridCol w="1018536">
                  <a:extLst>
                    <a:ext uri="{9D8B030D-6E8A-4147-A177-3AD203B41FA5}">
                      <a16:colId xmlns:a16="http://schemas.microsoft.com/office/drawing/2014/main" xmlns="" val="20007"/>
                    </a:ext>
                  </a:extLst>
                </a:gridCol>
                <a:gridCol w="1018536">
                  <a:extLst>
                    <a:ext uri="{9D8B030D-6E8A-4147-A177-3AD203B41FA5}">
                      <a16:colId xmlns:a16="http://schemas.microsoft.com/office/drawing/2014/main" xmlns="" val="20008"/>
                    </a:ext>
                  </a:extLst>
                </a:gridCol>
                <a:gridCol w="1018536">
                  <a:extLst>
                    <a:ext uri="{9D8B030D-6E8A-4147-A177-3AD203B41FA5}">
                      <a16:colId xmlns:a16="http://schemas.microsoft.com/office/drawing/2014/main" xmlns="" val="20009"/>
                    </a:ext>
                  </a:extLst>
                </a:gridCol>
                <a:gridCol w="1018536">
                  <a:extLst>
                    <a:ext uri="{9D8B030D-6E8A-4147-A177-3AD203B41FA5}">
                      <a16:colId xmlns:a16="http://schemas.microsoft.com/office/drawing/2014/main" xmlns="" val="20010"/>
                    </a:ext>
                  </a:extLst>
                </a:gridCol>
                <a:gridCol w="1018536">
                  <a:extLst>
                    <a:ext uri="{9D8B030D-6E8A-4147-A177-3AD203B41FA5}">
                      <a16:colId xmlns:a16="http://schemas.microsoft.com/office/drawing/2014/main" xmlns="" val="20011"/>
                    </a:ext>
                  </a:extLst>
                </a:gridCol>
              </a:tblGrid>
              <a:tr h="565648">
                <a:tc>
                  <a:txBody>
                    <a:bodyPr/>
                    <a:lstStyle/>
                    <a:p>
                      <a:pPr algn="ctr"/>
                      <a:r>
                        <a:rPr lang="en-US" sz="2600" dirty="0"/>
                        <a:t>JAN</a:t>
                      </a:r>
                    </a:p>
                  </a:txBody>
                  <a:tcPr>
                    <a:solidFill>
                      <a:schemeClr val="accent1">
                        <a:lumMod val="75000"/>
                      </a:schemeClr>
                    </a:solidFill>
                  </a:tcPr>
                </a:tc>
                <a:tc>
                  <a:txBody>
                    <a:bodyPr/>
                    <a:lstStyle/>
                    <a:p>
                      <a:pPr algn="ctr"/>
                      <a:r>
                        <a:rPr lang="en-US" sz="2600" dirty="0"/>
                        <a:t>FEB</a:t>
                      </a:r>
                    </a:p>
                  </a:txBody>
                  <a:tcPr>
                    <a:solidFill>
                      <a:schemeClr val="accent1">
                        <a:lumMod val="75000"/>
                      </a:schemeClr>
                    </a:solidFill>
                  </a:tcPr>
                </a:tc>
                <a:tc>
                  <a:txBody>
                    <a:bodyPr/>
                    <a:lstStyle/>
                    <a:p>
                      <a:pPr algn="ctr"/>
                      <a:r>
                        <a:rPr lang="en-US" sz="2600" dirty="0"/>
                        <a:t>MAR</a:t>
                      </a:r>
                    </a:p>
                  </a:txBody>
                  <a:tcPr>
                    <a:solidFill>
                      <a:schemeClr val="accent1">
                        <a:lumMod val="75000"/>
                      </a:schemeClr>
                    </a:solidFill>
                  </a:tcPr>
                </a:tc>
                <a:tc>
                  <a:txBody>
                    <a:bodyPr/>
                    <a:lstStyle/>
                    <a:p>
                      <a:pPr algn="ctr"/>
                      <a:r>
                        <a:rPr lang="en-US" sz="2600" dirty="0"/>
                        <a:t>APR</a:t>
                      </a:r>
                    </a:p>
                  </a:txBody>
                  <a:tcPr>
                    <a:solidFill>
                      <a:schemeClr val="accent3">
                        <a:lumMod val="75000"/>
                      </a:schemeClr>
                    </a:solidFill>
                  </a:tcPr>
                </a:tc>
                <a:tc>
                  <a:txBody>
                    <a:bodyPr/>
                    <a:lstStyle/>
                    <a:p>
                      <a:pPr algn="ctr"/>
                      <a:r>
                        <a:rPr lang="en-US" sz="2600" dirty="0"/>
                        <a:t>MAY</a:t>
                      </a:r>
                    </a:p>
                  </a:txBody>
                  <a:tcPr>
                    <a:solidFill>
                      <a:schemeClr val="accent3">
                        <a:lumMod val="75000"/>
                      </a:schemeClr>
                    </a:solidFill>
                  </a:tcPr>
                </a:tc>
                <a:tc>
                  <a:txBody>
                    <a:bodyPr/>
                    <a:lstStyle/>
                    <a:p>
                      <a:pPr algn="ctr"/>
                      <a:r>
                        <a:rPr lang="en-US" sz="2600" dirty="0"/>
                        <a:t>JUN</a:t>
                      </a:r>
                    </a:p>
                  </a:txBody>
                  <a:tcPr>
                    <a:solidFill>
                      <a:schemeClr val="accent3">
                        <a:lumMod val="75000"/>
                      </a:schemeClr>
                    </a:solidFill>
                  </a:tcPr>
                </a:tc>
                <a:tc>
                  <a:txBody>
                    <a:bodyPr/>
                    <a:lstStyle/>
                    <a:p>
                      <a:pPr algn="ctr"/>
                      <a:r>
                        <a:rPr lang="en-US" sz="2600" dirty="0"/>
                        <a:t>JUL</a:t>
                      </a:r>
                    </a:p>
                  </a:txBody>
                  <a:tcPr>
                    <a:solidFill>
                      <a:schemeClr val="accent3">
                        <a:lumMod val="75000"/>
                      </a:schemeClr>
                    </a:solidFill>
                  </a:tcPr>
                </a:tc>
                <a:tc>
                  <a:txBody>
                    <a:bodyPr/>
                    <a:lstStyle/>
                    <a:p>
                      <a:pPr algn="ctr"/>
                      <a:r>
                        <a:rPr lang="en-US" sz="2600" dirty="0"/>
                        <a:t>AUG</a:t>
                      </a:r>
                    </a:p>
                  </a:txBody>
                  <a:tcPr>
                    <a:solidFill>
                      <a:schemeClr val="accent3">
                        <a:lumMod val="75000"/>
                      </a:schemeClr>
                    </a:solidFill>
                  </a:tcPr>
                </a:tc>
                <a:tc>
                  <a:txBody>
                    <a:bodyPr/>
                    <a:lstStyle/>
                    <a:p>
                      <a:pPr algn="ctr"/>
                      <a:r>
                        <a:rPr lang="en-US" sz="2600" dirty="0"/>
                        <a:t>SEP</a:t>
                      </a:r>
                    </a:p>
                  </a:txBody>
                  <a:tcPr>
                    <a:solidFill>
                      <a:schemeClr val="accent3">
                        <a:lumMod val="75000"/>
                      </a:schemeClr>
                    </a:solidFill>
                  </a:tcPr>
                </a:tc>
                <a:tc>
                  <a:txBody>
                    <a:bodyPr/>
                    <a:lstStyle/>
                    <a:p>
                      <a:pPr algn="ctr"/>
                      <a:r>
                        <a:rPr lang="en-US" sz="2600" dirty="0"/>
                        <a:t>OCT</a:t>
                      </a:r>
                    </a:p>
                  </a:txBody>
                  <a:tcPr>
                    <a:solidFill>
                      <a:schemeClr val="accent1">
                        <a:lumMod val="75000"/>
                      </a:schemeClr>
                    </a:solidFill>
                  </a:tcPr>
                </a:tc>
                <a:tc>
                  <a:txBody>
                    <a:bodyPr/>
                    <a:lstStyle/>
                    <a:p>
                      <a:pPr algn="ctr"/>
                      <a:r>
                        <a:rPr lang="en-US" sz="2600" dirty="0"/>
                        <a:t>NOV</a:t>
                      </a:r>
                    </a:p>
                  </a:txBody>
                  <a:tcPr>
                    <a:solidFill>
                      <a:schemeClr val="accent1">
                        <a:lumMod val="75000"/>
                      </a:schemeClr>
                    </a:solidFill>
                  </a:tcPr>
                </a:tc>
                <a:tc>
                  <a:txBody>
                    <a:bodyPr/>
                    <a:lstStyle/>
                    <a:p>
                      <a:pPr algn="ctr"/>
                      <a:r>
                        <a:rPr lang="en-US" sz="2600" dirty="0"/>
                        <a:t>DEC</a:t>
                      </a:r>
                    </a:p>
                  </a:txBody>
                  <a:tcPr>
                    <a:solidFill>
                      <a:schemeClr val="accent1">
                        <a:lumMod val="75000"/>
                      </a:schemeClr>
                    </a:solidFill>
                  </a:tcPr>
                </a:tc>
                <a:extLst>
                  <a:ext uri="{0D108BD9-81ED-4DB2-BD59-A6C34878D82A}">
                    <a16:rowId xmlns:a16="http://schemas.microsoft.com/office/drawing/2014/main" xmlns="" val="10000"/>
                  </a:ext>
                </a:extLst>
              </a:tr>
            </a:tbl>
          </a:graphicData>
        </a:graphic>
      </p:graphicFrame>
      <p:pic>
        <p:nvPicPr>
          <p:cNvPr id="2" name="Picture 1">
            <a:extLst>
              <a:ext uri="{FF2B5EF4-FFF2-40B4-BE49-F238E27FC236}">
                <a16:creationId xmlns:a16="http://schemas.microsoft.com/office/drawing/2014/main" xmlns="" id="{C2037BB2-FDB2-48EA-82FF-16A091A11A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844" y="356765"/>
            <a:ext cx="792187" cy="685309"/>
          </a:xfrm>
          <a:prstGeom prst="rect">
            <a:avLst/>
          </a:prstGeom>
        </p:spPr>
      </p:pic>
      <p:pic>
        <p:nvPicPr>
          <p:cNvPr id="5" name="Picture 4" descr="A picture containing mollusk, invertebrate, animal, seasnail&#10;&#10;Description generated with very high confidence">
            <a:extLst>
              <a:ext uri="{FF2B5EF4-FFF2-40B4-BE49-F238E27FC236}">
                <a16:creationId xmlns:a16="http://schemas.microsoft.com/office/drawing/2014/main" xmlns="" id="{DB2611DA-7E43-4871-883B-2498483C7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387" y="364022"/>
            <a:ext cx="792187" cy="685309"/>
          </a:xfrm>
          <a:prstGeom prst="rect">
            <a:avLst/>
          </a:prstGeom>
        </p:spPr>
      </p:pic>
      <p:pic>
        <p:nvPicPr>
          <p:cNvPr id="7" name="Picture 6" descr="A picture containing music&#10;&#10;Description generated with high confidence">
            <a:extLst>
              <a:ext uri="{FF2B5EF4-FFF2-40B4-BE49-F238E27FC236}">
                <a16:creationId xmlns:a16="http://schemas.microsoft.com/office/drawing/2014/main" xmlns="" id="{8464CAB9-E815-4EAC-B20D-FED245192B5C}"/>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6030229" y="702756"/>
            <a:ext cx="912477" cy="366590"/>
          </a:xfrm>
          <a:prstGeom prst="rect">
            <a:avLst/>
          </a:prstGeom>
        </p:spPr>
      </p:pic>
      <p:sp>
        <p:nvSpPr>
          <p:cNvPr id="8" name="Rectangle 7">
            <a:extLst>
              <a:ext uri="{FF2B5EF4-FFF2-40B4-BE49-F238E27FC236}">
                <a16:creationId xmlns:a16="http://schemas.microsoft.com/office/drawing/2014/main" xmlns="" id="{34F41FFD-E797-4A10-8C0B-F6E206418FCD}"/>
              </a:ext>
            </a:extLst>
          </p:cNvPr>
          <p:cNvSpPr/>
          <p:nvPr/>
        </p:nvSpPr>
        <p:spPr>
          <a:xfrm rot="16036543">
            <a:off x="6233746" y="54380"/>
            <a:ext cx="516120" cy="717751"/>
          </a:xfrm>
          <a:prstGeom prst="rect">
            <a:avLst/>
          </a:prstGeom>
          <a:blipFill rotWithShape="1">
            <a:blip r:embed="rId8"/>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descr="A picture containing mollusk, invertebrate, animal, seasnail&#10;&#10;Description generated with very high confidence">
            <a:extLst>
              <a:ext uri="{FF2B5EF4-FFF2-40B4-BE49-F238E27FC236}">
                <a16:creationId xmlns:a16="http://schemas.microsoft.com/office/drawing/2014/main" xmlns="" id="{2E941376-E319-4E04-868E-0D06C4E984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842" y="351333"/>
            <a:ext cx="792187" cy="685309"/>
          </a:xfrm>
          <a:prstGeom prst="rect">
            <a:avLst/>
          </a:prstGeom>
        </p:spPr>
      </p:pic>
      <p:pic>
        <p:nvPicPr>
          <p:cNvPr id="11" name="Picture 10" descr="A picture containing mollusk, invertebrate, animal, seasnail&#10;&#10;Description generated with very high confidence">
            <a:extLst>
              <a:ext uri="{FF2B5EF4-FFF2-40B4-BE49-F238E27FC236}">
                <a16:creationId xmlns:a16="http://schemas.microsoft.com/office/drawing/2014/main" xmlns="" id="{05A378A0-39C7-42AE-B543-9628EBAF6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6930" y="362208"/>
            <a:ext cx="792187" cy="685309"/>
          </a:xfrm>
          <a:prstGeom prst="rect">
            <a:avLst/>
          </a:prstGeom>
        </p:spPr>
      </p:pic>
      <p:sp>
        <p:nvSpPr>
          <p:cNvPr id="23" name="TextBox 22"/>
          <p:cNvSpPr txBox="1"/>
          <p:nvPr/>
        </p:nvSpPr>
        <p:spPr>
          <a:xfrm>
            <a:off x="3419514" y="4308016"/>
            <a:ext cx="5221429" cy="523220"/>
          </a:xfrm>
          <a:prstGeom prst="rect">
            <a:avLst/>
          </a:prstGeom>
          <a:noFill/>
        </p:spPr>
        <p:txBody>
          <a:bodyPr wrap="none" rtlCol="0">
            <a:spAutoFit/>
          </a:bodyPr>
          <a:lstStyle/>
          <a:p>
            <a:pPr algn="ctr"/>
            <a:r>
              <a:rPr lang="en-US" sz="2800" b="1" dirty="0"/>
              <a:t>More generations = More money</a:t>
            </a:r>
          </a:p>
        </p:txBody>
      </p:sp>
      <p:sp>
        <p:nvSpPr>
          <p:cNvPr id="24" name="Rectangle 23"/>
          <p:cNvSpPr/>
          <p:nvPr/>
        </p:nvSpPr>
        <p:spPr>
          <a:xfrm>
            <a:off x="2953220" y="4794966"/>
            <a:ext cx="6199134" cy="1107996"/>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26" name="TextBox 25"/>
          <p:cNvSpPr txBox="1"/>
          <p:nvPr/>
        </p:nvSpPr>
        <p:spPr>
          <a:xfrm>
            <a:off x="3083621" y="4173361"/>
            <a:ext cx="6029563" cy="2123658"/>
          </a:xfrm>
          <a:prstGeom prst="rect">
            <a:avLst/>
          </a:prstGeom>
          <a:solidFill>
            <a:schemeClr val="bg1"/>
          </a:solidFill>
        </p:spPr>
        <p:txBody>
          <a:bodyPr wrap="square" rtlCol="0">
            <a:spAutoFit/>
          </a:bodyPr>
          <a:lstStyle/>
          <a:p>
            <a:pPr algn="ctr"/>
            <a:r>
              <a:rPr lang="en-US" sz="4400" b="1" dirty="0"/>
              <a:t>Longer Growing Seasons </a:t>
            </a:r>
            <a:r>
              <a:rPr lang="en-US" sz="4400" b="1"/>
              <a:t>= </a:t>
            </a:r>
          </a:p>
          <a:p>
            <a:pPr algn="ctr"/>
            <a:r>
              <a:rPr lang="en-US" sz="4400" b="1" dirty="0"/>
              <a:t>More generations</a:t>
            </a:r>
          </a:p>
        </p:txBody>
      </p:sp>
    </p:spTree>
    <p:extLst>
      <p:ext uri="{BB962C8B-B14F-4D97-AF65-F5344CB8AC3E}">
        <p14:creationId xmlns:p14="http://schemas.microsoft.com/office/powerpoint/2010/main" val="20600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xEl>
                                              <p:pRg st="1" end="1"/>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6">
                                            <p:bg/>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build="allAtOnce"/>
      <p:bldP spid="24" grpId="0"/>
      <p:bldP spid="26" grpId="0" build="allAtOnce" animBg="1"/>
      <p:bldP spid="26" grpId="1" build="allAtOnce"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95986396"/>
              </p:ext>
            </p:extLst>
          </p:nvPr>
        </p:nvGraphicFramePr>
        <p:xfrm>
          <a:off x="0" y="0"/>
          <a:ext cx="12192000" cy="6090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8290796" y="1223341"/>
            <a:ext cx="1118627" cy="861774"/>
          </a:xfrm>
          <a:prstGeom prst="rect">
            <a:avLst/>
          </a:prstGeom>
          <a:noFill/>
        </p:spPr>
        <p:txBody>
          <a:bodyPr wrap="square" lIns="91440" tIns="45720" rIns="91440" bIns="45720">
            <a:spAutoFit/>
          </a:bodyPr>
          <a:lstStyle/>
          <a:p>
            <a:pPr algn="ctr"/>
            <a:r>
              <a:rPr lang="en-US" sz="5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cxnSp>
        <p:nvCxnSpPr>
          <p:cNvPr id="24" name="Straight Connector 23">
            <a:extLst>
              <a:ext uri="{FF2B5EF4-FFF2-40B4-BE49-F238E27FC236}">
                <a16:creationId xmlns:a16="http://schemas.microsoft.com/office/drawing/2014/main" xmlns="" id="{FE335320-69FD-47A4-B38F-1647E97A4DC9}"/>
              </a:ext>
            </a:extLst>
          </p:cNvPr>
          <p:cNvCxnSpPr/>
          <p:nvPr/>
        </p:nvCxnSpPr>
        <p:spPr>
          <a:xfrm flipV="1">
            <a:off x="0" y="4621494"/>
            <a:ext cx="6059278" cy="18936"/>
          </a:xfrm>
          <a:prstGeom prst="line">
            <a:avLst/>
          </a:prstGeom>
          <a:ln w="15240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73249"/>
            <a:ext cx="6096000" cy="174514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xmlns="" id="{BE5851FD-837D-4976-B660-BD83E10F17D2}"/>
              </a:ext>
            </a:extLst>
          </p:cNvPr>
          <p:cNvSpPr/>
          <p:nvPr/>
        </p:nvSpPr>
        <p:spPr>
          <a:xfrm>
            <a:off x="2817553" y="1937746"/>
            <a:ext cx="2024962" cy="71212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Diapause</a:t>
            </a:r>
          </a:p>
        </p:txBody>
      </p:sp>
      <p:sp>
        <p:nvSpPr>
          <p:cNvPr id="25" name="Arrow: Right 24">
            <a:extLst>
              <a:ext uri="{FF2B5EF4-FFF2-40B4-BE49-F238E27FC236}">
                <a16:creationId xmlns:a16="http://schemas.microsoft.com/office/drawing/2014/main" xmlns="" id="{E8431580-7ACC-4098-A29C-A14C6974E18F}"/>
              </a:ext>
            </a:extLst>
          </p:cNvPr>
          <p:cNvSpPr/>
          <p:nvPr/>
        </p:nvSpPr>
        <p:spPr>
          <a:xfrm rot="20467888">
            <a:off x="2527689" y="646466"/>
            <a:ext cx="2339769" cy="115375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Asynchrony</a:t>
            </a:r>
          </a:p>
        </p:txBody>
      </p:sp>
      <p:sp>
        <p:nvSpPr>
          <p:cNvPr id="8" name="TextBox 7">
            <a:extLst>
              <a:ext uri="{FF2B5EF4-FFF2-40B4-BE49-F238E27FC236}">
                <a16:creationId xmlns:a16="http://schemas.microsoft.com/office/drawing/2014/main" xmlns="" id="{F13DA82D-19F3-43FC-AAF6-509A3FCA32E0}"/>
              </a:ext>
            </a:extLst>
          </p:cNvPr>
          <p:cNvSpPr txBox="1"/>
          <p:nvPr/>
        </p:nvSpPr>
        <p:spPr>
          <a:xfrm>
            <a:off x="5097967" y="1307795"/>
            <a:ext cx="498855" cy="523220"/>
          </a:xfrm>
          <a:prstGeom prst="rect">
            <a:avLst/>
          </a:prstGeom>
          <a:noFill/>
        </p:spPr>
        <p:txBody>
          <a:bodyPr wrap="none" rtlCol="0">
            <a:spAutoFit/>
          </a:bodyPr>
          <a:lstStyle/>
          <a:p>
            <a:r>
              <a:rPr lang="en-US" sz="2800" dirty="0"/>
              <a:t>or</a:t>
            </a:r>
          </a:p>
        </p:txBody>
      </p:sp>
      <p:pic>
        <p:nvPicPr>
          <p:cNvPr id="14" name="Picture 13"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32069" y="1814364"/>
            <a:ext cx="1207658" cy="1044727"/>
          </a:xfrm>
          <a:prstGeom prst="rect">
            <a:avLst/>
          </a:prstGeom>
        </p:spPr>
      </p:pic>
      <p:pic>
        <p:nvPicPr>
          <p:cNvPr id="15" name="Picture 14"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1814363"/>
            <a:ext cx="1207658" cy="1044727"/>
          </a:xfrm>
          <a:prstGeom prst="rect">
            <a:avLst/>
          </a:prstGeom>
        </p:spPr>
      </p:pic>
      <p:pic>
        <p:nvPicPr>
          <p:cNvPr id="16" name="Picture 15"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3566" y="490806"/>
            <a:ext cx="1207658" cy="1044727"/>
          </a:xfrm>
          <a:prstGeom prst="rect">
            <a:avLst/>
          </a:prstGeom>
        </p:spPr>
      </p:pic>
      <p:pic>
        <p:nvPicPr>
          <p:cNvPr id="11" name="Picture 10"/>
          <p:cNvPicPr>
            <a:picLocks noChangeAspect="1"/>
          </p:cNvPicPr>
          <p:nvPr/>
        </p:nvPicPr>
        <p:blipFill>
          <a:blip r:embed="rId9"/>
          <a:stretch>
            <a:fillRect/>
          </a:stretch>
        </p:blipFill>
        <p:spPr>
          <a:xfrm>
            <a:off x="8091156" y="3645823"/>
            <a:ext cx="1183051" cy="1152845"/>
          </a:xfrm>
          <a:prstGeom prst="rect">
            <a:avLst/>
          </a:prstGeom>
        </p:spPr>
      </p:pic>
      <p:pic>
        <p:nvPicPr>
          <p:cNvPr id="17" name="Picture 16">
            <a:extLst>
              <a:ext uri="{FF2B5EF4-FFF2-40B4-BE49-F238E27FC236}">
                <a16:creationId xmlns:a16="http://schemas.microsoft.com/office/drawing/2014/main" xmlns="" id="{D9BBE3E7-BB14-4D2E-BC2E-D98CF5ADC9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rot="1384502">
            <a:off x="114019" y="2027031"/>
            <a:ext cx="1541723" cy="619391"/>
          </a:xfrm>
          <a:prstGeom prst="rect">
            <a:avLst/>
          </a:prstGeom>
        </p:spPr>
      </p:pic>
      <p:sp>
        <p:nvSpPr>
          <p:cNvPr id="2" name="Rectangle 1"/>
          <p:cNvSpPr/>
          <p:nvPr/>
        </p:nvSpPr>
        <p:spPr>
          <a:xfrm>
            <a:off x="7053942" y="2773249"/>
            <a:ext cx="5105400" cy="3317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buFont typeface="Arial" charset="0"/>
              <a:buChar char="•"/>
            </a:pPr>
            <a:r>
              <a:rPr lang="en-US" sz="3600" dirty="0" smtClean="0">
                <a:solidFill>
                  <a:schemeClr val="tx1"/>
                </a:solidFill>
              </a:rPr>
              <a:t>Determine thresholds</a:t>
            </a:r>
          </a:p>
          <a:p>
            <a:pPr marL="571500" indent="-571500" algn="ctr">
              <a:buFont typeface="Arial" charset="0"/>
              <a:buChar char="•"/>
            </a:pPr>
            <a:r>
              <a:rPr lang="en-US" sz="3600" dirty="0" smtClean="0">
                <a:solidFill>
                  <a:schemeClr val="tx1"/>
                </a:solidFill>
              </a:rPr>
              <a:t>Manipulate stores</a:t>
            </a:r>
          </a:p>
          <a:p>
            <a:pPr marL="571500" indent="-571500" algn="ctr">
              <a:buFont typeface="Arial" charset="0"/>
              <a:buChar char="•"/>
            </a:pPr>
            <a:r>
              <a:rPr lang="en-US" sz="3600" dirty="0" smtClean="0">
                <a:solidFill>
                  <a:schemeClr val="tx1"/>
                </a:solidFill>
              </a:rPr>
              <a:t>Reduce populations</a:t>
            </a:r>
            <a:endParaRPr lang="en-US" sz="3600" dirty="0">
              <a:solidFill>
                <a:schemeClr val="tx1"/>
              </a:solidFill>
            </a:endParaRPr>
          </a:p>
        </p:txBody>
      </p:sp>
    </p:spTree>
    <p:extLst>
      <p:ext uri="{BB962C8B-B14F-4D97-AF65-F5344CB8AC3E}">
        <p14:creationId xmlns:p14="http://schemas.microsoft.com/office/powerpoint/2010/main" val="176689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xmlns="" id="{5C80223E-CCE2-4CF6-AFF6-C9D144297C7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t="19993" r="6815" b="1480"/>
          <a:stretch/>
        </p:blipFill>
        <p:spPr>
          <a:xfrm>
            <a:off x="0" y="0"/>
            <a:ext cx="12317980" cy="6857990"/>
          </a:xfrm>
          <a:prstGeom prst="rect">
            <a:avLst/>
          </a:prstGeom>
        </p:spPr>
      </p:pic>
      <p:sp>
        <p:nvSpPr>
          <p:cNvPr id="4" name="Title 1">
            <a:extLst>
              <a:ext uri="{FF2B5EF4-FFF2-40B4-BE49-F238E27FC236}">
                <a16:creationId xmlns:a16="http://schemas.microsoft.com/office/drawing/2014/main" xmlns="" id="{F6B769F0-394B-4E76-8C7F-E6E93AC28B07}"/>
              </a:ext>
            </a:extLst>
          </p:cNvPr>
          <p:cNvSpPr>
            <a:spLocks noGrp="1"/>
          </p:cNvSpPr>
          <p:nvPr/>
        </p:nvSpPr>
        <p:spPr>
          <a:xfrm>
            <a:off x="0" y="4651895"/>
            <a:ext cx="3890932" cy="1100839"/>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4800">
                <a:solidFill>
                  <a:srgbClr val="FFFFFF"/>
                </a:solidFill>
              </a:rPr>
              <a:t>Questions?</a:t>
            </a:r>
            <a:endParaRPr lang="en-US" sz="4800">
              <a:solidFill>
                <a:srgbClr val="FFFFFF"/>
              </a:solidFill>
              <a:cs typeface="Calibri"/>
            </a:endParaRPr>
          </a:p>
        </p:txBody>
      </p:sp>
    </p:spTree>
    <p:extLst>
      <p:ext uri="{BB962C8B-B14F-4D97-AF65-F5344CB8AC3E}">
        <p14:creationId xmlns:p14="http://schemas.microsoft.com/office/powerpoint/2010/main" val="969538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xmlns="" id="{E37908D7-9AAD-4912-ACF8-AE974CA0D79B}"/>
              </a:ext>
            </a:extLst>
          </p:cNvPr>
          <p:cNvGraphicFramePr/>
          <p:nvPr>
            <p:extLst/>
          </p:nvPr>
        </p:nvGraphicFramePr>
        <p:xfrm>
          <a:off x="742951" y="0"/>
          <a:ext cx="10487024"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619018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04615" y="4676742"/>
            <a:ext cx="6376067" cy="1569660"/>
          </a:xfrm>
          <a:prstGeom prst="rect">
            <a:avLst/>
          </a:prstGeom>
          <a:noFill/>
        </p:spPr>
        <p:txBody>
          <a:bodyPr wrap="square" rtlCol="0">
            <a:spAutoFit/>
          </a:bodyPr>
          <a:lstStyle/>
          <a:p>
            <a:r>
              <a:rPr lang="en-US" sz="3200" b="1" u="sng" dirty="0"/>
              <a:t>Diapause:</a:t>
            </a:r>
          </a:p>
          <a:p>
            <a:pPr marL="285750" indent="-285750">
              <a:buFont typeface="Arial" charset="0"/>
              <a:buChar char="•"/>
            </a:pPr>
            <a:r>
              <a:rPr lang="en-US" sz="3200" dirty="0"/>
              <a:t>Major physiological changes</a:t>
            </a:r>
          </a:p>
          <a:p>
            <a:pPr marL="285750" indent="-285750">
              <a:buFont typeface="Arial" charset="0"/>
              <a:buChar char="•"/>
            </a:pPr>
            <a:r>
              <a:rPr lang="en-US" sz="3200" dirty="0"/>
              <a:t>Altered life history trajectory</a:t>
            </a:r>
          </a:p>
        </p:txBody>
      </p:sp>
      <p:pic>
        <p:nvPicPr>
          <p:cNvPr id="36" name="Picture 2" descr="https://png2.kisspng.com/sh/e61aa8e451932828f7c8445e76b7033d/L0KzQYm3UsA0N5dnj5H0aYP2gLBuTgNmaaR0hp9qdYT4fbA0gBxqeF5miuY2ZnB4gn76hfF0d594RdV1aYDkgsX6TcViP2YAfdRvYkfncrKCTsI3OmE5SaY7MUW0R4e8V8c6OWg6S6M3cH7q/kisspng-season-autumn-clip-art-four-seasons-cliparts-5a759ebfb7dba9.2620414215176577917531.png">
            <a:extLst>
              <a:ext uri="{FF2B5EF4-FFF2-40B4-BE49-F238E27FC236}">
                <a16:creationId xmlns:a16="http://schemas.microsoft.com/office/drawing/2014/main" xmlns="" id="{2776E6A3-F5B5-416B-9CB1-DBDF7B7D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40" y="0"/>
            <a:ext cx="9770187" cy="279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AB424B89-85FC-44CD-BAC5-BC5934578D2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a:off x="1906077" y="3185512"/>
            <a:ext cx="2744737" cy="1102705"/>
          </a:xfrm>
          <a:prstGeom prst="rect">
            <a:avLst/>
          </a:prstGeom>
        </p:spPr>
      </p:pic>
      <p:pic>
        <p:nvPicPr>
          <p:cNvPr id="8" name="Picture 7" descr="A picture containing mollusk, invertebrate, animal, seasnail&#10;&#10;Description generated with very high confidence">
            <a:extLst>
              <a:ext uri="{FF2B5EF4-FFF2-40B4-BE49-F238E27FC236}">
                <a16:creationId xmlns:a16="http://schemas.microsoft.com/office/drawing/2014/main" xmlns="" id="{910C7244-1C81-4511-866F-00F38D4C3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368" y="3185512"/>
            <a:ext cx="3174335" cy="2746069"/>
          </a:xfrm>
          <a:prstGeom prst="rect">
            <a:avLst/>
          </a:prstGeom>
        </p:spPr>
      </p:pic>
      <p:pic>
        <p:nvPicPr>
          <p:cNvPr id="9" name="Picture 8" descr="A picture containing mollusk, invertebrate, animal, seasnail&#10;&#10;Description generated with very high confidence">
            <a:extLst>
              <a:ext uri="{FF2B5EF4-FFF2-40B4-BE49-F238E27FC236}">
                <a16:creationId xmlns:a16="http://schemas.microsoft.com/office/drawing/2014/main" xmlns="" id="{074789BF-B6AE-4591-A534-59C93C50BD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8085" y="2936869"/>
            <a:ext cx="2283988" cy="1975843"/>
          </a:xfrm>
          <a:prstGeom prst="rect">
            <a:avLst/>
          </a:prstGeom>
        </p:spPr>
      </p:pic>
      <p:sp>
        <p:nvSpPr>
          <p:cNvPr id="10" name="Rectangle 9">
            <a:extLst>
              <a:ext uri="{FF2B5EF4-FFF2-40B4-BE49-F238E27FC236}">
                <a16:creationId xmlns:a16="http://schemas.microsoft.com/office/drawing/2014/main" xmlns="" id="{76E98C5F-03AE-4A2B-AFBF-D8651510A140}"/>
              </a:ext>
            </a:extLst>
          </p:cNvPr>
          <p:cNvSpPr/>
          <p:nvPr/>
        </p:nvSpPr>
        <p:spPr>
          <a:xfrm rot="16036543">
            <a:off x="176902" y="2888252"/>
            <a:ext cx="1430645" cy="1308699"/>
          </a:xfrm>
          <a:prstGeom prst="rect">
            <a:avLst/>
          </a:prstGeom>
          <a:blipFill rotWithShape="1">
            <a:blip r:embed="rId6"/>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7"/>
          <a:stretch>
            <a:fillRect/>
          </a:stretch>
        </p:blipFill>
        <p:spPr>
          <a:xfrm flipH="1">
            <a:off x="8742417" y="2936869"/>
            <a:ext cx="1915851" cy="1915851"/>
          </a:xfrm>
          <a:prstGeom prst="rect">
            <a:avLst/>
          </a:prstGeom>
        </p:spPr>
      </p:pic>
    </p:spTree>
    <p:extLst>
      <p:ext uri="{BB962C8B-B14F-4D97-AF65-F5344CB8AC3E}">
        <p14:creationId xmlns:p14="http://schemas.microsoft.com/office/powerpoint/2010/main" val="632424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dirty="0"/>
              <a:t>Diapause length affects lean mass depletion</a:t>
            </a:r>
          </a:p>
        </p:txBody>
      </p:sp>
      <p:pic>
        <p:nvPicPr>
          <p:cNvPr id="5" name="Picture 4"/>
          <p:cNvPicPr>
            <a:picLocks noChangeAspect="1"/>
          </p:cNvPicPr>
          <p:nvPr/>
        </p:nvPicPr>
        <p:blipFill rotWithShape="1">
          <a:blip r:embed="rId2"/>
          <a:srcRect t="5662" b="6655"/>
          <a:stretch/>
        </p:blipFill>
        <p:spPr>
          <a:xfrm>
            <a:off x="2134120" y="1134180"/>
            <a:ext cx="8032599" cy="5152320"/>
          </a:xfrm>
          <a:prstGeom prst="rect">
            <a:avLst/>
          </a:prstGeom>
        </p:spPr>
      </p:pic>
      <p:sp>
        <p:nvSpPr>
          <p:cNvPr id="7" name="Rectangle 6"/>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10" name="TextBox 9"/>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11" name="Rectangle 10"/>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12" name="Rectangle 11"/>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13" name="Rectangle 12"/>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14" name="Rectangle 13"/>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15" name="Rectangle 14"/>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8467611" y="2970310"/>
            <a:ext cx="410690" cy="369332"/>
          </a:xfrm>
          <a:prstGeom prst="rect">
            <a:avLst/>
          </a:prstGeom>
          <a:noFill/>
        </p:spPr>
        <p:txBody>
          <a:bodyPr wrap="none" rtlCol="0">
            <a:spAutoFit/>
          </a:bodyPr>
          <a:lstStyle/>
          <a:p>
            <a:r>
              <a:rPr lang="en-US" dirty="0"/>
              <a:t>a*</a:t>
            </a:r>
          </a:p>
        </p:txBody>
      </p:sp>
      <p:sp>
        <p:nvSpPr>
          <p:cNvPr id="19" name="TextBox 18"/>
          <p:cNvSpPr txBox="1"/>
          <p:nvPr/>
        </p:nvSpPr>
        <p:spPr>
          <a:xfrm>
            <a:off x="4862394" y="1550565"/>
            <a:ext cx="295274" cy="369332"/>
          </a:xfrm>
          <a:prstGeom prst="rect">
            <a:avLst/>
          </a:prstGeom>
          <a:noFill/>
        </p:spPr>
        <p:txBody>
          <a:bodyPr wrap="none" rtlCol="0">
            <a:spAutoFit/>
          </a:bodyPr>
          <a:lstStyle/>
          <a:p>
            <a:r>
              <a:rPr lang="en-US" dirty="0"/>
              <a:t>a</a:t>
            </a:r>
          </a:p>
        </p:txBody>
      </p:sp>
      <p:sp>
        <p:nvSpPr>
          <p:cNvPr id="24" name="Rectangle 23"/>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Lean Mass (g)</a:t>
            </a:r>
          </a:p>
        </p:txBody>
      </p:sp>
      <p:sp>
        <p:nvSpPr>
          <p:cNvPr id="25" name="Rectangle 2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xmlns="" id="{328D5E85-2660-434B-A2A4-87676475E98F}"/>
              </a:ext>
            </a:extLst>
          </p:cNvPr>
          <p:cNvSpPr/>
          <p:nvPr/>
        </p:nvSpPr>
        <p:spPr>
          <a:xfrm>
            <a:off x="2835237" y="1171199"/>
            <a:ext cx="733148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Tree>
    <p:extLst>
      <p:ext uri="{BB962C8B-B14F-4D97-AF65-F5344CB8AC3E}">
        <p14:creationId xmlns:p14="http://schemas.microsoft.com/office/powerpoint/2010/main" val="20428947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3518287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801670"/>
            <a:ext cx="5291666" cy="325465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812741"/>
            <a:ext cx="5291667" cy="3232518"/>
          </a:xfrm>
          <a:prstGeom prst="rect">
            <a:avLst/>
          </a:prstGeom>
        </p:spPr>
      </p:pic>
      <p:sp>
        <p:nvSpPr>
          <p:cNvPr id="5" name="TextBox 4"/>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6" name="TextBox 5"/>
          <p:cNvSpPr txBox="1"/>
          <p:nvPr/>
        </p:nvSpPr>
        <p:spPr>
          <a:xfrm>
            <a:off x="8814486" y="2137720"/>
            <a:ext cx="2570768" cy="369332"/>
          </a:xfrm>
          <a:prstGeom prst="rect">
            <a:avLst/>
          </a:prstGeom>
          <a:noFill/>
        </p:spPr>
        <p:txBody>
          <a:bodyPr wrap="none" rtlCol="0">
            <a:spAutoFit/>
          </a:bodyPr>
          <a:lstStyle/>
          <a:p>
            <a:r>
              <a:rPr lang="en-US" dirty="0"/>
              <a:t>Comparing day 6 to day 8</a:t>
            </a:r>
          </a:p>
        </p:txBody>
      </p:sp>
      <p:sp>
        <p:nvSpPr>
          <p:cNvPr id="7" name="TextBox 6"/>
          <p:cNvSpPr txBox="1"/>
          <p:nvPr/>
        </p:nvSpPr>
        <p:spPr>
          <a:xfrm>
            <a:off x="939114" y="623653"/>
            <a:ext cx="6037358" cy="369332"/>
          </a:xfrm>
          <a:prstGeom prst="rect">
            <a:avLst/>
          </a:prstGeom>
          <a:noFill/>
        </p:spPr>
        <p:txBody>
          <a:bodyPr wrap="none" rtlCol="0">
            <a:spAutoFit/>
          </a:bodyPr>
          <a:lstStyle/>
          <a:p>
            <a:r>
              <a:rPr lang="en-US" dirty="0"/>
              <a:t>Is Mass peak different between early and late terminators? No.</a:t>
            </a:r>
          </a:p>
        </p:txBody>
      </p:sp>
    </p:spTree>
    <p:extLst>
      <p:ext uri="{BB962C8B-B14F-4D97-AF65-F5344CB8AC3E}">
        <p14:creationId xmlns:p14="http://schemas.microsoft.com/office/powerpoint/2010/main" val="1163321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1000898" y="2533135"/>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413157" y="2428102"/>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939114" y="623653"/>
            <a:ext cx="5127045" cy="646331"/>
          </a:xfrm>
          <a:prstGeom prst="rect">
            <a:avLst/>
          </a:prstGeom>
          <a:noFill/>
        </p:spPr>
        <p:txBody>
          <a:bodyPr wrap="none" rtlCol="0">
            <a:spAutoFit/>
          </a:bodyPr>
          <a:lstStyle/>
          <a:p>
            <a:r>
              <a:rPr lang="en-US" dirty="0"/>
              <a:t>What is the CO2 rate on mass peak day?</a:t>
            </a:r>
          </a:p>
          <a:p>
            <a:r>
              <a:rPr lang="en-US" dirty="0"/>
              <a:t>Wander day cannot be compared due to absent data</a:t>
            </a:r>
          </a:p>
        </p:txBody>
      </p:sp>
      <p:cxnSp>
        <p:nvCxnSpPr>
          <p:cNvPr id="13" name="Straight Arrow Connector 12"/>
          <p:cNvCxnSpPr/>
          <p:nvPr/>
        </p:nvCxnSpPr>
        <p:spPr>
          <a:xfrm flipH="1">
            <a:off x="7636932" y="2654643"/>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59163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753691"/>
            <a:ext cx="5291666" cy="33506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766068"/>
            <a:ext cx="5291667" cy="3325864"/>
          </a:xfrm>
          <a:prstGeom prst="rect">
            <a:avLst/>
          </a:prstGeom>
        </p:spPr>
      </p:pic>
      <p:sp>
        <p:nvSpPr>
          <p:cNvPr id="4" name="TextBox 3"/>
          <p:cNvSpPr txBox="1"/>
          <p:nvPr/>
        </p:nvSpPr>
        <p:spPr>
          <a:xfrm>
            <a:off x="2916194" y="2137720"/>
            <a:ext cx="2570768" cy="369332"/>
          </a:xfrm>
          <a:prstGeom prst="rect">
            <a:avLst/>
          </a:prstGeom>
          <a:noFill/>
        </p:spPr>
        <p:txBody>
          <a:bodyPr wrap="none" rtlCol="0">
            <a:spAutoFit/>
          </a:bodyPr>
          <a:lstStyle/>
          <a:p>
            <a:r>
              <a:rPr lang="en-US" dirty="0"/>
              <a:t>Comparing day 6 to day 6</a:t>
            </a:r>
          </a:p>
        </p:txBody>
      </p:sp>
      <p:sp>
        <p:nvSpPr>
          <p:cNvPr id="5" name="TextBox 4"/>
          <p:cNvSpPr txBox="1"/>
          <p:nvPr/>
        </p:nvSpPr>
        <p:spPr>
          <a:xfrm>
            <a:off x="8814486" y="2137720"/>
            <a:ext cx="2570768" cy="369332"/>
          </a:xfrm>
          <a:prstGeom prst="rect">
            <a:avLst/>
          </a:prstGeom>
          <a:noFill/>
        </p:spPr>
        <p:txBody>
          <a:bodyPr wrap="none" rtlCol="0">
            <a:spAutoFit/>
          </a:bodyPr>
          <a:lstStyle/>
          <a:p>
            <a:r>
              <a:rPr lang="en-US" dirty="0"/>
              <a:t>Comparing day 8 to day 6</a:t>
            </a:r>
          </a:p>
        </p:txBody>
      </p:sp>
      <p:sp>
        <p:nvSpPr>
          <p:cNvPr id="7" name="TextBox 6"/>
          <p:cNvSpPr txBox="1"/>
          <p:nvPr/>
        </p:nvSpPr>
        <p:spPr>
          <a:xfrm>
            <a:off x="939114" y="623653"/>
            <a:ext cx="6323526" cy="369332"/>
          </a:xfrm>
          <a:prstGeom prst="rect">
            <a:avLst/>
          </a:prstGeom>
          <a:noFill/>
        </p:spPr>
        <p:txBody>
          <a:bodyPr wrap="none" rtlCol="0">
            <a:spAutoFit/>
          </a:bodyPr>
          <a:lstStyle/>
          <a:p>
            <a:r>
              <a:rPr lang="en-US" dirty="0"/>
              <a:t>CO2 production different between early and late terminators? No.</a:t>
            </a:r>
          </a:p>
        </p:txBody>
      </p:sp>
    </p:spTree>
    <p:extLst>
      <p:ext uri="{BB962C8B-B14F-4D97-AF65-F5344CB8AC3E}">
        <p14:creationId xmlns:p14="http://schemas.microsoft.com/office/powerpoint/2010/main" val="26323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a:blip r:embed="rId2"/>
          <a:stretch>
            <a:fillRect/>
          </a:stretch>
        </p:blipFill>
        <p:spPr>
          <a:xfrm>
            <a:off x="1585015" y="643466"/>
            <a:ext cx="9021970" cy="5571067"/>
          </a:xfrm>
          <a:prstGeom prst="rect">
            <a:avLst/>
          </a:prstGeom>
        </p:spPr>
      </p:pic>
    </p:spTree>
    <p:extLst>
      <p:ext uri="{BB962C8B-B14F-4D97-AF65-F5344CB8AC3E}">
        <p14:creationId xmlns:p14="http://schemas.microsoft.com/office/powerpoint/2010/main" val="12927041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xmlns="" id="{7C980757-7B97-46C7-8F73-4AE45D7DA334}"/>
              </a:ext>
            </a:extLst>
          </p:cNvPr>
          <p:cNvPicPr>
            <a:picLocks noChangeAspect="1"/>
          </p:cNvPicPr>
          <p:nvPr/>
        </p:nvPicPr>
        <p:blipFill>
          <a:blip r:embed="rId2"/>
          <a:stretch>
            <a:fillRect/>
          </a:stretch>
        </p:blipFill>
        <p:spPr>
          <a:xfrm>
            <a:off x="1585045" y="643466"/>
            <a:ext cx="9021910" cy="5571067"/>
          </a:xfrm>
          <a:prstGeom prst="rect">
            <a:avLst/>
          </a:prstGeom>
        </p:spPr>
      </p:pic>
    </p:spTree>
    <p:extLst>
      <p:ext uri="{BB962C8B-B14F-4D97-AF65-F5344CB8AC3E}">
        <p14:creationId xmlns:p14="http://schemas.microsoft.com/office/powerpoint/2010/main" val="3858528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lean mass on day 1 in diapause treatment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846" y="1615894"/>
            <a:ext cx="5551390" cy="4986338"/>
          </a:xfrm>
        </p:spPr>
      </p:pic>
    </p:spTree>
    <p:extLst>
      <p:ext uri="{BB962C8B-B14F-4D97-AF65-F5344CB8AC3E}">
        <p14:creationId xmlns:p14="http://schemas.microsoft.com/office/powerpoint/2010/main" val="17756020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9096"/>
            <a:ext cx="5099550" cy="4525963"/>
          </a:xfrm>
        </p:spPr>
      </p:pic>
    </p:spTree>
    <p:extLst>
      <p:ext uri="{BB962C8B-B14F-4D97-AF65-F5344CB8AC3E}">
        <p14:creationId xmlns:p14="http://schemas.microsoft.com/office/powerpoint/2010/main" val="11101897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917" y="1621410"/>
            <a:ext cx="5680647" cy="4527901"/>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017" y="1621410"/>
            <a:ext cx="5695939" cy="4525963"/>
          </a:xfrm>
        </p:spPr>
      </p:pic>
    </p:spTree>
    <p:extLst>
      <p:ext uri="{BB962C8B-B14F-4D97-AF65-F5344CB8AC3E}">
        <p14:creationId xmlns:p14="http://schemas.microsoft.com/office/powerpoint/2010/main" val="1621102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smtClean="0"/>
              <a:t>Metabolism </a:t>
            </a:r>
            <a:r>
              <a:rPr lang="en-US" sz="3600" dirty="0"/>
              <a:t>and Development </a:t>
            </a:r>
            <a:r>
              <a:rPr lang="en-US" sz="3600" dirty="0" smtClean="0"/>
              <a:t>suppressed</a:t>
            </a:r>
          </a:p>
          <a:p>
            <a:pPr lvl="1">
              <a:lnSpc>
                <a:spcPct val="110000"/>
              </a:lnSpc>
              <a:spcAft>
                <a:spcPts val="500"/>
              </a:spcAft>
            </a:pPr>
            <a:r>
              <a:rPr lang="en-US" sz="3600" dirty="0"/>
              <a:t>Feeding is terminated</a:t>
            </a:r>
            <a:r>
              <a:rPr lang="en-US" sz="3600" dirty="0" smtClean="0"/>
              <a:t>*</a:t>
            </a:r>
            <a:endParaRPr lang="en-US" sz="3600" dirty="0"/>
          </a:p>
          <a:p>
            <a:pPr lvl="1">
              <a:lnSpc>
                <a:spcPct val="110000"/>
              </a:lnSpc>
              <a:spcAft>
                <a:spcPts val="500"/>
              </a:spcAft>
            </a:pPr>
            <a:r>
              <a:rPr lang="en-US" sz="3600" dirty="0" smtClean="0"/>
              <a:t>Preparation for diapause</a:t>
            </a:r>
            <a:endParaRPr lang="en-US" sz="3600" dirty="0"/>
          </a:p>
          <a:p>
            <a:pPr lvl="1">
              <a:lnSpc>
                <a:spcPct val="110000"/>
              </a:lnSpc>
              <a:spcAft>
                <a:spcPts val="500"/>
              </a:spcAft>
            </a:pPr>
            <a:endParaRPr lang="en-US" sz="3600" dirty="0"/>
          </a:p>
          <a:p>
            <a:pPr lvl="1">
              <a:lnSpc>
                <a:spcPct val="110000"/>
              </a:lnSpc>
              <a:spcAft>
                <a:spcPts val="500"/>
              </a:spcAft>
            </a:pPr>
            <a:endParaRPr lang="en-US" sz="3600" dirty="0"/>
          </a:p>
        </p:txBody>
      </p:sp>
      <p:pic>
        <p:nvPicPr>
          <p:cNvPr id="8" name="Picture 7">
            <a:extLst>
              <a:ext uri="{FF2B5EF4-FFF2-40B4-BE49-F238E27FC236}">
                <a16:creationId xmlns:a16="http://schemas.microsoft.com/office/drawing/2014/main" xmlns="" id="{7F8E03E1-6B8B-4532-B60F-04187D8C86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31" t="16685" r="16450" b="8552"/>
          <a:stretch/>
        </p:blipFill>
        <p:spPr>
          <a:xfrm>
            <a:off x="7222247" y="1087302"/>
            <a:ext cx="3802383" cy="3840250"/>
          </a:xfrm>
          <a:prstGeom prst="rect">
            <a:avLst/>
          </a:prstGeom>
        </p:spPr>
      </p:pic>
      <p:sp>
        <p:nvSpPr>
          <p:cNvPr id="9" name="Minus 7">
            <a:extLst>
              <a:ext uri="{FF2B5EF4-FFF2-40B4-BE49-F238E27FC236}">
                <a16:creationId xmlns:a16="http://schemas.microsoft.com/office/drawing/2014/main" xmlns="" id="{5E978AFB-8044-447C-877B-AB3FFD8E9EE7}"/>
              </a:ext>
            </a:extLst>
          </p:cNvPr>
          <p:cNvSpPr/>
          <p:nvPr/>
        </p:nvSpPr>
        <p:spPr>
          <a:xfrm>
            <a:off x="8954863" y="2917470"/>
            <a:ext cx="206976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smtClean="0"/>
              <a:t>Carbohydrates</a:t>
            </a:r>
            <a:endParaRPr lang="en-US" sz="2400" kern="1200" dirty="0"/>
          </a:p>
        </p:txBody>
      </p:sp>
      <p:sp>
        <p:nvSpPr>
          <p:cNvPr id="13" name="Minus 9">
            <a:extLst>
              <a:ext uri="{FF2B5EF4-FFF2-40B4-BE49-F238E27FC236}">
                <a16:creationId xmlns:a16="http://schemas.microsoft.com/office/drawing/2014/main" xmlns="" id="{37080D61-B1A1-4D83-9439-220BE81BD2B2}"/>
              </a:ext>
            </a:extLst>
          </p:cNvPr>
          <p:cNvSpPr/>
          <p:nvPr/>
        </p:nvSpPr>
        <p:spPr>
          <a:xfrm>
            <a:off x="7222247" y="4579499"/>
            <a:ext cx="222104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a:t>Proteins</a:t>
            </a:r>
          </a:p>
        </p:txBody>
      </p:sp>
      <p:sp>
        <p:nvSpPr>
          <p:cNvPr id="10" name="Minus 7">
            <a:extLst>
              <a:ext uri="{FF2B5EF4-FFF2-40B4-BE49-F238E27FC236}">
                <a16:creationId xmlns:a16="http://schemas.microsoft.com/office/drawing/2014/main" xmlns="" id="{5E978AFB-8044-447C-877B-AB3FFD8E9EE7}"/>
              </a:ext>
            </a:extLst>
          </p:cNvPr>
          <p:cNvSpPr/>
          <p:nvPr/>
        </p:nvSpPr>
        <p:spPr>
          <a:xfrm>
            <a:off x="7222247" y="1087302"/>
            <a:ext cx="2069766" cy="323053"/>
          </a:xfrm>
          <a:prstGeom prst="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400" kern="1200" dirty="0" smtClean="0"/>
              <a:t>Lipids</a:t>
            </a:r>
            <a:endParaRPr lang="en-US" sz="2400" kern="1200" dirty="0"/>
          </a:p>
        </p:txBody>
      </p:sp>
    </p:spTree>
    <p:extLst>
      <p:ext uri="{BB962C8B-B14F-4D97-AF65-F5344CB8AC3E}">
        <p14:creationId xmlns:p14="http://schemas.microsoft.com/office/powerpoint/2010/main" val="124808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68" y="1588626"/>
            <a:ext cx="5937632"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868" y="1584389"/>
            <a:ext cx="5707009" cy="4530199"/>
          </a:xfrm>
          <a:prstGeom prst="rect">
            <a:avLst/>
          </a:prstGeom>
        </p:spPr>
      </p:pic>
    </p:spTree>
    <p:extLst>
      <p:ext uri="{BB962C8B-B14F-4D97-AF65-F5344CB8AC3E}">
        <p14:creationId xmlns:p14="http://schemas.microsoft.com/office/powerpoint/2010/main" val="740856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474" y="1687461"/>
            <a:ext cx="5880526"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622" y="1693748"/>
            <a:ext cx="5303603" cy="4519676"/>
          </a:xfrm>
          <a:prstGeom prst="rect">
            <a:avLst/>
          </a:prstGeom>
        </p:spPr>
      </p:pic>
    </p:spTree>
    <p:extLst>
      <p:ext uri="{BB962C8B-B14F-4D97-AF65-F5344CB8AC3E}">
        <p14:creationId xmlns:p14="http://schemas.microsoft.com/office/powerpoint/2010/main" val="456858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33" y="1720122"/>
            <a:ext cx="5941667" cy="452596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858" y="1717223"/>
            <a:ext cx="5661077" cy="4528862"/>
          </a:xfrm>
          <a:prstGeom prst="rect">
            <a:avLst/>
          </a:prstGeom>
        </p:spPr>
      </p:pic>
    </p:spTree>
    <p:extLst>
      <p:ext uri="{BB962C8B-B14F-4D97-AF65-F5344CB8AC3E}">
        <p14:creationId xmlns:p14="http://schemas.microsoft.com/office/powerpoint/2010/main" val="11717967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photoperiod to explain lipid mass difference between treatments on Day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032" y="1417638"/>
            <a:ext cx="5685935" cy="4525963"/>
          </a:xfrm>
        </p:spPr>
      </p:pic>
    </p:spTree>
    <p:extLst>
      <p:ext uri="{BB962C8B-B14F-4D97-AF65-F5344CB8AC3E}">
        <p14:creationId xmlns:p14="http://schemas.microsoft.com/office/powerpoint/2010/main" val="19632367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Strain to Explain lipid mass on day 1</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17638"/>
            <a:ext cx="4816856" cy="452596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507" y="1417638"/>
            <a:ext cx="4574893" cy="4525963"/>
          </a:xfrm>
          <a:prstGeom prst="rect">
            <a:avLst/>
          </a:prstGeom>
        </p:spPr>
      </p:pic>
    </p:spTree>
    <p:extLst>
      <p:ext uri="{BB962C8B-B14F-4D97-AF65-F5344CB8AC3E}">
        <p14:creationId xmlns:p14="http://schemas.microsoft.com/office/powerpoint/2010/main" val="344261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strain to explain lipid mass on wandering day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914" y="1417638"/>
            <a:ext cx="4413365" cy="4223543"/>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561" y="1417638"/>
            <a:ext cx="4331839" cy="4223543"/>
          </a:xfrm>
          <a:prstGeom prst="rect">
            <a:avLst/>
          </a:prstGeom>
        </p:spPr>
      </p:pic>
    </p:spTree>
    <p:extLst>
      <p:ext uri="{BB962C8B-B14F-4D97-AF65-F5344CB8AC3E}">
        <p14:creationId xmlns:p14="http://schemas.microsoft.com/office/powerpoint/2010/main" val="9271515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720" y="1155615"/>
            <a:ext cx="5291666" cy="4546769"/>
          </a:xfrm>
          <a:prstGeom prst="rect">
            <a:avLst/>
          </a:prstGeom>
        </p:spPr>
      </p:pic>
      <p:pic>
        <p:nvPicPr>
          <p:cNvPr id="9"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0681" y="1155615"/>
            <a:ext cx="5291667" cy="4546769"/>
          </a:xfrm>
          <a:prstGeom prst="rect">
            <a:avLst/>
          </a:prstGeom>
        </p:spPr>
      </p:pic>
    </p:spTree>
    <p:extLst>
      <p:ext uri="{BB962C8B-B14F-4D97-AF65-F5344CB8AC3E}">
        <p14:creationId xmlns:p14="http://schemas.microsoft.com/office/powerpoint/2010/main" val="4953632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592" y="1170835"/>
            <a:ext cx="5291666" cy="4516330"/>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170836"/>
            <a:ext cx="5291667" cy="4516330"/>
          </a:xfrm>
          <a:prstGeom prst="rect">
            <a:avLst/>
          </a:prstGeom>
        </p:spPr>
      </p:pic>
    </p:spTree>
    <p:extLst>
      <p:ext uri="{BB962C8B-B14F-4D97-AF65-F5344CB8AC3E}">
        <p14:creationId xmlns:p14="http://schemas.microsoft.com/office/powerpoint/2010/main" val="19238631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66" y="1161837"/>
            <a:ext cx="5291666" cy="4534326"/>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750" y="1161837"/>
            <a:ext cx="5291667" cy="4450337"/>
          </a:xfrm>
          <a:prstGeom prst="rect">
            <a:avLst/>
          </a:prstGeom>
        </p:spPr>
      </p:pic>
    </p:spTree>
    <p:extLst>
      <p:ext uri="{BB962C8B-B14F-4D97-AF65-F5344CB8AC3E}">
        <p14:creationId xmlns:p14="http://schemas.microsoft.com/office/powerpoint/2010/main" val="1853634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8853"/>
            <a:ext cx="12192000" cy="6671257"/>
          </a:xfrm>
        </p:spPr>
      </p:pic>
      <p:cxnSp>
        <p:nvCxnSpPr>
          <p:cNvPr id="5" name="Straight Arrow Connector 4"/>
          <p:cNvCxnSpPr/>
          <p:nvPr/>
        </p:nvCxnSpPr>
        <p:spPr>
          <a:xfrm>
            <a:off x="333632" y="2916195"/>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248032" y="3657252"/>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096000" y="3348682"/>
            <a:ext cx="543698" cy="6171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118326" y="4718575"/>
            <a:ext cx="753762" cy="308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6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1522" y="354265"/>
            <a:ext cx="6707918" cy="1343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5400" dirty="0"/>
              <a:t> During Diapause</a:t>
            </a:r>
          </a:p>
        </p:txBody>
      </p:sp>
      <p:sp>
        <p:nvSpPr>
          <p:cNvPr id="5" name="Content Placeholder 2"/>
          <p:cNvSpPr txBox="1">
            <a:spLocks/>
          </p:cNvSpPr>
          <p:nvPr/>
        </p:nvSpPr>
        <p:spPr>
          <a:xfrm>
            <a:off x="256104" y="1703795"/>
            <a:ext cx="5924437" cy="4339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10000"/>
              </a:lnSpc>
              <a:spcAft>
                <a:spcPts val="500"/>
              </a:spcAft>
            </a:pPr>
            <a:r>
              <a:rPr lang="en-US" sz="3600" dirty="0"/>
              <a:t>Feeding is terminated*</a:t>
            </a:r>
          </a:p>
          <a:p>
            <a:pPr lvl="1">
              <a:lnSpc>
                <a:spcPct val="110000"/>
              </a:lnSpc>
              <a:spcAft>
                <a:spcPts val="500"/>
              </a:spcAft>
            </a:pPr>
            <a:r>
              <a:rPr lang="en-US" sz="3600" dirty="0"/>
              <a:t>Metabolism and Development suppressed</a:t>
            </a:r>
          </a:p>
          <a:p>
            <a:pPr lvl="1">
              <a:lnSpc>
                <a:spcPct val="110000"/>
              </a:lnSpc>
              <a:spcAft>
                <a:spcPts val="500"/>
              </a:spcAft>
            </a:pPr>
            <a:r>
              <a:rPr lang="en-US" sz="3600" dirty="0"/>
              <a:t>Increased nutrition stores</a:t>
            </a:r>
          </a:p>
          <a:p>
            <a:pPr lvl="1">
              <a:lnSpc>
                <a:spcPct val="110000"/>
              </a:lnSpc>
              <a:spcAft>
                <a:spcPts val="500"/>
              </a:spcAft>
            </a:pPr>
            <a:endParaRPr lang="en-US" sz="3600" dirty="0"/>
          </a:p>
          <a:p>
            <a:pPr lvl="1">
              <a:lnSpc>
                <a:spcPct val="110000"/>
              </a:lnSpc>
              <a:spcAft>
                <a:spcPts val="500"/>
              </a:spcAft>
            </a:pPr>
            <a:endParaRPr lang="en-US" sz="3600" dirty="0"/>
          </a:p>
        </p:txBody>
      </p:sp>
      <p:pic>
        <p:nvPicPr>
          <p:cNvPr id="3" name="Picture 2">
            <a:extLst>
              <a:ext uri="{FF2B5EF4-FFF2-40B4-BE49-F238E27FC236}">
                <a16:creationId xmlns:a16="http://schemas.microsoft.com/office/drawing/2014/main" xmlns="" id="{628ECA6C-590E-4FB0-A51B-3FFF8B4F1053}"/>
              </a:ext>
            </a:extLst>
          </p:cNvPr>
          <p:cNvPicPr>
            <a:picLocks noChangeAspect="1"/>
          </p:cNvPicPr>
          <p:nvPr/>
        </p:nvPicPr>
        <p:blipFill rotWithShape="1">
          <a:blip r:embed="rId3"/>
          <a:srcRect l="5247" r="58674" b="62509"/>
          <a:stretch/>
        </p:blipFill>
        <p:spPr>
          <a:xfrm>
            <a:off x="7319405" y="354265"/>
            <a:ext cx="3802383" cy="2718119"/>
          </a:xfrm>
          <a:prstGeom prst="rect">
            <a:avLst/>
          </a:prstGeom>
        </p:spPr>
      </p:pic>
      <p:sp>
        <p:nvSpPr>
          <p:cNvPr id="10" name="TextBox 9">
            <a:extLst>
              <a:ext uri="{FF2B5EF4-FFF2-40B4-BE49-F238E27FC236}">
                <a16:creationId xmlns:a16="http://schemas.microsoft.com/office/drawing/2014/main" xmlns="" id="{80E48F76-7284-402B-969B-00F361BEE423}"/>
              </a:ext>
            </a:extLst>
          </p:cNvPr>
          <p:cNvSpPr txBox="1"/>
          <p:nvPr/>
        </p:nvSpPr>
        <p:spPr>
          <a:xfrm>
            <a:off x="7944758" y="2945426"/>
            <a:ext cx="2454518" cy="253916"/>
          </a:xfrm>
          <a:prstGeom prst="rect">
            <a:avLst/>
          </a:prstGeom>
          <a:noFill/>
        </p:spPr>
        <p:txBody>
          <a:bodyPr wrap="none" rtlCol="0">
            <a:spAutoFit/>
          </a:bodyPr>
          <a:lstStyle/>
          <a:p>
            <a:r>
              <a:rPr lang="en-US" sz="1050" dirty="0"/>
              <a:t>Chang et al. 2016, </a:t>
            </a:r>
            <a:r>
              <a:rPr lang="en-US" sz="1050" i="1" dirty="0"/>
              <a:t>Scientific Reports vol. 6</a:t>
            </a:r>
          </a:p>
        </p:txBody>
      </p:sp>
      <p:pic>
        <p:nvPicPr>
          <p:cNvPr id="11" name="Picture 10">
            <a:extLst>
              <a:ext uri="{FF2B5EF4-FFF2-40B4-BE49-F238E27FC236}">
                <a16:creationId xmlns:a16="http://schemas.microsoft.com/office/drawing/2014/main" xmlns="" id="{9C58F125-4E9E-4479-8440-77250088E9A5}"/>
              </a:ext>
            </a:extLst>
          </p:cNvPr>
          <p:cNvPicPr>
            <a:picLocks noChangeAspect="1"/>
          </p:cNvPicPr>
          <p:nvPr/>
        </p:nvPicPr>
        <p:blipFill>
          <a:blip r:embed="rId4"/>
          <a:stretch>
            <a:fillRect/>
          </a:stretch>
        </p:blipFill>
        <p:spPr>
          <a:xfrm>
            <a:off x="7319405" y="3703385"/>
            <a:ext cx="3705225" cy="2800350"/>
          </a:xfrm>
          <a:prstGeom prst="rect">
            <a:avLst/>
          </a:prstGeom>
        </p:spPr>
      </p:pic>
      <p:sp>
        <p:nvSpPr>
          <p:cNvPr id="12" name="TextBox 11">
            <a:extLst>
              <a:ext uri="{FF2B5EF4-FFF2-40B4-BE49-F238E27FC236}">
                <a16:creationId xmlns:a16="http://schemas.microsoft.com/office/drawing/2014/main" xmlns="" id="{68DF9820-9D30-4C4F-8DCE-4A2DCB2D998F}"/>
              </a:ext>
            </a:extLst>
          </p:cNvPr>
          <p:cNvSpPr txBox="1"/>
          <p:nvPr/>
        </p:nvSpPr>
        <p:spPr>
          <a:xfrm>
            <a:off x="8133734" y="6463148"/>
            <a:ext cx="2457724" cy="253916"/>
          </a:xfrm>
          <a:prstGeom prst="rect">
            <a:avLst/>
          </a:prstGeom>
          <a:noFill/>
        </p:spPr>
        <p:txBody>
          <a:bodyPr wrap="none" rtlCol="0">
            <a:spAutoFit/>
          </a:bodyPr>
          <a:lstStyle/>
          <a:p>
            <a:r>
              <a:rPr lang="en-US" sz="1050" dirty="0"/>
              <a:t>Adapted from Mitchell and </a:t>
            </a:r>
            <a:r>
              <a:rPr lang="en-US" sz="1050" dirty="0" err="1"/>
              <a:t>Briegel</a:t>
            </a:r>
            <a:r>
              <a:rPr lang="en-US" sz="1050" dirty="0"/>
              <a:t> 1989</a:t>
            </a:r>
            <a:endParaRPr lang="en-US" sz="1050" i="1" dirty="0"/>
          </a:p>
        </p:txBody>
      </p:sp>
    </p:spTree>
    <p:extLst>
      <p:ext uri="{BB962C8B-B14F-4D97-AF65-F5344CB8AC3E}">
        <p14:creationId xmlns:p14="http://schemas.microsoft.com/office/powerpoint/2010/main" val="7926013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5392773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3467" y="1795198"/>
            <a:ext cx="5291666" cy="3267603"/>
          </a:xfrm>
          <a:prstGeom prst="rect">
            <a:avLst/>
          </a:prstGeom>
        </p:spPr>
      </p:pic>
      <p:pic>
        <p:nvPicPr>
          <p:cNvPr id="2" name="Picture 1"/>
          <p:cNvPicPr>
            <a:picLocks noChangeAspect="1"/>
          </p:cNvPicPr>
          <p:nvPr/>
        </p:nvPicPr>
        <p:blipFill>
          <a:blip r:embed="rId3"/>
          <a:stretch>
            <a:fillRect/>
          </a:stretch>
        </p:blipFill>
        <p:spPr>
          <a:xfrm>
            <a:off x="6256865" y="1795198"/>
            <a:ext cx="5291667" cy="3267604"/>
          </a:xfrm>
          <a:prstGeom prst="rect">
            <a:avLst/>
          </a:prstGeom>
        </p:spPr>
      </p:pic>
      <p:cxnSp>
        <p:nvCxnSpPr>
          <p:cNvPr id="5" name="Straight Arrow Connector 4"/>
          <p:cNvCxnSpPr/>
          <p:nvPr/>
        </p:nvCxnSpPr>
        <p:spPr>
          <a:xfrm>
            <a:off x="939114" y="1260389"/>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p:cNvCxnSpPr/>
          <p:nvPr/>
        </p:nvCxnSpPr>
        <p:spPr>
          <a:xfrm>
            <a:off x="6398741" y="1412788"/>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p:nvPr/>
        </p:nvCxnSpPr>
        <p:spPr>
          <a:xfrm>
            <a:off x="6629056" y="1303637"/>
            <a:ext cx="902043" cy="1000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939114" y="623653"/>
            <a:ext cx="2750305" cy="369332"/>
          </a:xfrm>
          <a:prstGeom prst="rect">
            <a:avLst/>
          </a:prstGeom>
          <a:noFill/>
        </p:spPr>
        <p:txBody>
          <a:bodyPr wrap="none" rtlCol="0">
            <a:spAutoFit/>
          </a:bodyPr>
          <a:lstStyle/>
          <a:p>
            <a:r>
              <a:rPr lang="en-US"/>
              <a:t>Which Day Does Mass Peak</a:t>
            </a:r>
          </a:p>
        </p:txBody>
      </p:sp>
    </p:spTree>
    <p:extLst>
      <p:ext uri="{BB962C8B-B14F-4D97-AF65-F5344CB8AC3E}">
        <p14:creationId xmlns:p14="http://schemas.microsoft.com/office/powerpoint/2010/main" val="12532798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p:cNvGraphicFramePr>
          <p:nvPr>
            <p:extLst>
              <p:ext uri="{D42A27DB-BD31-4B8C-83A1-F6EECF244321}">
                <p14:modId xmlns:p14="http://schemas.microsoft.com/office/powerpoint/2010/main" val="516188054"/>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372561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4202" y="1371599"/>
            <a:ext cx="8633871" cy="5486400"/>
          </a:xfrm>
          <a:prstGeom prst="rect">
            <a:avLst/>
          </a:prstGeom>
        </p:spPr>
      </p:pic>
      <p:sp>
        <p:nvSpPr>
          <p:cNvPr id="21" name="Rectangle 20"/>
          <p:cNvSpPr/>
          <p:nvPr/>
        </p:nvSpPr>
        <p:spPr>
          <a:xfrm>
            <a:off x="733167" y="711965"/>
            <a:ext cx="3115468" cy="33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38488"/>
            <a:ext cx="12280899" cy="855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rPr>
              <a:t>Is there a difference </a:t>
            </a:r>
            <a:r>
              <a:rPr lang="en-US" sz="6000" b="1">
                <a:solidFill>
                  <a:schemeClr val="tx1"/>
                </a:solidFill>
              </a:rPr>
              <a:t>between strains?</a:t>
            </a:r>
            <a:endParaRPr lang="en-US" sz="6000" b="1" dirty="0">
              <a:solidFill>
                <a:schemeClr val="tx1"/>
              </a:solidFill>
            </a:endParaRPr>
          </a:p>
        </p:txBody>
      </p:sp>
      <p:sp>
        <p:nvSpPr>
          <p:cNvPr id="6" name="Rectangle 5">
            <a:extLst>
              <a:ext uri="{FF2B5EF4-FFF2-40B4-BE49-F238E27FC236}">
                <a16:creationId xmlns:a16="http://schemas.microsoft.com/office/drawing/2014/main" xmlns="" id="{61FBDA45-0A56-48FE-AB7F-1FFDA45A2CE1}"/>
              </a:ext>
            </a:extLst>
          </p:cNvPr>
          <p:cNvSpPr/>
          <p:nvPr/>
        </p:nvSpPr>
        <p:spPr>
          <a:xfrm>
            <a:off x="2441866" y="1762990"/>
            <a:ext cx="3491344" cy="309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Diapause</a:t>
            </a:r>
          </a:p>
        </p:txBody>
      </p:sp>
      <p:sp>
        <p:nvSpPr>
          <p:cNvPr id="7" name="Rectangle 6">
            <a:extLst>
              <a:ext uri="{FF2B5EF4-FFF2-40B4-BE49-F238E27FC236}">
                <a16:creationId xmlns:a16="http://schemas.microsoft.com/office/drawing/2014/main" xmlns="" id="{8BC9FCBD-3D2D-4B72-9C81-E488F3969D59}"/>
              </a:ext>
            </a:extLst>
          </p:cNvPr>
          <p:cNvSpPr/>
          <p:nvPr/>
        </p:nvSpPr>
        <p:spPr>
          <a:xfrm>
            <a:off x="2431475" y="2082506"/>
            <a:ext cx="3491344" cy="4236710"/>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2936C5C8-6DE2-4509-98E2-4C16BF6BEF22}"/>
              </a:ext>
            </a:extLst>
          </p:cNvPr>
          <p:cNvSpPr/>
          <p:nvPr/>
        </p:nvSpPr>
        <p:spPr>
          <a:xfrm>
            <a:off x="5965911" y="1762990"/>
            <a:ext cx="3477498" cy="3091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Non Diapause</a:t>
            </a:r>
          </a:p>
        </p:txBody>
      </p:sp>
      <p:sp>
        <p:nvSpPr>
          <p:cNvPr id="12" name="Rectangle 11"/>
          <p:cNvSpPr/>
          <p:nvPr/>
        </p:nvSpPr>
        <p:spPr>
          <a:xfrm>
            <a:off x="1093715" y="294312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Lipid Mass (g)</a:t>
            </a:r>
          </a:p>
        </p:txBody>
      </p:sp>
      <p:sp>
        <p:nvSpPr>
          <p:cNvPr id="13" name="Rectangle 12"/>
          <p:cNvSpPr/>
          <p:nvPr/>
        </p:nvSpPr>
        <p:spPr>
          <a:xfrm>
            <a:off x="2153110" y="6384653"/>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556751" y="6360671"/>
            <a:ext cx="429581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23" name="Rectangle 22"/>
          <p:cNvSpPr/>
          <p:nvPr/>
        </p:nvSpPr>
        <p:spPr>
          <a:xfrm>
            <a:off x="9290848" y="3462414"/>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3E4EFF3D-1ED6-4A9E-834B-3F4D58AD1F8D}"/>
              </a:ext>
            </a:extLst>
          </p:cNvPr>
          <p:cNvSpPr/>
          <p:nvPr/>
        </p:nvSpPr>
        <p:spPr>
          <a:xfrm>
            <a:off x="5964384" y="2092897"/>
            <a:ext cx="3491343" cy="4236710"/>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55017" y="3510841"/>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55016" y="3943978"/>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69416" y="3392933"/>
            <a:ext cx="1805302" cy="400110"/>
          </a:xfrm>
          <a:prstGeom prst="rect">
            <a:avLst/>
          </a:prstGeom>
          <a:noFill/>
        </p:spPr>
        <p:txBody>
          <a:bodyPr wrap="none" rtlCol="0">
            <a:spAutoFit/>
          </a:bodyPr>
          <a:lstStyle/>
          <a:p>
            <a:r>
              <a:rPr lang="en-US" sz="2000" b="1" dirty="0"/>
              <a:t>Short Diapause</a:t>
            </a:r>
          </a:p>
        </p:txBody>
      </p:sp>
      <p:sp>
        <p:nvSpPr>
          <p:cNvPr id="22" name="TextBox 21"/>
          <p:cNvSpPr txBox="1"/>
          <p:nvPr/>
        </p:nvSpPr>
        <p:spPr>
          <a:xfrm>
            <a:off x="10269414" y="3839523"/>
            <a:ext cx="1734770" cy="400110"/>
          </a:xfrm>
          <a:prstGeom prst="rect">
            <a:avLst/>
          </a:prstGeom>
          <a:noFill/>
        </p:spPr>
        <p:txBody>
          <a:bodyPr wrap="none" rtlCol="0">
            <a:spAutoFit/>
          </a:bodyPr>
          <a:lstStyle/>
          <a:p>
            <a:r>
              <a:rPr lang="en-US" sz="2000" b="1" dirty="0"/>
              <a:t>Long Diapause</a:t>
            </a:r>
          </a:p>
        </p:txBody>
      </p:sp>
      <p:sp>
        <p:nvSpPr>
          <p:cNvPr id="25" name="Rectangle 24"/>
          <p:cNvSpPr/>
          <p:nvPr/>
        </p:nvSpPr>
        <p:spPr>
          <a:xfrm>
            <a:off x="2431475" y="1289644"/>
            <a:ext cx="4755388" cy="390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2" name="TextBox 1"/>
          <p:cNvSpPr txBox="1"/>
          <p:nvPr/>
        </p:nvSpPr>
        <p:spPr>
          <a:xfrm>
            <a:off x="2737120" y="2811371"/>
            <a:ext cx="364202" cy="523220"/>
          </a:xfrm>
          <a:prstGeom prst="rect">
            <a:avLst/>
          </a:prstGeom>
          <a:noFill/>
        </p:spPr>
        <p:txBody>
          <a:bodyPr wrap="none" rtlCol="0">
            <a:spAutoFit/>
          </a:bodyPr>
          <a:lstStyle/>
          <a:p>
            <a:r>
              <a:rPr lang="en-US" sz="2800" b="1"/>
              <a:t>*</a:t>
            </a:r>
          </a:p>
        </p:txBody>
      </p:sp>
    </p:spTree>
    <p:extLst>
      <p:ext uri="{BB962C8B-B14F-4D97-AF65-F5344CB8AC3E}">
        <p14:creationId xmlns:p14="http://schemas.microsoft.com/office/powerpoint/2010/main" val="10424083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38"/>
            <a:ext cx="10972800" cy="1143000"/>
          </a:xfrm>
        </p:spPr>
        <p:txBody>
          <a:bodyPr>
            <a:normAutofit fontScale="90000"/>
          </a:bodyPr>
          <a:lstStyle/>
          <a:p>
            <a:r>
              <a:rPr lang="en-US" dirty="0"/>
              <a:t>Does wandering day differ between </a:t>
            </a:r>
            <a:r>
              <a:rPr lang="en-US"/>
              <a:t>strains programmed for diapause?</a:t>
            </a:r>
          </a:p>
        </p:txBody>
      </p:sp>
      <p:pic>
        <p:nvPicPr>
          <p:cNvPr id="2" name="Picture 1">
            <a:extLst>
              <a:ext uri="{FF2B5EF4-FFF2-40B4-BE49-F238E27FC236}">
                <a16:creationId xmlns:a16="http://schemas.microsoft.com/office/drawing/2014/main" xmlns="" id="{1DA62AB2-D19A-4032-9A8E-E0C8D1B1D03C}"/>
              </a:ext>
            </a:extLst>
          </p:cNvPr>
          <p:cNvPicPr>
            <a:picLocks noChangeAspect="1"/>
          </p:cNvPicPr>
          <p:nvPr/>
        </p:nvPicPr>
        <p:blipFill rotWithShape="1">
          <a:blip r:embed="rId2"/>
          <a:srcRect l="3479" t="13177" b="10605"/>
          <a:stretch/>
        </p:blipFill>
        <p:spPr>
          <a:xfrm>
            <a:off x="2450591" y="2025879"/>
            <a:ext cx="7544481" cy="3676632"/>
          </a:xfrm>
          <a:prstGeom prst="rect">
            <a:avLst/>
          </a:prstGeom>
        </p:spPr>
      </p:pic>
      <p:sp>
        <p:nvSpPr>
          <p:cNvPr id="5" name="TextBox 4">
            <a:extLst>
              <a:ext uri="{FF2B5EF4-FFF2-40B4-BE49-F238E27FC236}">
                <a16:creationId xmlns:a16="http://schemas.microsoft.com/office/drawing/2014/main" xmlns="" id="{2AAF33DC-1404-41BE-B764-A0B98E1AF176}"/>
              </a:ext>
            </a:extLst>
          </p:cNvPr>
          <p:cNvSpPr txBox="1"/>
          <p:nvPr/>
        </p:nvSpPr>
        <p:spPr>
          <a:xfrm rot="16200000">
            <a:off x="1213244" y="3679527"/>
            <a:ext cx="1814599" cy="369332"/>
          </a:xfrm>
          <a:prstGeom prst="rect">
            <a:avLst/>
          </a:prstGeom>
          <a:noFill/>
        </p:spPr>
        <p:txBody>
          <a:bodyPr wrap="none" rtlCol="0">
            <a:spAutoFit/>
          </a:bodyPr>
          <a:lstStyle/>
          <a:p>
            <a:r>
              <a:rPr lang="en-US" dirty="0"/>
              <a:t>WANDERING DAY</a:t>
            </a:r>
          </a:p>
        </p:txBody>
      </p:sp>
      <p:sp>
        <p:nvSpPr>
          <p:cNvPr id="6" name="TextBox 5">
            <a:extLst>
              <a:ext uri="{FF2B5EF4-FFF2-40B4-BE49-F238E27FC236}">
                <a16:creationId xmlns:a16="http://schemas.microsoft.com/office/drawing/2014/main" xmlns="" id="{B402D72A-FE37-4337-9A98-D5266F265941}"/>
              </a:ext>
            </a:extLst>
          </p:cNvPr>
          <p:cNvSpPr txBox="1"/>
          <p:nvPr/>
        </p:nvSpPr>
        <p:spPr>
          <a:xfrm>
            <a:off x="3762338" y="2270240"/>
            <a:ext cx="381836" cy="584775"/>
          </a:xfrm>
          <a:prstGeom prst="rect">
            <a:avLst/>
          </a:prstGeom>
          <a:noFill/>
        </p:spPr>
        <p:txBody>
          <a:bodyPr wrap="none" rtlCol="0">
            <a:spAutoFit/>
          </a:bodyPr>
          <a:lstStyle/>
          <a:p>
            <a:r>
              <a:rPr lang="en-US" sz="3200" dirty="0"/>
              <a:t>a</a:t>
            </a:r>
          </a:p>
        </p:txBody>
      </p:sp>
      <p:sp>
        <p:nvSpPr>
          <p:cNvPr id="8" name="TextBox 7">
            <a:extLst>
              <a:ext uri="{FF2B5EF4-FFF2-40B4-BE49-F238E27FC236}">
                <a16:creationId xmlns:a16="http://schemas.microsoft.com/office/drawing/2014/main" xmlns="" id="{69A7A5EC-3C6D-4D4A-A1B8-B99809C7EF40}"/>
              </a:ext>
            </a:extLst>
          </p:cNvPr>
          <p:cNvSpPr txBox="1"/>
          <p:nvPr/>
        </p:nvSpPr>
        <p:spPr>
          <a:xfrm>
            <a:off x="5265003" y="2025879"/>
            <a:ext cx="381836" cy="584775"/>
          </a:xfrm>
          <a:prstGeom prst="rect">
            <a:avLst/>
          </a:prstGeom>
          <a:noFill/>
        </p:spPr>
        <p:txBody>
          <a:bodyPr wrap="none" rtlCol="0">
            <a:spAutoFit/>
          </a:bodyPr>
          <a:lstStyle/>
          <a:p>
            <a:r>
              <a:rPr lang="en-US" sz="3200" dirty="0"/>
              <a:t>a</a:t>
            </a:r>
          </a:p>
        </p:txBody>
      </p:sp>
      <p:sp>
        <p:nvSpPr>
          <p:cNvPr id="10" name="TextBox 9">
            <a:extLst>
              <a:ext uri="{FF2B5EF4-FFF2-40B4-BE49-F238E27FC236}">
                <a16:creationId xmlns:a16="http://schemas.microsoft.com/office/drawing/2014/main" xmlns="" id="{1A594A22-0FD9-43B5-B5CC-649400D7C9B7}"/>
              </a:ext>
            </a:extLst>
          </p:cNvPr>
          <p:cNvSpPr txBox="1"/>
          <p:nvPr/>
        </p:nvSpPr>
        <p:spPr>
          <a:xfrm>
            <a:off x="7391400" y="4577495"/>
            <a:ext cx="401072" cy="584775"/>
          </a:xfrm>
          <a:prstGeom prst="rect">
            <a:avLst/>
          </a:prstGeom>
          <a:noFill/>
        </p:spPr>
        <p:txBody>
          <a:bodyPr wrap="none" rtlCol="0">
            <a:spAutoFit/>
          </a:bodyPr>
          <a:lstStyle/>
          <a:p>
            <a:r>
              <a:rPr lang="en-US" sz="3200" dirty="0"/>
              <a:t>b</a:t>
            </a:r>
          </a:p>
        </p:txBody>
      </p:sp>
      <p:sp>
        <p:nvSpPr>
          <p:cNvPr id="11" name="TextBox 10">
            <a:extLst>
              <a:ext uri="{FF2B5EF4-FFF2-40B4-BE49-F238E27FC236}">
                <a16:creationId xmlns:a16="http://schemas.microsoft.com/office/drawing/2014/main" xmlns="" id="{49A099C2-B03F-43EE-B3B7-12BAE8AF1231}"/>
              </a:ext>
            </a:extLst>
          </p:cNvPr>
          <p:cNvSpPr txBox="1"/>
          <p:nvPr/>
        </p:nvSpPr>
        <p:spPr>
          <a:xfrm>
            <a:off x="8988552" y="4601057"/>
            <a:ext cx="401072" cy="584775"/>
          </a:xfrm>
          <a:prstGeom prst="rect">
            <a:avLst/>
          </a:prstGeom>
          <a:noFill/>
        </p:spPr>
        <p:txBody>
          <a:bodyPr wrap="none" rtlCol="0">
            <a:spAutoFit/>
          </a:bodyPr>
          <a:lstStyle/>
          <a:p>
            <a:r>
              <a:rPr lang="en-US" sz="3200" dirty="0"/>
              <a:t>b</a:t>
            </a:r>
          </a:p>
        </p:txBody>
      </p:sp>
      <p:sp>
        <p:nvSpPr>
          <p:cNvPr id="14" name="TextBox 13">
            <a:extLst>
              <a:ext uri="{FF2B5EF4-FFF2-40B4-BE49-F238E27FC236}">
                <a16:creationId xmlns:a16="http://schemas.microsoft.com/office/drawing/2014/main" xmlns="" id="{33C41A4B-45F9-4E6F-AB5D-55D40CAF33CB}"/>
              </a:ext>
            </a:extLst>
          </p:cNvPr>
          <p:cNvSpPr txBox="1"/>
          <p:nvPr/>
        </p:nvSpPr>
        <p:spPr>
          <a:xfrm>
            <a:off x="2718583" y="5827774"/>
            <a:ext cx="1667444" cy="369332"/>
          </a:xfrm>
          <a:prstGeom prst="rect">
            <a:avLst/>
          </a:prstGeom>
          <a:noFill/>
        </p:spPr>
        <p:txBody>
          <a:bodyPr wrap="none" rtlCol="0">
            <a:spAutoFit/>
          </a:bodyPr>
          <a:lstStyle/>
          <a:p>
            <a:r>
              <a:rPr lang="en-US" dirty="0"/>
              <a:t>Short Genotype</a:t>
            </a:r>
          </a:p>
        </p:txBody>
      </p:sp>
      <p:sp>
        <p:nvSpPr>
          <p:cNvPr id="15" name="TextBox 14">
            <a:extLst>
              <a:ext uri="{FF2B5EF4-FFF2-40B4-BE49-F238E27FC236}">
                <a16:creationId xmlns:a16="http://schemas.microsoft.com/office/drawing/2014/main" xmlns="" id="{68A3D55F-79AF-4259-A7C0-A8B64AA20330}"/>
              </a:ext>
            </a:extLst>
          </p:cNvPr>
          <p:cNvSpPr txBox="1"/>
          <p:nvPr/>
        </p:nvSpPr>
        <p:spPr>
          <a:xfrm>
            <a:off x="4650251" y="5827774"/>
            <a:ext cx="1611339" cy="369332"/>
          </a:xfrm>
          <a:prstGeom prst="rect">
            <a:avLst/>
          </a:prstGeom>
          <a:noFill/>
        </p:spPr>
        <p:txBody>
          <a:bodyPr wrap="none" rtlCol="0">
            <a:spAutoFit/>
          </a:bodyPr>
          <a:lstStyle/>
          <a:p>
            <a:r>
              <a:rPr lang="en-US" dirty="0"/>
              <a:t>Long Genotype</a:t>
            </a:r>
          </a:p>
        </p:txBody>
      </p:sp>
      <p:sp>
        <p:nvSpPr>
          <p:cNvPr id="16" name="TextBox 15">
            <a:extLst>
              <a:ext uri="{FF2B5EF4-FFF2-40B4-BE49-F238E27FC236}">
                <a16:creationId xmlns:a16="http://schemas.microsoft.com/office/drawing/2014/main" xmlns="" id="{BCB761CB-7788-4ED0-BC89-AB48F841E32F}"/>
              </a:ext>
            </a:extLst>
          </p:cNvPr>
          <p:cNvSpPr txBox="1"/>
          <p:nvPr/>
        </p:nvSpPr>
        <p:spPr>
          <a:xfrm>
            <a:off x="6356827" y="5827774"/>
            <a:ext cx="1667444" cy="369332"/>
          </a:xfrm>
          <a:prstGeom prst="rect">
            <a:avLst/>
          </a:prstGeom>
          <a:noFill/>
        </p:spPr>
        <p:txBody>
          <a:bodyPr wrap="none" rtlCol="0">
            <a:spAutoFit/>
          </a:bodyPr>
          <a:lstStyle/>
          <a:p>
            <a:r>
              <a:rPr lang="en-US" dirty="0"/>
              <a:t>Short Genotype</a:t>
            </a:r>
          </a:p>
        </p:txBody>
      </p:sp>
      <p:sp>
        <p:nvSpPr>
          <p:cNvPr id="17" name="TextBox 16">
            <a:extLst>
              <a:ext uri="{FF2B5EF4-FFF2-40B4-BE49-F238E27FC236}">
                <a16:creationId xmlns:a16="http://schemas.microsoft.com/office/drawing/2014/main" xmlns="" id="{D73FA284-1488-4153-9FAF-71474F2A367F}"/>
              </a:ext>
            </a:extLst>
          </p:cNvPr>
          <p:cNvSpPr txBox="1"/>
          <p:nvPr/>
        </p:nvSpPr>
        <p:spPr>
          <a:xfrm>
            <a:off x="8288495" y="5827774"/>
            <a:ext cx="1611339" cy="369332"/>
          </a:xfrm>
          <a:prstGeom prst="rect">
            <a:avLst/>
          </a:prstGeom>
          <a:noFill/>
        </p:spPr>
        <p:txBody>
          <a:bodyPr wrap="none" rtlCol="0">
            <a:spAutoFit/>
          </a:bodyPr>
          <a:lstStyle/>
          <a:p>
            <a:r>
              <a:rPr lang="en-US" dirty="0"/>
              <a:t>Long Genotype</a:t>
            </a:r>
          </a:p>
        </p:txBody>
      </p:sp>
    </p:spTree>
    <p:extLst>
      <p:ext uri="{BB962C8B-B14F-4D97-AF65-F5344CB8AC3E}">
        <p14:creationId xmlns:p14="http://schemas.microsoft.com/office/powerpoint/2010/main" val="15545771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227855" y="10541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xmlns="" id="{7B441B24-B42D-43D0-B6B2-3B7320BCED9F}"/>
              </a:ext>
            </a:extLst>
          </p:cNvPr>
          <p:cNvSpPr/>
          <p:nvPr/>
        </p:nvSpPr>
        <p:spPr>
          <a:xfrm>
            <a:off x="5960527" y="10541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5063734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896" y="1600200"/>
            <a:ext cx="4534207" cy="4525963"/>
          </a:xfrm>
        </p:spPr>
      </p:pic>
    </p:spTree>
    <p:extLst>
      <p:ext uri="{BB962C8B-B14F-4D97-AF65-F5344CB8AC3E}">
        <p14:creationId xmlns:p14="http://schemas.microsoft.com/office/powerpoint/2010/main" val="1411500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a:extLst>
              <a:ext uri="{FF2B5EF4-FFF2-40B4-BE49-F238E27FC236}">
                <a16:creationId xmlns:a16="http://schemas.microsoft.com/office/drawing/2014/main" xmlns="" id="{555C6D8D-33E7-4C1B-A005-2D69DE284F8E}"/>
              </a:ext>
            </a:extLst>
          </p:cNvPr>
          <p:cNvSpPr/>
          <p:nvPr/>
        </p:nvSpPr>
        <p:spPr>
          <a:xfrm>
            <a:off x="2240555" y="10795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6" name="Rectangle 5">
            <a:extLst>
              <a:ext uri="{FF2B5EF4-FFF2-40B4-BE49-F238E27FC236}">
                <a16:creationId xmlns:a16="http://schemas.microsoft.com/office/drawing/2014/main" xmlns="" id="{7B441B24-B42D-43D0-B6B2-3B7320BCED9F}"/>
              </a:ext>
            </a:extLst>
          </p:cNvPr>
          <p:cNvSpPr/>
          <p:nvPr/>
        </p:nvSpPr>
        <p:spPr>
          <a:xfrm>
            <a:off x="5973227" y="10795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4861205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1245" y="1600200"/>
            <a:ext cx="4669510" cy="4525963"/>
          </a:xfrm>
        </p:spPr>
      </p:pic>
    </p:spTree>
    <p:extLst>
      <p:ext uri="{BB962C8B-B14F-4D97-AF65-F5344CB8AC3E}">
        <p14:creationId xmlns:p14="http://schemas.microsoft.com/office/powerpoint/2010/main" val="19927482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52673" y="1155913"/>
            <a:ext cx="8890000" cy="5486400"/>
          </a:xfrm>
          <a:prstGeom prst="rect">
            <a:avLst/>
          </a:prstGeom>
        </p:spPr>
      </p:pic>
      <p:sp>
        <p:nvSpPr>
          <p:cNvPr id="3" name="TextBox 2"/>
          <p:cNvSpPr txBox="1"/>
          <p:nvPr/>
        </p:nvSpPr>
        <p:spPr>
          <a:xfrm>
            <a:off x="838200" y="279400"/>
            <a:ext cx="10071347" cy="461665"/>
          </a:xfrm>
          <a:prstGeom prst="rect">
            <a:avLst/>
          </a:prstGeom>
          <a:noFill/>
        </p:spPr>
        <p:txBody>
          <a:bodyPr wrap="none" rtlCol="0">
            <a:spAutoFit/>
          </a:bodyPr>
          <a:lstStyle/>
          <a:p>
            <a:r>
              <a:rPr lang="en-US" sz="2400" dirty="0"/>
              <a:t>“True Diapause Animals”: In the </a:t>
            </a:r>
            <a:r>
              <a:rPr lang="en-US" sz="2400"/>
              <a:t>diapause condition, these </a:t>
            </a:r>
            <a:r>
              <a:rPr lang="en-US" sz="2400" dirty="0"/>
              <a:t>larvae </a:t>
            </a:r>
            <a:r>
              <a:rPr lang="en-US" sz="2400"/>
              <a:t>remain larvae</a:t>
            </a:r>
            <a:endParaRPr lang="en-US" sz="2400" dirty="0"/>
          </a:p>
        </p:txBody>
      </p:sp>
      <p:sp>
        <p:nvSpPr>
          <p:cNvPr id="10" name="Rectangle 9">
            <a:extLst>
              <a:ext uri="{FF2B5EF4-FFF2-40B4-BE49-F238E27FC236}">
                <a16:creationId xmlns:a16="http://schemas.microsoft.com/office/drawing/2014/main" xmlns="" id="{555C6D8D-33E7-4C1B-A005-2D69DE284F8E}"/>
              </a:ext>
            </a:extLst>
          </p:cNvPr>
          <p:cNvSpPr/>
          <p:nvPr/>
        </p:nvSpPr>
        <p:spPr>
          <a:xfrm>
            <a:off x="1923055" y="1549401"/>
            <a:ext cx="3614146" cy="4547024"/>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11" name="Rectangle 10">
            <a:extLst>
              <a:ext uri="{FF2B5EF4-FFF2-40B4-BE49-F238E27FC236}">
                <a16:creationId xmlns:a16="http://schemas.microsoft.com/office/drawing/2014/main" xmlns="" id="{7B441B24-B42D-43D0-B6B2-3B7320BCED9F}"/>
              </a:ext>
            </a:extLst>
          </p:cNvPr>
          <p:cNvSpPr/>
          <p:nvPr/>
        </p:nvSpPr>
        <p:spPr>
          <a:xfrm>
            <a:off x="5655727" y="1549401"/>
            <a:ext cx="3615274" cy="4547024"/>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2111908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19993" r="6815" b="1480"/>
          <a:stretch/>
        </p:blipFill>
        <p:spPr>
          <a:xfrm>
            <a:off x="20" y="10"/>
            <a:ext cx="12191980" cy="6857990"/>
          </a:xfrm>
          <a:prstGeom prst="rect">
            <a:avLst/>
          </a:prstGeom>
        </p:spPr>
      </p:pic>
      <p:pic>
        <p:nvPicPr>
          <p:cNvPr id="9" name="Content Placeholder 3"/>
          <p:cNvPicPr>
            <a:picLocks noChangeAspect="1"/>
          </p:cNvPicPr>
          <p:nvPr/>
        </p:nvPicPr>
        <p:blipFill rotWithShape="1">
          <a:blip r:embed="rId3" cstate="print">
            <a:alphaModFix amt="55000"/>
            <a:extLst>
              <a:ext uri="{28A0092B-C50C-407E-A947-70E740481C1C}">
                <a14:useLocalDpi xmlns:a14="http://schemas.microsoft.com/office/drawing/2010/main" val="0"/>
              </a:ext>
            </a:extLst>
          </a:blip>
          <a:srcRect t="19993" r="6815" b="1480"/>
          <a:stretch/>
        </p:blipFill>
        <p:spPr>
          <a:xfrm>
            <a:off x="0" y="10"/>
            <a:ext cx="12191980" cy="6857990"/>
          </a:xfrm>
          <a:prstGeom prst="rect">
            <a:avLst/>
          </a:prstGeom>
        </p:spPr>
      </p:pic>
      <p:grpSp>
        <p:nvGrpSpPr>
          <p:cNvPr id="4" name="Group 3"/>
          <p:cNvGrpSpPr/>
          <p:nvPr/>
        </p:nvGrpSpPr>
        <p:grpSpPr>
          <a:xfrm>
            <a:off x="6835586" y="1421494"/>
            <a:ext cx="4648199" cy="4755467"/>
            <a:chOff x="6835586" y="1421494"/>
            <a:chExt cx="4648199" cy="4755467"/>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5586" y="1421494"/>
              <a:ext cx="4518213" cy="4755467"/>
            </a:xfrm>
            <a:prstGeom prst="rect">
              <a:avLst/>
            </a:prstGeom>
          </p:spPr>
        </p:pic>
        <p:sp>
          <p:nvSpPr>
            <p:cNvPr id="8" name="TextBox 7"/>
            <p:cNvSpPr txBox="1"/>
            <p:nvPr/>
          </p:nvSpPr>
          <p:spPr>
            <a:xfrm>
              <a:off x="8763890" y="5761463"/>
              <a:ext cx="2719895" cy="276999"/>
            </a:xfrm>
            <a:prstGeom prst="rect">
              <a:avLst/>
            </a:prstGeom>
            <a:noFill/>
          </p:spPr>
          <p:txBody>
            <a:bodyPr wrap="square" rtlCol="0">
              <a:spAutoFit/>
            </a:bodyPr>
            <a:lstStyle/>
            <a:p>
              <a:pPr fontAlgn="base"/>
              <a:r>
                <a:rPr lang="en-US" sz="1200" b="1" dirty="0">
                  <a:solidFill>
                    <a:schemeClr val="bg1"/>
                  </a:solidFill>
                </a:rPr>
                <a:t>Image: Eric </a:t>
              </a:r>
              <a:r>
                <a:rPr lang="en-US" sz="1200" b="1" dirty="0" err="1">
                  <a:solidFill>
                    <a:schemeClr val="bg1"/>
                  </a:solidFill>
                </a:rPr>
                <a:t>Bohnenblust</a:t>
              </a:r>
              <a:r>
                <a:rPr lang="en-US" sz="1200" b="1" dirty="0">
                  <a:solidFill>
                    <a:schemeClr val="bg1"/>
                  </a:solidFill>
                </a:rPr>
                <a:t>/Penn State</a:t>
              </a:r>
            </a:p>
          </p:txBody>
        </p:sp>
      </p:grpSp>
      <p:sp>
        <p:nvSpPr>
          <p:cNvPr id="2" name="Title 1"/>
          <p:cNvSpPr>
            <a:spLocks noGrp="1"/>
          </p:cNvSpPr>
          <p:nvPr>
            <p:ph type="title"/>
          </p:nvPr>
        </p:nvSpPr>
        <p:spPr/>
        <p:txBody>
          <a:bodyPr>
            <a:normAutofit/>
          </a:bodyPr>
          <a:lstStyle/>
          <a:p>
            <a:r>
              <a:rPr lang="en-US" dirty="0"/>
              <a:t>European corn borer, ECB </a:t>
            </a:r>
            <a:r>
              <a:rPr lang="en-US" sz="2800" i="1" dirty="0"/>
              <a:t>(Ostrinia nubilalis)</a:t>
            </a:r>
            <a:endParaRPr lang="en-US" sz="2800" dirty="0"/>
          </a:p>
        </p:txBody>
      </p:sp>
      <p:sp>
        <p:nvSpPr>
          <p:cNvPr id="3" name="Content Placeholder 2"/>
          <p:cNvSpPr>
            <a:spLocks noGrp="1"/>
          </p:cNvSpPr>
          <p:nvPr>
            <p:ph idx="1"/>
          </p:nvPr>
        </p:nvSpPr>
        <p:spPr>
          <a:xfrm>
            <a:off x="838200" y="1825625"/>
            <a:ext cx="5288280" cy="4351338"/>
          </a:xfrm>
        </p:spPr>
        <p:txBody>
          <a:bodyPr>
            <a:normAutofit fontScale="92500"/>
          </a:bodyPr>
          <a:lstStyle/>
          <a:p>
            <a:r>
              <a:rPr lang="en-US" sz="4000" dirty="0"/>
              <a:t>Currently a major agricultural pest in corn</a:t>
            </a:r>
          </a:p>
          <a:p>
            <a:endParaRPr lang="en-US" sz="4000" dirty="0"/>
          </a:p>
          <a:p>
            <a:r>
              <a:rPr lang="en-US" sz="4000" dirty="0"/>
              <a:t>$1 Billion in annual losses due to yield reduction and pest management</a:t>
            </a:r>
          </a:p>
        </p:txBody>
      </p:sp>
    </p:spTree>
    <p:extLst>
      <p:ext uri="{BB962C8B-B14F-4D97-AF65-F5344CB8AC3E}">
        <p14:creationId xmlns:p14="http://schemas.microsoft.com/office/powerpoint/2010/main" val="83346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339" y="1600200"/>
            <a:ext cx="4927321" cy="4525963"/>
          </a:xfrm>
        </p:spPr>
      </p:pic>
    </p:spTree>
    <p:extLst>
      <p:ext uri="{BB962C8B-B14F-4D97-AF65-F5344CB8AC3E}">
        <p14:creationId xmlns:p14="http://schemas.microsoft.com/office/powerpoint/2010/main" val="12447781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Non Diapause Conditions</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extLst>
              <p:ext uri="{D42A27DB-BD31-4B8C-83A1-F6EECF244321}">
                <p14:modId xmlns:p14="http://schemas.microsoft.com/office/powerpoint/2010/main" val="3167866947"/>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875786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a16="http://schemas.microsoft.com/office/drawing/2014/main" xmlns="" id="{8B219844-567C-4387-B9F5-D22686FE0D1F}"/>
              </a:ext>
            </a:extLst>
          </p:cNvPr>
          <p:cNvGraphicFramePr>
            <a:graphicFrameLocks/>
          </p:cNvGraphicFramePr>
          <p:nvPr>
            <p:extLst>
              <p:ext uri="{D42A27DB-BD31-4B8C-83A1-F6EECF244321}">
                <p14:modId xmlns:p14="http://schemas.microsoft.com/office/powerpoint/2010/main" val="2010051682"/>
              </p:ext>
            </p:extLst>
          </p:nvPr>
        </p:nvGraphicFramePr>
        <p:xfrm>
          <a:off x="0" y="1600200"/>
          <a:ext cx="12192000"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p:cNvSpPr>
            <a:spLocks noGrp="1"/>
          </p:cNvSpPr>
          <p:nvPr>
            <p:ph type="title"/>
          </p:nvPr>
        </p:nvSpPr>
        <p:spPr/>
        <p:txBody>
          <a:bodyPr>
            <a:normAutofit fontScale="90000"/>
          </a:bodyPr>
          <a:lstStyle/>
          <a:p>
            <a:r>
              <a:rPr lang="en-US" dirty="0"/>
              <a:t>Short Genotype:</a:t>
            </a:r>
            <a:br>
              <a:rPr lang="en-US" dirty="0"/>
            </a:br>
            <a:r>
              <a:rPr lang="en-US" dirty="0"/>
              <a:t>Individuals Programmed for Diapause </a:t>
            </a:r>
          </a:p>
        </p:txBody>
      </p:sp>
    </p:spTree>
    <p:extLst>
      <p:ext uri="{BB962C8B-B14F-4D97-AF65-F5344CB8AC3E}">
        <p14:creationId xmlns:p14="http://schemas.microsoft.com/office/powerpoint/2010/main" val="13039061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4">
                    <a:lumMod val="60000"/>
                    <a:lumOff val="40000"/>
                  </a:schemeClr>
                </a:solidFill>
              </a:rPr>
              <a:t>Long</a:t>
            </a:r>
            <a:r>
              <a:rPr lang="en-US" dirty="0"/>
              <a:t> Diapause Genotype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1618593" y="161071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xmlns="" id="{F9D98977-1AE7-4940-89E0-F05946EE33C0}"/>
              </a:ext>
            </a:extLst>
          </p:cNvPr>
          <p:cNvSpPr/>
          <p:nvPr/>
        </p:nvSpPr>
        <p:spPr>
          <a:xfrm>
            <a:off x="2554013" y="2017986"/>
            <a:ext cx="7861739" cy="3005959"/>
          </a:xfrm>
          <a:prstGeom prst="rect">
            <a:avLst/>
          </a:prstGeom>
          <a:solidFill>
            <a:schemeClr val="accent4">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777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1618593" y="1600200"/>
          <a:ext cx="8954814" cy="460090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fontScale="90000"/>
          </a:bodyPr>
          <a:lstStyle/>
          <a:p>
            <a:r>
              <a:rPr lang="en-US" dirty="0"/>
              <a:t>Affect of diapause programming: </a:t>
            </a:r>
            <a:br>
              <a:rPr lang="en-US" dirty="0"/>
            </a:br>
            <a:r>
              <a:rPr lang="en-US" dirty="0">
                <a:solidFill>
                  <a:schemeClr val="accent6">
                    <a:lumMod val="75000"/>
                  </a:schemeClr>
                </a:solidFill>
              </a:rPr>
              <a:t>Short</a:t>
            </a:r>
            <a:r>
              <a:rPr lang="en-US" dirty="0"/>
              <a:t> Diapause Genotype</a:t>
            </a:r>
          </a:p>
        </p:txBody>
      </p:sp>
      <p:sp>
        <p:nvSpPr>
          <p:cNvPr id="5" name="Rectangle 4">
            <a:extLst>
              <a:ext uri="{FF2B5EF4-FFF2-40B4-BE49-F238E27FC236}">
                <a16:creationId xmlns:a16="http://schemas.microsoft.com/office/drawing/2014/main" xmlns="" id="{69A0822A-FD2D-4A89-87A2-0E6D3B9B9991}"/>
              </a:ext>
            </a:extLst>
          </p:cNvPr>
          <p:cNvSpPr/>
          <p:nvPr/>
        </p:nvSpPr>
        <p:spPr>
          <a:xfrm>
            <a:off x="2554013" y="2017986"/>
            <a:ext cx="7861739" cy="3005959"/>
          </a:xfrm>
          <a:prstGeom prst="rect">
            <a:avLst/>
          </a:prstGeom>
          <a:solidFill>
            <a:schemeClr val="accent6">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0776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996FBC09-F94F-41A6-886E-FD55F1BC992B}"/>
              </a:ext>
            </a:extLst>
          </p:cNvPr>
          <p:cNvGraphicFramePr/>
          <p:nvPr/>
        </p:nvGraphicFramePr>
        <p:xfrm>
          <a:off x="2116083" y="1119059"/>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xmlns="" id="{313FAFA0-C5D8-47C1-A1C6-CBC4E7668A53}"/>
              </a:ext>
            </a:extLst>
          </p:cNvPr>
          <p:cNvSpPr txBox="1"/>
          <p:nvPr/>
        </p:nvSpPr>
        <p:spPr>
          <a:xfrm flipH="1">
            <a:off x="1008993" y="206528"/>
            <a:ext cx="9921766" cy="823485"/>
          </a:xfrm>
          <a:prstGeom prst="rect">
            <a:avLst/>
          </a:prstGeom>
          <a:noFill/>
        </p:spPr>
        <p:txBody>
          <a:bodyPr wrap="square" rtlCol="0">
            <a:normAutofit/>
          </a:bodyPr>
          <a:lstStyle/>
          <a:p>
            <a:r>
              <a:rPr lang="en-US" sz="4800" dirty="0"/>
              <a:t>Diapause Induction in Short Genotype</a:t>
            </a:r>
          </a:p>
        </p:txBody>
      </p:sp>
    </p:spTree>
    <p:extLst>
      <p:ext uri="{BB962C8B-B14F-4D97-AF65-F5344CB8AC3E}">
        <p14:creationId xmlns:p14="http://schemas.microsoft.com/office/powerpoint/2010/main" val="7217201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16219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Diapause programming </a:t>
            </a:r>
            <a:r>
              <a:rPr lang="en-US" i="1" u="sng" dirty="0"/>
              <a:t>SHOULD</a:t>
            </a:r>
            <a:r>
              <a:rPr lang="en-US" i="1" dirty="0"/>
              <a:t> </a:t>
            </a:r>
            <a:r>
              <a:rPr lang="en-US" dirty="0"/>
              <a:t>induce diapause</a:t>
            </a:r>
          </a:p>
        </p:txBody>
      </p:sp>
      <p:graphicFrame>
        <p:nvGraphicFramePr>
          <p:cNvPr id="6" name="Content Placeholder 5">
            <a:extLst>
              <a:ext uri="{FF2B5EF4-FFF2-40B4-BE49-F238E27FC236}">
                <a16:creationId xmlns:a16="http://schemas.microsoft.com/office/drawing/2014/main" xmlns="" id="{8B219844-567C-4387-B9F5-D22686FE0D1F}"/>
              </a:ext>
            </a:extLst>
          </p:cNvPr>
          <p:cNvGraphicFramePr>
            <a:graphicFrameLocks noGrp="1"/>
          </p:cNvGraphicFramePr>
          <p:nvPr>
            <p:ph idx="1"/>
          </p:nvPr>
        </p:nvGraphicFramePr>
        <p:xfrm>
          <a:off x="609600" y="1760838"/>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7126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E37908D7-9AAD-4912-ACF8-AE974CA0D79B}"/>
              </a:ext>
            </a:extLst>
          </p:cNvPr>
          <p:cNvGraphicFramePr/>
          <p:nvPr>
            <p:extLst/>
          </p:nvPr>
        </p:nvGraphicFramePr>
        <p:xfrm>
          <a:off x="1905000" y="342900"/>
          <a:ext cx="8458200" cy="619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45531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1000" y="685800"/>
            <a:ext cx="8890000" cy="5486400"/>
          </a:xfrm>
          <a:prstGeom prst="rect">
            <a:avLst/>
          </a:prstGeom>
        </p:spPr>
      </p:pic>
      <p:sp>
        <p:nvSpPr>
          <p:cNvPr id="5" name="Rectangle 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842762" y="1578026"/>
            <a:ext cx="1378205" cy="664987"/>
          </a:xfrm>
          <a:prstGeom prst="rect">
            <a:avLst/>
          </a:prstGeom>
          <a:noFill/>
        </p:spPr>
        <p:txBody>
          <a:bodyPr wrap="square" rtlCol="0">
            <a:spAutoFit/>
          </a:bodyPr>
          <a:lstStyle/>
          <a:p>
            <a:r>
              <a:rPr lang="en-US" dirty="0"/>
              <a:t>Diapause Treatment</a:t>
            </a:r>
          </a:p>
        </p:txBody>
      </p:sp>
      <p:sp>
        <p:nvSpPr>
          <p:cNvPr id="7" name="TextBox 6"/>
          <p:cNvSpPr txBox="1"/>
          <p:nvPr/>
        </p:nvSpPr>
        <p:spPr>
          <a:xfrm>
            <a:off x="8852395" y="2570903"/>
            <a:ext cx="1491107" cy="646331"/>
          </a:xfrm>
          <a:prstGeom prst="rect">
            <a:avLst/>
          </a:prstGeom>
          <a:noFill/>
        </p:spPr>
        <p:txBody>
          <a:bodyPr wrap="square" rtlCol="0">
            <a:spAutoFit/>
          </a:bodyPr>
          <a:lstStyle/>
          <a:p>
            <a:r>
              <a:rPr lang="en-US" dirty="0"/>
              <a:t>Non Diapause Treatment</a:t>
            </a:r>
          </a:p>
        </p:txBody>
      </p:sp>
      <p:sp>
        <p:nvSpPr>
          <p:cNvPr id="8" name="Rectangle 7"/>
          <p:cNvSpPr/>
          <p:nvPr/>
        </p:nvSpPr>
        <p:spPr>
          <a:xfrm>
            <a:off x="7947495" y="1809876"/>
            <a:ext cx="753979" cy="176463"/>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57128" y="2798372"/>
            <a:ext cx="753979" cy="17646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026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016099" y="207870"/>
            <a:ext cx="5881384" cy="4151915"/>
            <a:chOff x="6175937" y="514874"/>
            <a:chExt cx="5355264" cy="3341389"/>
          </a:xfrm>
        </p:grpSpPr>
        <p:sp>
          <p:nvSpPr>
            <p:cNvPr id="34" name="Cloud Callout 33"/>
            <p:cNvSpPr/>
            <p:nvPr/>
          </p:nvSpPr>
          <p:spPr>
            <a:xfrm>
              <a:off x="6175937" y="551430"/>
              <a:ext cx="5355264" cy="3223127"/>
            </a:xfrm>
            <a:prstGeom prst="cloudCallout">
              <a:avLst>
                <a:gd name="adj1" fmla="val -70024"/>
                <a:gd name="adj2" fmla="val 25290"/>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 name="TextBox 34"/>
            <p:cNvSpPr txBox="1"/>
            <p:nvPr/>
          </p:nvSpPr>
          <p:spPr>
            <a:xfrm>
              <a:off x="6680658" y="1912758"/>
              <a:ext cx="446567" cy="646331"/>
            </a:xfrm>
            <a:prstGeom prst="rect">
              <a:avLst/>
            </a:prstGeom>
            <a:noFill/>
          </p:spPr>
          <p:txBody>
            <a:bodyPr wrap="square" rtlCol="0">
              <a:spAutoFit/>
            </a:bodyPr>
            <a:lstStyle/>
            <a:p>
              <a:r>
                <a:rPr lang="en-US" sz="3600" b="1" dirty="0" smtClean="0"/>
                <a:t>?</a:t>
              </a:r>
              <a:endParaRPr lang="en-US" sz="3600" b="1" dirty="0"/>
            </a:p>
          </p:txBody>
        </p:sp>
        <p:sp>
          <p:nvSpPr>
            <p:cNvPr id="36" name="TextBox 35"/>
            <p:cNvSpPr txBox="1"/>
            <p:nvPr/>
          </p:nvSpPr>
          <p:spPr>
            <a:xfrm rot="1985091">
              <a:off x="8467123" y="1992508"/>
              <a:ext cx="446567" cy="646331"/>
            </a:xfrm>
            <a:prstGeom prst="rect">
              <a:avLst/>
            </a:prstGeom>
            <a:noFill/>
          </p:spPr>
          <p:txBody>
            <a:bodyPr wrap="square" rtlCol="0">
              <a:spAutoFit/>
            </a:bodyPr>
            <a:lstStyle/>
            <a:p>
              <a:r>
                <a:rPr lang="en-US" sz="3600" b="1" smtClean="0"/>
                <a:t>?</a:t>
              </a:r>
              <a:endParaRPr lang="en-US" sz="3600" b="1"/>
            </a:p>
          </p:txBody>
        </p:sp>
        <p:sp>
          <p:nvSpPr>
            <p:cNvPr id="37" name="TextBox 36"/>
            <p:cNvSpPr txBox="1"/>
            <p:nvPr/>
          </p:nvSpPr>
          <p:spPr>
            <a:xfrm rot="20213776">
              <a:off x="7012842" y="1116952"/>
              <a:ext cx="446567" cy="646331"/>
            </a:xfrm>
            <a:prstGeom prst="rect">
              <a:avLst/>
            </a:prstGeom>
            <a:noFill/>
          </p:spPr>
          <p:txBody>
            <a:bodyPr wrap="square" rtlCol="0">
              <a:spAutoFit/>
            </a:bodyPr>
            <a:lstStyle/>
            <a:p>
              <a:r>
                <a:rPr lang="en-US" sz="3600" b="1" dirty="0" smtClean="0"/>
                <a:t>?</a:t>
              </a:r>
              <a:endParaRPr lang="en-US" sz="3600" b="1" dirty="0"/>
            </a:p>
          </p:txBody>
        </p:sp>
        <p:sp>
          <p:nvSpPr>
            <p:cNvPr id="38" name="TextBox 37"/>
            <p:cNvSpPr txBox="1"/>
            <p:nvPr/>
          </p:nvSpPr>
          <p:spPr>
            <a:xfrm>
              <a:off x="7727377" y="1205553"/>
              <a:ext cx="446567" cy="646331"/>
            </a:xfrm>
            <a:prstGeom prst="rect">
              <a:avLst/>
            </a:prstGeom>
            <a:noFill/>
          </p:spPr>
          <p:txBody>
            <a:bodyPr wrap="square" rtlCol="0">
              <a:spAutoFit/>
            </a:bodyPr>
            <a:lstStyle/>
            <a:p>
              <a:r>
                <a:rPr lang="en-US" sz="3600" b="1" dirty="0" smtClean="0"/>
                <a:t>?</a:t>
              </a:r>
              <a:endParaRPr lang="en-US" sz="3600" b="1" dirty="0"/>
            </a:p>
          </p:txBody>
        </p:sp>
        <p:sp>
          <p:nvSpPr>
            <p:cNvPr id="39" name="TextBox 38"/>
            <p:cNvSpPr txBox="1"/>
            <p:nvPr/>
          </p:nvSpPr>
          <p:spPr>
            <a:xfrm rot="1370916">
              <a:off x="8417737" y="1032085"/>
              <a:ext cx="446567" cy="646331"/>
            </a:xfrm>
            <a:prstGeom prst="rect">
              <a:avLst/>
            </a:prstGeom>
            <a:noFill/>
          </p:spPr>
          <p:txBody>
            <a:bodyPr wrap="square" rtlCol="0">
              <a:spAutoFit/>
            </a:bodyPr>
            <a:lstStyle/>
            <a:p>
              <a:r>
                <a:rPr lang="en-US" sz="3600" b="1" smtClean="0"/>
                <a:t>?</a:t>
              </a:r>
              <a:endParaRPr lang="en-US" sz="3600" b="1"/>
            </a:p>
          </p:txBody>
        </p:sp>
        <p:pic>
          <p:nvPicPr>
            <p:cNvPr id="40" name="Picture 39"/>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ackgroundRemoval t="0" b="100000" l="0" r="100000">
                          <a14:foregroundMark x1="54444" y1="77673" x2="54444" y2="77673"/>
                          <a14:foregroundMark x1="54444" y1="71384" x2="54444" y2="71384"/>
                          <a14:foregroundMark x1="77037" y1="83019" x2="77037" y2="83019"/>
                          <a14:foregroundMark x1="75370" y1="71384" x2="75370" y2="71384"/>
                          <a14:foregroundMark x1="38333" y1="11635" x2="38333" y2="11635"/>
                          <a14:foregroundMark x1="81667" y1="70755" x2="81667" y2="70755"/>
                          <a14:foregroundMark x1="81481" y1="75157" x2="81481" y2="75157"/>
                        </a14:backgroundRemoval>
                      </a14:imgEffect>
                      <a14:imgEffect>
                        <a14:colorTemperature colorTemp="59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6661631" y="1878788"/>
              <a:ext cx="2682200" cy="1423342"/>
            </a:xfrm>
            <a:prstGeom prst="rect">
              <a:avLst/>
            </a:prstGeom>
          </p:spPr>
        </p:pic>
        <p:sp>
          <p:nvSpPr>
            <p:cNvPr id="41" name="TextBox 40"/>
            <p:cNvSpPr txBox="1"/>
            <p:nvPr/>
          </p:nvSpPr>
          <p:spPr>
            <a:xfrm rot="20698650">
              <a:off x="8570708" y="3209932"/>
              <a:ext cx="446567" cy="646331"/>
            </a:xfrm>
            <a:prstGeom prst="rect">
              <a:avLst/>
            </a:prstGeom>
            <a:noFill/>
          </p:spPr>
          <p:txBody>
            <a:bodyPr wrap="square" rtlCol="0">
              <a:spAutoFit/>
            </a:bodyPr>
            <a:lstStyle/>
            <a:p>
              <a:r>
                <a:rPr lang="en-US" sz="3600" b="1" smtClean="0"/>
                <a:t>?</a:t>
              </a:r>
              <a:endParaRPr lang="en-US" sz="3600" b="1"/>
            </a:p>
          </p:txBody>
        </p:sp>
        <p:sp>
          <p:nvSpPr>
            <p:cNvPr id="42" name="TextBox 41"/>
            <p:cNvSpPr txBox="1"/>
            <p:nvPr/>
          </p:nvSpPr>
          <p:spPr>
            <a:xfrm>
              <a:off x="10267493" y="514874"/>
              <a:ext cx="446567" cy="646331"/>
            </a:xfrm>
            <a:prstGeom prst="rect">
              <a:avLst/>
            </a:prstGeom>
            <a:noFill/>
          </p:spPr>
          <p:txBody>
            <a:bodyPr wrap="square" rtlCol="0">
              <a:spAutoFit/>
            </a:bodyPr>
            <a:lstStyle/>
            <a:p>
              <a:r>
                <a:rPr lang="en-US" sz="3600" b="1" smtClean="0"/>
                <a:t>?</a:t>
              </a:r>
              <a:endParaRPr lang="en-US" sz="3600" b="1"/>
            </a:p>
          </p:txBody>
        </p:sp>
        <p:pic>
          <p:nvPicPr>
            <p:cNvPr id="43" name="Content Placeholder 5"/>
            <p:cNvPicPr>
              <a:picLocks noChangeAspect="1"/>
            </p:cNvPicPr>
            <p:nvPr/>
          </p:nvPicPr>
          <p:blipFill>
            <a:blip r:embed="rId4">
              <a:duotone>
                <a:prstClr val="black"/>
                <a:schemeClr val="accent6">
                  <a:tint val="45000"/>
                  <a:satMod val="400000"/>
                </a:schemeClr>
              </a:duotone>
              <a:extLst>
                <a:ext uri="{BEBA8EAE-BF5A-486C-A8C5-ECC9F3942E4B}">
                  <a14:imgProps xmlns:a14="http://schemas.microsoft.com/office/drawing/2010/main">
                    <a14:imgLayer r:embed="rId5">
                      <a14:imgEffect>
                        <a14:backgroundRemoval t="0" b="100000" l="0" r="100000">
                          <a14:foregroundMark x1="41515" y1="40455" x2="41515" y2="40455"/>
                        </a14:backgroundRemoval>
                      </a14:imgEffect>
                    </a14:imgLayer>
                  </a14:imgProps>
                </a:ext>
                <a:ext uri="{28A0092B-C50C-407E-A947-70E740481C1C}">
                  <a14:useLocalDpi xmlns:a14="http://schemas.microsoft.com/office/drawing/2010/main" val="0"/>
                </a:ext>
              </a:extLst>
            </a:blip>
            <a:stretch>
              <a:fillRect/>
            </a:stretch>
          </p:blipFill>
          <p:spPr>
            <a:xfrm>
              <a:off x="8793992" y="917169"/>
              <a:ext cx="1982666" cy="1982666"/>
            </a:xfrm>
            <a:prstGeom prst="rect">
              <a:avLst/>
            </a:prstGeom>
          </p:spPr>
        </p:pic>
        <p:sp>
          <p:nvSpPr>
            <p:cNvPr id="44" name="TextBox 43"/>
            <p:cNvSpPr txBox="1"/>
            <p:nvPr/>
          </p:nvSpPr>
          <p:spPr>
            <a:xfrm rot="20213776">
              <a:off x="9315769" y="2643887"/>
              <a:ext cx="446567" cy="646331"/>
            </a:xfrm>
            <a:prstGeom prst="rect">
              <a:avLst/>
            </a:prstGeom>
            <a:noFill/>
          </p:spPr>
          <p:txBody>
            <a:bodyPr wrap="square" rtlCol="0">
              <a:spAutoFit/>
            </a:bodyPr>
            <a:lstStyle/>
            <a:p>
              <a:r>
                <a:rPr lang="en-US" sz="3600" b="1" dirty="0" smtClean="0"/>
                <a:t>?</a:t>
              </a:r>
              <a:endParaRPr lang="en-US" sz="3600" b="1" dirty="0"/>
            </a:p>
          </p:txBody>
        </p:sp>
        <p:sp>
          <p:nvSpPr>
            <p:cNvPr id="45" name="TextBox 44"/>
            <p:cNvSpPr txBox="1"/>
            <p:nvPr/>
          </p:nvSpPr>
          <p:spPr>
            <a:xfrm>
              <a:off x="10030304" y="2732488"/>
              <a:ext cx="446567" cy="646331"/>
            </a:xfrm>
            <a:prstGeom prst="rect">
              <a:avLst/>
            </a:prstGeom>
            <a:noFill/>
          </p:spPr>
          <p:txBody>
            <a:bodyPr wrap="square" rtlCol="0">
              <a:spAutoFit/>
            </a:bodyPr>
            <a:lstStyle/>
            <a:p>
              <a:r>
                <a:rPr lang="en-US" sz="3600" b="1" dirty="0" smtClean="0"/>
                <a:t>?</a:t>
              </a:r>
              <a:endParaRPr lang="en-US" sz="3600" b="1" dirty="0"/>
            </a:p>
          </p:txBody>
        </p:sp>
        <p:sp>
          <p:nvSpPr>
            <p:cNvPr id="46" name="TextBox 45"/>
            <p:cNvSpPr txBox="1"/>
            <p:nvPr/>
          </p:nvSpPr>
          <p:spPr>
            <a:xfrm>
              <a:off x="9099278" y="551431"/>
              <a:ext cx="446567" cy="646331"/>
            </a:xfrm>
            <a:prstGeom prst="rect">
              <a:avLst/>
            </a:prstGeom>
            <a:noFill/>
          </p:spPr>
          <p:txBody>
            <a:bodyPr wrap="square" rtlCol="0">
              <a:spAutoFit/>
            </a:bodyPr>
            <a:lstStyle/>
            <a:p>
              <a:r>
                <a:rPr lang="en-US" sz="3600" b="1" smtClean="0"/>
                <a:t>?</a:t>
              </a:r>
              <a:endParaRPr lang="en-US" sz="3600" b="1"/>
            </a:p>
          </p:txBody>
        </p:sp>
        <p:sp>
          <p:nvSpPr>
            <p:cNvPr id="47" name="TextBox 46"/>
            <p:cNvSpPr txBox="1"/>
            <p:nvPr/>
          </p:nvSpPr>
          <p:spPr>
            <a:xfrm>
              <a:off x="10822941" y="1791079"/>
              <a:ext cx="446567" cy="646331"/>
            </a:xfrm>
            <a:prstGeom prst="rect">
              <a:avLst/>
            </a:prstGeom>
            <a:noFill/>
          </p:spPr>
          <p:txBody>
            <a:bodyPr wrap="square" rtlCol="0">
              <a:spAutoFit/>
            </a:bodyPr>
            <a:lstStyle/>
            <a:p>
              <a:r>
                <a:rPr lang="en-US" sz="3600" b="1" smtClean="0"/>
                <a:t>?</a:t>
              </a:r>
              <a:endParaRPr lang="en-US" sz="3600" b="1"/>
            </a:p>
          </p:txBody>
        </p:sp>
        <p:sp>
          <p:nvSpPr>
            <p:cNvPr id="48" name="TextBox 47"/>
            <p:cNvSpPr txBox="1"/>
            <p:nvPr/>
          </p:nvSpPr>
          <p:spPr>
            <a:xfrm>
              <a:off x="10680383" y="1124738"/>
              <a:ext cx="446567" cy="646331"/>
            </a:xfrm>
            <a:prstGeom prst="rect">
              <a:avLst/>
            </a:prstGeom>
            <a:noFill/>
          </p:spPr>
          <p:txBody>
            <a:bodyPr wrap="square" rtlCol="0">
              <a:spAutoFit/>
            </a:bodyPr>
            <a:lstStyle/>
            <a:p>
              <a:r>
                <a:rPr lang="en-US" sz="3600" b="1" smtClean="0"/>
                <a:t>?</a:t>
              </a:r>
              <a:endParaRPr lang="en-US" sz="3600" b="1"/>
            </a:p>
          </p:txBody>
        </p:sp>
      </p:grpSp>
      <p:pic>
        <p:nvPicPr>
          <p:cNvPr id="49" name="Picture 48"/>
          <p:cNvPicPr>
            <a:picLocks noChangeAspect="1"/>
          </p:cNvPicPr>
          <p:nvPr/>
        </p:nvPicPr>
        <p:blipFill rotWithShape="1">
          <a:blip r:embed="rId6">
            <a:extLst>
              <a:ext uri="{BEBA8EAE-BF5A-486C-A8C5-ECC9F3942E4B}">
                <a14:imgProps xmlns:a14="http://schemas.microsoft.com/office/drawing/2010/main">
                  <a14:imgLayer r:embed="rId7">
                    <a14:imgEffect>
                      <a14:backgroundRemoval t="9972" b="89993" l="9995" r="94148">
                        <a14:foregroundMark x1="58708" y1="57058" x2="58708" y2="57058"/>
                        <a14:foregroundMark x1="44967" y1="61096" x2="44967" y2="61096"/>
                        <a14:foregroundMark x1="44967" y1="61096" x2="44967" y2="61096"/>
                        <a14:foregroundMark x1="56344" y1="56531" x2="56344" y2="56531"/>
                        <a14:backgroundMark x1="56227" y1="56215" x2="56227" y2="56215"/>
                        <a14:backgroundMark x1="44078" y1="63132" x2="44078" y2="63132"/>
                        <a14:backgroundMark x1="52177" y1="57549" x2="52177" y2="57549"/>
                        <a14:backgroundMark x1="52177" y1="57549" x2="52177" y2="57549"/>
                      </a14:backgroundRemoval>
                    </a14:imgEffect>
                  </a14:imgLayer>
                </a14:imgProps>
              </a:ext>
              <a:ext uri="{28A0092B-C50C-407E-A947-70E740481C1C}">
                <a14:useLocalDpi xmlns:a14="http://schemas.microsoft.com/office/drawing/2010/main" val="0"/>
              </a:ext>
            </a:extLst>
          </a:blip>
          <a:srcRect l="35673" t="33236" r="6803" b="36876"/>
          <a:stretch/>
        </p:blipFill>
        <p:spPr>
          <a:xfrm flipH="1">
            <a:off x="954596" y="3252968"/>
            <a:ext cx="4359924" cy="1510174"/>
          </a:xfrm>
          <a:prstGeom prst="rect">
            <a:avLst/>
          </a:prstGeom>
        </p:spPr>
      </p:pic>
      <p:sp>
        <p:nvSpPr>
          <p:cNvPr id="7" name="Title 6"/>
          <p:cNvSpPr>
            <a:spLocks noGrp="1"/>
          </p:cNvSpPr>
          <p:nvPr>
            <p:ph type="title"/>
          </p:nvPr>
        </p:nvSpPr>
        <p:spPr>
          <a:xfrm>
            <a:off x="190897" y="5302882"/>
            <a:ext cx="8008746" cy="1325563"/>
          </a:xfrm>
        </p:spPr>
        <p:txBody>
          <a:bodyPr>
            <a:normAutofit fontScale="90000"/>
          </a:bodyPr>
          <a:lstStyle/>
          <a:p>
            <a:r>
              <a:rPr lang="en-US" sz="5400" dirty="0" smtClean="0"/>
              <a:t>What season is it?</a:t>
            </a:r>
            <a:br>
              <a:rPr lang="en-US" sz="5400" dirty="0" smtClean="0"/>
            </a:br>
            <a:r>
              <a:rPr lang="en-US" sz="5400" dirty="0" smtClean="0"/>
              <a:t>Should I prepare for diapause?</a:t>
            </a:r>
            <a:endParaRPr lang="en-US" sz="5400" dirty="0"/>
          </a:p>
        </p:txBody>
      </p:sp>
    </p:spTree>
    <p:extLst>
      <p:ext uri="{BB962C8B-B14F-4D97-AF65-F5344CB8AC3E}">
        <p14:creationId xmlns:p14="http://schemas.microsoft.com/office/powerpoint/2010/main" val="13536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74638"/>
            <a:ext cx="10475552" cy="6583362"/>
          </a:xfrm>
          <a:prstGeom prst="rect">
            <a:avLst/>
          </a:prstGeom>
        </p:spPr>
      </p:pic>
      <p:sp>
        <p:nvSpPr>
          <p:cNvPr id="5" name="TextBox 4"/>
          <p:cNvSpPr txBox="1"/>
          <p:nvPr/>
        </p:nvSpPr>
        <p:spPr>
          <a:xfrm>
            <a:off x="8834928" y="1068944"/>
            <a:ext cx="1246880" cy="369332"/>
          </a:xfrm>
          <a:prstGeom prst="rect">
            <a:avLst/>
          </a:prstGeom>
          <a:noFill/>
        </p:spPr>
        <p:txBody>
          <a:bodyPr wrap="none" rtlCol="0">
            <a:spAutoFit/>
          </a:bodyPr>
          <a:lstStyle/>
          <a:p>
            <a:r>
              <a:rPr lang="en-US" dirty="0"/>
              <a:t>Treatments</a:t>
            </a:r>
          </a:p>
        </p:txBody>
      </p:sp>
    </p:spTree>
    <p:extLst>
      <p:ext uri="{BB962C8B-B14F-4D97-AF65-F5344CB8AC3E}">
        <p14:creationId xmlns:p14="http://schemas.microsoft.com/office/powerpoint/2010/main" val="39971854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E573904-11DA-4B3E-9A67-3711A1BC39DC}"/>
              </a:ext>
            </a:extLst>
          </p:cNvPr>
          <p:cNvPicPr>
            <a:picLocks noChangeAspect="1"/>
          </p:cNvPicPr>
          <p:nvPr/>
        </p:nvPicPr>
        <p:blipFill>
          <a:blip r:embed="rId2"/>
          <a:stretch>
            <a:fillRect/>
          </a:stretch>
        </p:blipFill>
        <p:spPr>
          <a:xfrm>
            <a:off x="762000" y="274320"/>
            <a:ext cx="10668000" cy="6583680"/>
          </a:xfrm>
          <a:prstGeom prst="rect">
            <a:avLst/>
          </a:prstGeom>
        </p:spPr>
      </p:pic>
      <p:sp>
        <p:nvSpPr>
          <p:cNvPr id="3" name="TextBox 2">
            <a:extLst>
              <a:ext uri="{FF2B5EF4-FFF2-40B4-BE49-F238E27FC236}">
                <a16:creationId xmlns:a16="http://schemas.microsoft.com/office/drawing/2014/main" xmlns="" id="{F4ACB49F-A458-4BFA-A795-E1E0AB265D7C}"/>
              </a:ext>
            </a:extLst>
          </p:cNvPr>
          <p:cNvSpPr txBox="1"/>
          <p:nvPr/>
        </p:nvSpPr>
        <p:spPr>
          <a:xfrm>
            <a:off x="5372100" y="3863184"/>
            <a:ext cx="4089400" cy="1754326"/>
          </a:xfrm>
          <a:prstGeom prst="rect">
            <a:avLst/>
          </a:prstGeom>
          <a:noFill/>
        </p:spPr>
        <p:txBody>
          <a:bodyPr wrap="square" rtlCol="0">
            <a:spAutoFit/>
          </a:bodyPr>
          <a:lstStyle/>
          <a:p>
            <a:r>
              <a:rPr lang="en-US" dirty="0"/>
              <a:t>There does not seem to be any overlap between pupation events between treatments.</a:t>
            </a:r>
          </a:p>
          <a:p>
            <a:r>
              <a:rPr lang="en-US" dirty="0"/>
              <a:t>By day 41 there are 7 BE larvae remaining. How about I only use those larvae for the comparison?</a:t>
            </a:r>
          </a:p>
        </p:txBody>
      </p:sp>
    </p:spTree>
    <p:extLst>
      <p:ext uri="{BB962C8B-B14F-4D97-AF65-F5344CB8AC3E}">
        <p14:creationId xmlns:p14="http://schemas.microsoft.com/office/powerpoint/2010/main" val="24350645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6" name="Picture 5"/>
          <p:cNvPicPr>
            <a:picLocks noChangeAspect="1"/>
          </p:cNvPicPr>
          <p:nvPr/>
        </p:nvPicPr>
        <p:blipFill>
          <a:blip r:embed="rId2"/>
          <a:stretch>
            <a:fillRect/>
          </a:stretch>
        </p:blipFill>
        <p:spPr>
          <a:xfrm>
            <a:off x="1344609" y="1511300"/>
            <a:ext cx="3235794" cy="4318000"/>
          </a:xfrm>
          <a:prstGeom prst="rect">
            <a:avLst/>
          </a:prstGeom>
        </p:spPr>
      </p:pic>
      <p:pic>
        <p:nvPicPr>
          <p:cNvPr id="1026" name="Picture 2" descr="https://certifiedscale.com/media/catalog/product/cache/1/image/9df78eab33525d08d6e5fb8d27136e95/e/n/entris_90_mm_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24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048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the wandering day differ in animals programmed for diapause?</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387600" y="1600203"/>
            <a:ext cx="7416800" cy="4577225"/>
          </a:xfrm>
          <a:prstGeom prst="rect">
            <a:avLst/>
          </a:prstGeom>
        </p:spPr>
      </p:pic>
      <p:sp>
        <p:nvSpPr>
          <p:cNvPr id="7" name="TextBox 6"/>
          <p:cNvSpPr txBox="1"/>
          <p:nvPr/>
        </p:nvSpPr>
        <p:spPr>
          <a:xfrm>
            <a:off x="4686300" y="2006600"/>
            <a:ext cx="338554" cy="461665"/>
          </a:xfrm>
          <a:prstGeom prst="rect">
            <a:avLst/>
          </a:prstGeom>
          <a:noFill/>
        </p:spPr>
        <p:txBody>
          <a:bodyPr wrap="none" rtlCol="0">
            <a:spAutoFit/>
          </a:bodyPr>
          <a:lstStyle/>
          <a:p>
            <a:r>
              <a:rPr lang="en-US" sz="2400" b="1"/>
              <a:t>*</a:t>
            </a:r>
          </a:p>
        </p:txBody>
      </p:sp>
    </p:spTree>
    <p:extLst>
      <p:ext uri="{BB962C8B-B14F-4D97-AF65-F5344CB8AC3E}">
        <p14:creationId xmlns:p14="http://schemas.microsoft.com/office/powerpoint/2010/main" val="3602163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228" y="0"/>
            <a:ext cx="8123639" cy="6858000"/>
          </a:xfrm>
          <a:prstGeom prst="rect">
            <a:avLst/>
          </a:prstGeom>
        </p:spPr>
      </p:pic>
    </p:spTree>
    <p:extLst>
      <p:ext uri="{BB962C8B-B14F-4D97-AF65-F5344CB8AC3E}">
        <p14:creationId xmlns:p14="http://schemas.microsoft.com/office/powerpoint/2010/main" val="4003313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304249"/>
            <a:ext cx="10972800" cy="769441"/>
          </a:xfrm>
        </p:spPr>
        <p:txBody>
          <a:bodyPr>
            <a:spAutoFit/>
          </a:bodyPr>
          <a:lstStyle/>
          <a:p>
            <a:r>
              <a:rPr lang="en-US" b="1" dirty="0"/>
              <a:t>Are diapause programmed animals bigger?</a:t>
            </a:r>
          </a:p>
        </p:txBody>
      </p:sp>
      <p:pic>
        <p:nvPicPr>
          <p:cNvPr id="10" name="Picture 9"/>
          <p:cNvPicPr>
            <a:picLocks noChangeAspect="1"/>
          </p:cNvPicPr>
          <p:nvPr/>
        </p:nvPicPr>
        <p:blipFill rotWithShape="1">
          <a:blip r:embed="rId2"/>
          <a:srcRect t="5935"/>
          <a:stretch/>
        </p:blipFill>
        <p:spPr>
          <a:xfrm>
            <a:off x="1477682" y="1163159"/>
            <a:ext cx="8131537" cy="5074496"/>
          </a:xfrm>
          <a:prstGeom prst="rect">
            <a:avLst/>
          </a:prstGeom>
        </p:spPr>
      </p:pic>
      <p:sp>
        <p:nvSpPr>
          <p:cNvPr id="14" name="Rectangle 13"/>
          <p:cNvSpPr/>
          <p:nvPr/>
        </p:nvSpPr>
        <p:spPr>
          <a:xfrm>
            <a:off x="2194769" y="5732558"/>
            <a:ext cx="353451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6" name="Rectangle 15"/>
          <p:cNvSpPr/>
          <p:nvPr/>
        </p:nvSpPr>
        <p:spPr>
          <a:xfrm>
            <a:off x="5857500" y="573255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7" name="TextBox 16"/>
          <p:cNvSpPr txBox="1"/>
          <p:nvPr/>
        </p:nvSpPr>
        <p:spPr>
          <a:xfrm>
            <a:off x="6961039" y="1314121"/>
            <a:ext cx="1378205" cy="664987"/>
          </a:xfrm>
          <a:prstGeom prst="rect">
            <a:avLst/>
          </a:prstGeom>
          <a:noFill/>
        </p:spPr>
        <p:txBody>
          <a:bodyPr wrap="square" rtlCol="0">
            <a:spAutoFit/>
          </a:bodyPr>
          <a:lstStyle/>
          <a:p>
            <a:r>
              <a:rPr lang="en-US"/>
              <a:t>Diapause Treatment</a:t>
            </a:r>
          </a:p>
        </p:txBody>
      </p:sp>
      <p:sp>
        <p:nvSpPr>
          <p:cNvPr id="20" name="Rectangle 19"/>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6945286" y="2793091"/>
            <a:ext cx="1491107" cy="646331"/>
          </a:xfrm>
          <a:prstGeom prst="rect">
            <a:avLst/>
          </a:prstGeom>
          <a:noFill/>
        </p:spPr>
        <p:txBody>
          <a:bodyPr wrap="square" rtlCol="0">
            <a:spAutoFit/>
          </a:bodyPr>
          <a:lstStyle/>
          <a:p>
            <a:r>
              <a:rPr lang="en-US"/>
              <a:t>Non Diapause Treatment</a:t>
            </a:r>
          </a:p>
        </p:txBody>
      </p:sp>
      <p:sp>
        <p:nvSpPr>
          <p:cNvPr id="19" name="Rectangle 18"/>
          <p:cNvSpPr/>
          <p:nvPr/>
        </p:nvSpPr>
        <p:spPr>
          <a:xfrm>
            <a:off x="991908" y="2545837"/>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12" name="Rectangle 11">
            <a:extLst>
              <a:ext uri="{FF2B5EF4-FFF2-40B4-BE49-F238E27FC236}">
                <a16:creationId xmlns:a16="http://schemas.microsoft.com/office/drawing/2014/main" xmlns="" id="{B31812E6-ED0E-4625-A250-11A3A60711EC}"/>
              </a:ext>
            </a:extLst>
          </p:cNvPr>
          <p:cNvSpPr/>
          <p:nvPr/>
        </p:nvSpPr>
        <p:spPr>
          <a:xfrm>
            <a:off x="2178802" y="1163159"/>
            <a:ext cx="7008062" cy="456939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
        <p:nvSpPr>
          <p:cNvPr id="3" name="TextBox 2"/>
          <p:cNvSpPr txBox="1"/>
          <p:nvPr/>
        </p:nvSpPr>
        <p:spPr>
          <a:xfrm>
            <a:off x="6171848" y="1219867"/>
            <a:ext cx="377026" cy="523220"/>
          </a:xfrm>
          <a:prstGeom prst="rect">
            <a:avLst/>
          </a:prstGeom>
          <a:noFill/>
        </p:spPr>
        <p:txBody>
          <a:bodyPr wrap="none" rtlCol="0">
            <a:spAutoFit/>
          </a:bodyPr>
          <a:lstStyle/>
          <a:p>
            <a:r>
              <a:rPr lang="en-US" sz="2800" b="1" dirty="0"/>
              <a:t>b</a:t>
            </a:r>
          </a:p>
        </p:txBody>
      </p:sp>
      <p:sp>
        <p:nvSpPr>
          <p:cNvPr id="13" name="TextBox 12"/>
          <p:cNvSpPr txBox="1"/>
          <p:nvPr/>
        </p:nvSpPr>
        <p:spPr>
          <a:xfrm>
            <a:off x="3301648" y="4902994"/>
            <a:ext cx="362600" cy="523220"/>
          </a:xfrm>
          <a:prstGeom prst="rect">
            <a:avLst/>
          </a:prstGeom>
          <a:noFill/>
        </p:spPr>
        <p:txBody>
          <a:bodyPr wrap="none" rtlCol="0">
            <a:spAutoFit/>
          </a:bodyPr>
          <a:lstStyle/>
          <a:p>
            <a:r>
              <a:rPr lang="en-US" sz="2800" b="1" dirty="0"/>
              <a:t>a</a:t>
            </a:r>
          </a:p>
        </p:txBody>
      </p:sp>
    </p:spTree>
    <p:extLst>
      <p:ext uri="{BB962C8B-B14F-4D97-AF65-F5344CB8AC3E}">
        <p14:creationId xmlns:p14="http://schemas.microsoft.com/office/powerpoint/2010/main" val="712019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370" y="960438"/>
            <a:ext cx="5851630" cy="4564062"/>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60438"/>
            <a:ext cx="5783229" cy="4564062"/>
          </a:xfrm>
        </p:spPr>
      </p:pic>
      <p:sp>
        <p:nvSpPr>
          <p:cNvPr id="10" name="TextBox 9"/>
          <p:cNvSpPr txBox="1"/>
          <p:nvPr/>
        </p:nvSpPr>
        <p:spPr>
          <a:xfrm>
            <a:off x="4025900" y="1600200"/>
            <a:ext cx="707886" cy="369332"/>
          </a:xfrm>
          <a:prstGeom prst="rect">
            <a:avLst/>
          </a:prstGeom>
          <a:noFill/>
        </p:spPr>
        <p:txBody>
          <a:bodyPr wrap="none" rtlCol="0">
            <a:spAutoFit/>
          </a:bodyPr>
          <a:lstStyle/>
          <a:p>
            <a:r>
              <a:rPr lang="en-US"/>
              <a:t>Day 1</a:t>
            </a:r>
          </a:p>
        </p:txBody>
      </p:sp>
      <p:sp>
        <p:nvSpPr>
          <p:cNvPr id="11" name="TextBox 10"/>
          <p:cNvSpPr txBox="1"/>
          <p:nvPr/>
        </p:nvSpPr>
        <p:spPr>
          <a:xfrm>
            <a:off x="10096500" y="1600200"/>
            <a:ext cx="1621791" cy="369332"/>
          </a:xfrm>
          <a:prstGeom prst="rect">
            <a:avLst/>
          </a:prstGeom>
          <a:noFill/>
        </p:spPr>
        <p:txBody>
          <a:bodyPr wrap="none" rtlCol="0">
            <a:spAutoFit/>
          </a:bodyPr>
          <a:lstStyle/>
          <a:p>
            <a:r>
              <a:rPr lang="en-US"/>
              <a:t>Wandering </a:t>
            </a:r>
            <a:r>
              <a:rPr lang="en-US" dirty="0"/>
              <a:t>Day</a:t>
            </a:r>
          </a:p>
        </p:txBody>
      </p:sp>
    </p:spTree>
    <p:extLst>
      <p:ext uri="{BB962C8B-B14F-4D97-AF65-F5344CB8AC3E}">
        <p14:creationId xmlns:p14="http://schemas.microsoft.com/office/powerpoint/2010/main" val="11348218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0" y="-64687"/>
            <a:ext cx="12192000" cy="1214565"/>
          </a:xfrm>
        </p:spPr>
        <p:txBody>
          <a:bodyPr wrap="square">
            <a:normAutofit fontScale="90000"/>
          </a:bodyPr>
          <a:lstStyle/>
          <a:p>
            <a:r>
              <a:rPr lang="en-US" b="1" dirty="0"/>
              <a:t>Are animals programmed for longer diapause bigger in preparation for diapause?</a:t>
            </a:r>
          </a:p>
        </p:txBody>
      </p:sp>
      <p:grpSp>
        <p:nvGrpSpPr>
          <p:cNvPr id="25" name="Group 24"/>
          <p:cNvGrpSpPr/>
          <p:nvPr/>
        </p:nvGrpSpPr>
        <p:grpSpPr>
          <a:xfrm>
            <a:off x="1908114" y="1600567"/>
            <a:ext cx="7603956" cy="5069089"/>
            <a:chOff x="1908114" y="1600567"/>
            <a:chExt cx="7603956" cy="5069089"/>
          </a:xfrm>
        </p:grpSpPr>
        <p:pic>
          <p:nvPicPr>
            <p:cNvPr id="9" name="Picture 8"/>
            <p:cNvPicPr>
              <a:picLocks noChangeAspect="1"/>
            </p:cNvPicPr>
            <p:nvPr/>
          </p:nvPicPr>
          <p:blipFill>
            <a:blip r:embed="rId2"/>
            <a:stretch>
              <a:fillRect/>
            </a:stretch>
          </p:blipFill>
          <p:spPr>
            <a:xfrm>
              <a:off x="1908114" y="1600567"/>
              <a:ext cx="7603956" cy="5069089"/>
            </a:xfrm>
            <a:prstGeom prst="rect">
              <a:avLst/>
            </a:prstGeom>
          </p:spPr>
        </p:pic>
        <p:sp>
          <p:nvSpPr>
            <p:cNvPr id="7" name="Rectangle 6"/>
            <p:cNvSpPr/>
            <p:nvPr/>
          </p:nvSpPr>
          <p:spPr>
            <a:xfrm>
              <a:off x="8696432" y="3168581"/>
              <a:ext cx="815638" cy="1603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632180" y="1774309"/>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2179" y="2207446"/>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46579" y="1656401"/>
            <a:ext cx="1805302" cy="400110"/>
          </a:xfrm>
          <a:prstGeom prst="rect">
            <a:avLst/>
          </a:prstGeom>
          <a:noFill/>
        </p:spPr>
        <p:txBody>
          <a:bodyPr wrap="none" rtlCol="0">
            <a:spAutoFit/>
          </a:bodyPr>
          <a:lstStyle/>
          <a:p>
            <a:r>
              <a:rPr lang="en-US" sz="2000" b="1" dirty="0"/>
              <a:t>Short Diapause</a:t>
            </a:r>
          </a:p>
        </p:txBody>
      </p:sp>
      <p:sp>
        <p:nvSpPr>
          <p:cNvPr id="13" name="TextBox 12"/>
          <p:cNvSpPr txBox="1"/>
          <p:nvPr/>
        </p:nvSpPr>
        <p:spPr>
          <a:xfrm>
            <a:off x="3546577" y="2102991"/>
            <a:ext cx="1734770" cy="400110"/>
          </a:xfrm>
          <a:prstGeom prst="rect">
            <a:avLst/>
          </a:prstGeom>
          <a:noFill/>
        </p:spPr>
        <p:txBody>
          <a:bodyPr wrap="none" rtlCol="0">
            <a:spAutoFit/>
          </a:bodyPr>
          <a:lstStyle/>
          <a:p>
            <a:r>
              <a:rPr lang="en-US" sz="2000" b="1" dirty="0"/>
              <a:t>Long Diapause</a:t>
            </a:r>
          </a:p>
        </p:txBody>
      </p:sp>
      <p:sp>
        <p:nvSpPr>
          <p:cNvPr id="14" name="Left Bracket 13"/>
          <p:cNvSpPr/>
          <p:nvPr/>
        </p:nvSpPr>
        <p:spPr>
          <a:xfrm flipH="1">
            <a:off x="6717226" y="3314801"/>
            <a:ext cx="546240" cy="102313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flipH="1">
            <a:off x="6788263" y="1745733"/>
            <a:ext cx="546239" cy="13338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2852005"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Day 1</a:t>
            </a:r>
          </a:p>
        </p:txBody>
      </p:sp>
      <p:sp>
        <p:nvSpPr>
          <p:cNvPr id="17" name="Rectangle 16"/>
          <p:cNvSpPr/>
          <p:nvPr/>
        </p:nvSpPr>
        <p:spPr>
          <a:xfrm>
            <a:off x="6543300" y="6232248"/>
            <a:ext cx="2153132"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Wandering Day</a:t>
            </a:r>
          </a:p>
        </p:txBody>
      </p:sp>
      <p:sp>
        <p:nvSpPr>
          <p:cNvPr id="18" name="TextBox 17"/>
          <p:cNvSpPr txBox="1"/>
          <p:nvPr/>
        </p:nvSpPr>
        <p:spPr>
          <a:xfrm>
            <a:off x="8133865" y="1745271"/>
            <a:ext cx="1378205" cy="664987"/>
          </a:xfrm>
          <a:prstGeom prst="rect">
            <a:avLst/>
          </a:prstGeom>
          <a:noFill/>
        </p:spPr>
        <p:txBody>
          <a:bodyPr wrap="square" rtlCol="0">
            <a:spAutoFit/>
          </a:bodyPr>
          <a:lstStyle/>
          <a:p>
            <a:r>
              <a:rPr lang="en-US"/>
              <a:t>Diapause Treatment</a:t>
            </a:r>
          </a:p>
        </p:txBody>
      </p:sp>
      <p:sp>
        <p:nvSpPr>
          <p:cNvPr id="19" name="TextBox 18"/>
          <p:cNvSpPr txBox="1"/>
          <p:nvPr/>
        </p:nvSpPr>
        <p:spPr>
          <a:xfrm>
            <a:off x="8118112" y="3483468"/>
            <a:ext cx="1491107" cy="646331"/>
          </a:xfrm>
          <a:prstGeom prst="rect">
            <a:avLst/>
          </a:prstGeom>
          <a:noFill/>
        </p:spPr>
        <p:txBody>
          <a:bodyPr wrap="square" rtlCol="0">
            <a:spAutoFit/>
          </a:bodyPr>
          <a:lstStyle/>
          <a:p>
            <a:r>
              <a:rPr lang="en-US"/>
              <a:t>Non Diapause Treatment</a:t>
            </a:r>
          </a:p>
        </p:txBody>
      </p:sp>
      <p:sp>
        <p:nvSpPr>
          <p:cNvPr id="20" name="TextBox 19"/>
          <p:cNvSpPr txBox="1"/>
          <p:nvPr/>
        </p:nvSpPr>
        <p:spPr>
          <a:xfrm>
            <a:off x="6908929" y="3885804"/>
            <a:ext cx="306494" cy="369332"/>
          </a:xfrm>
          <a:prstGeom prst="rect">
            <a:avLst/>
          </a:prstGeom>
          <a:noFill/>
        </p:spPr>
        <p:txBody>
          <a:bodyPr wrap="none" rtlCol="0">
            <a:spAutoFit/>
          </a:bodyPr>
          <a:lstStyle/>
          <a:p>
            <a:r>
              <a:rPr lang="en-US" dirty="0"/>
              <a:t>d</a:t>
            </a:r>
          </a:p>
        </p:txBody>
      </p:sp>
      <p:sp>
        <p:nvSpPr>
          <p:cNvPr id="21" name="TextBox 20"/>
          <p:cNvSpPr txBox="1"/>
          <p:nvPr/>
        </p:nvSpPr>
        <p:spPr>
          <a:xfrm>
            <a:off x="6915098" y="3309789"/>
            <a:ext cx="282450" cy="369332"/>
          </a:xfrm>
          <a:prstGeom prst="rect">
            <a:avLst/>
          </a:prstGeom>
          <a:noFill/>
        </p:spPr>
        <p:txBody>
          <a:bodyPr wrap="none" rtlCol="0">
            <a:spAutoFit/>
          </a:bodyPr>
          <a:lstStyle/>
          <a:p>
            <a:r>
              <a:rPr lang="en-US" dirty="0"/>
              <a:t>c</a:t>
            </a:r>
          </a:p>
        </p:txBody>
      </p:sp>
      <p:sp>
        <p:nvSpPr>
          <p:cNvPr id="22" name="TextBox 21"/>
          <p:cNvSpPr txBox="1"/>
          <p:nvPr/>
        </p:nvSpPr>
        <p:spPr>
          <a:xfrm>
            <a:off x="6918906" y="2719812"/>
            <a:ext cx="306494" cy="369332"/>
          </a:xfrm>
          <a:prstGeom prst="rect">
            <a:avLst/>
          </a:prstGeom>
          <a:noFill/>
        </p:spPr>
        <p:txBody>
          <a:bodyPr wrap="none" rtlCol="0">
            <a:spAutoFit/>
          </a:bodyPr>
          <a:lstStyle/>
          <a:p>
            <a:r>
              <a:rPr lang="en-US" dirty="0"/>
              <a:t>b</a:t>
            </a:r>
          </a:p>
        </p:txBody>
      </p:sp>
      <p:sp>
        <p:nvSpPr>
          <p:cNvPr id="23" name="TextBox 22"/>
          <p:cNvSpPr txBox="1"/>
          <p:nvPr/>
        </p:nvSpPr>
        <p:spPr>
          <a:xfrm>
            <a:off x="6904618" y="1792541"/>
            <a:ext cx="295274" cy="369332"/>
          </a:xfrm>
          <a:prstGeom prst="rect">
            <a:avLst/>
          </a:prstGeom>
          <a:noFill/>
        </p:spPr>
        <p:txBody>
          <a:bodyPr wrap="none" rtlCol="0">
            <a:spAutoFit/>
          </a:bodyPr>
          <a:lstStyle/>
          <a:p>
            <a:r>
              <a:rPr lang="en-US"/>
              <a:t>a</a:t>
            </a:r>
          </a:p>
        </p:txBody>
      </p:sp>
      <p:sp>
        <p:nvSpPr>
          <p:cNvPr id="24" name="Rectangle 23"/>
          <p:cNvSpPr/>
          <p:nvPr/>
        </p:nvSpPr>
        <p:spPr>
          <a:xfrm>
            <a:off x="1477683" y="2719812"/>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a:solidFill>
                  <a:schemeClr val="tx1"/>
                </a:solidFill>
              </a:rPr>
              <a:t>Dry Mass (g)</a:t>
            </a:r>
          </a:p>
        </p:txBody>
      </p:sp>
      <p:sp>
        <p:nvSpPr>
          <p:cNvPr id="27" name="Rectangle 26">
            <a:extLst>
              <a:ext uri="{FF2B5EF4-FFF2-40B4-BE49-F238E27FC236}">
                <a16:creationId xmlns:a16="http://schemas.microsoft.com/office/drawing/2014/main" xmlns="" id="{B31812E6-ED0E-4625-A250-11A3A60711EC}"/>
              </a:ext>
            </a:extLst>
          </p:cNvPr>
          <p:cNvSpPr/>
          <p:nvPr/>
        </p:nvSpPr>
        <p:spPr>
          <a:xfrm>
            <a:off x="2178801" y="1163159"/>
            <a:ext cx="7430419" cy="5069089"/>
          </a:xfrm>
          <a:prstGeom prst="rect">
            <a:avLst/>
          </a:prstGeom>
          <a:solidFill>
            <a:schemeClr val="accent3">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cs typeface="Calibri"/>
            </a:endParaRPr>
          </a:p>
        </p:txBody>
      </p:sp>
    </p:spTree>
    <p:extLst>
      <p:ext uri="{BB962C8B-B14F-4D97-AF65-F5344CB8AC3E}">
        <p14:creationId xmlns:p14="http://schemas.microsoft.com/office/powerpoint/2010/main" val="11483118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5132"/>
            <a:ext cx="5874122" cy="4525963"/>
          </a:xfrm>
        </p:spPr>
      </p:pic>
      <p:sp>
        <p:nvSpPr>
          <p:cNvPr id="5" name="TextBox 4"/>
          <p:cNvSpPr txBox="1"/>
          <p:nvPr/>
        </p:nvSpPr>
        <p:spPr>
          <a:xfrm>
            <a:off x="4279900" y="1417638"/>
            <a:ext cx="707886" cy="369332"/>
          </a:xfrm>
          <a:prstGeom prst="rect">
            <a:avLst/>
          </a:prstGeom>
          <a:noFill/>
        </p:spPr>
        <p:txBody>
          <a:bodyPr wrap="none" rtlCol="0">
            <a:spAutoFit/>
          </a:bodyPr>
          <a:lstStyle/>
          <a:p>
            <a:r>
              <a:rPr lang="en-US"/>
              <a:t>Day 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999" y="1055132"/>
            <a:ext cx="5953311" cy="4532758"/>
          </a:xfrm>
          <a:prstGeom prst="rect">
            <a:avLst/>
          </a:prstGeom>
        </p:spPr>
      </p:pic>
      <p:sp>
        <p:nvSpPr>
          <p:cNvPr id="7" name="TextBox 6"/>
          <p:cNvSpPr txBox="1"/>
          <p:nvPr/>
        </p:nvSpPr>
        <p:spPr>
          <a:xfrm>
            <a:off x="10112608" y="1417638"/>
            <a:ext cx="1621791" cy="369332"/>
          </a:xfrm>
          <a:prstGeom prst="rect">
            <a:avLst/>
          </a:prstGeom>
          <a:noFill/>
        </p:spPr>
        <p:txBody>
          <a:bodyPr wrap="none" rtlCol="0">
            <a:spAutoFit/>
          </a:bodyPr>
          <a:lstStyle/>
          <a:p>
            <a:r>
              <a:rPr lang="en-US" dirty="0"/>
              <a:t>Wandering Day</a:t>
            </a:r>
          </a:p>
        </p:txBody>
      </p:sp>
    </p:spTree>
    <p:extLst>
      <p:ext uri="{BB962C8B-B14F-4D97-AF65-F5344CB8AC3E}">
        <p14:creationId xmlns:p14="http://schemas.microsoft.com/office/powerpoint/2010/main" val="2415256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467B7-64DE-4A80-8323-D66E442A0E2C}"/>
              </a:ext>
            </a:extLst>
          </p:cNvPr>
          <p:cNvSpPr>
            <a:spLocks noGrp="1"/>
          </p:cNvSpPr>
          <p:nvPr>
            <p:ph type="title"/>
          </p:nvPr>
        </p:nvSpPr>
        <p:spPr>
          <a:xfrm>
            <a:off x="609600" y="461417"/>
            <a:ext cx="10972800" cy="769441"/>
          </a:xfrm>
        </p:spPr>
        <p:txBody>
          <a:bodyPr>
            <a:spAutoFit/>
          </a:bodyPr>
          <a:lstStyle/>
          <a:p>
            <a:r>
              <a:rPr lang="en-US" b="1" dirty="0"/>
              <a:t>How about during diapause?</a:t>
            </a:r>
          </a:p>
        </p:txBody>
      </p:sp>
      <p:pic>
        <p:nvPicPr>
          <p:cNvPr id="5" name="Picture 4"/>
          <p:cNvPicPr>
            <a:picLocks noChangeAspect="1"/>
          </p:cNvPicPr>
          <p:nvPr/>
        </p:nvPicPr>
        <p:blipFill rotWithShape="1">
          <a:blip r:embed="rId2"/>
          <a:srcRect t="5800"/>
          <a:stretch/>
        </p:blipFill>
        <p:spPr>
          <a:xfrm>
            <a:off x="2178800" y="1163160"/>
            <a:ext cx="7430419" cy="5506496"/>
          </a:xfrm>
          <a:prstGeom prst="rect">
            <a:avLst/>
          </a:prstGeom>
        </p:spPr>
      </p:pic>
      <p:sp>
        <p:nvSpPr>
          <p:cNvPr id="23" name="Rectangle 22"/>
          <p:cNvSpPr/>
          <p:nvPr/>
        </p:nvSpPr>
        <p:spPr>
          <a:xfrm>
            <a:off x="1953645" y="1209783"/>
            <a:ext cx="7655574" cy="358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953647" y="6266792"/>
            <a:ext cx="7655574" cy="577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329608" y="1252088"/>
            <a:ext cx="753979" cy="176463"/>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9607" y="1685225"/>
            <a:ext cx="753979" cy="176463"/>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244007" y="1134180"/>
            <a:ext cx="1805302" cy="400110"/>
          </a:xfrm>
          <a:prstGeom prst="rect">
            <a:avLst/>
          </a:prstGeom>
          <a:noFill/>
        </p:spPr>
        <p:txBody>
          <a:bodyPr wrap="none" rtlCol="0">
            <a:spAutoFit/>
          </a:bodyPr>
          <a:lstStyle/>
          <a:p>
            <a:r>
              <a:rPr lang="en-US" sz="2000" b="1" dirty="0"/>
              <a:t>Short Diapause</a:t>
            </a:r>
          </a:p>
        </p:txBody>
      </p:sp>
      <p:sp>
        <p:nvSpPr>
          <p:cNvPr id="29" name="TextBox 28"/>
          <p:cNvSpPr txBox="1"/>
          <p:nvPr/>
        </p:nvSpPr>
        <p:spPr>
          <a:xfrm>
            <a:off x="8244005" y="1580770"/>
            <a:ext cx="1734770" cy="400110"/>
          </a:xfrm>
          <a:prstGeom prst="rect">
            <a:avLst/>
          </a:prstGeom>
          <a:noFill/>
        </p:spPr>
        <p:txBody>
          <a:bodyPr wrap="none" rtlCol="0">
            <a:spAutoFit/>
          </a:bodyPr>
          <a:lstStyle/>
          <a:p>
            <a:r>
              <a:rPr lang="en-US" sz="2000" b="1" dirty="0"/>
              <a:t>Long Diapause</a:t>
            </a:r>
          </a:p>
        </p:txBody>
      </p:sp>
      <p:sp>
        <p:nvSpPr>
          <p:cNvPr id="30" name="Rectangle 29"/>
          <p:cNvSpPr/>
          <p:nvPr/>
        </p:nvSpPr>
        <p:spPr>
          <a:xfrm>
            <a:off x="2921281" y="6116329"/>
            <a:ext cx="1435767"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Wandering Day</a:t>
            </a:r>
          </a:p>
        </p:txBody>
      </p:sp>
      <p:sp>
        <p:nvSpPr>
          <p:cNvPr id="31" name="Rectangle 30"/>
          <p:cNvSpPr/>
          <p:nvPr/>
        </p:nvSpPr>
        <p:spPr>
          <a:xfrm>
            <a:off x="4512714" y="6115360"/>
            <a:ext cx="1011739"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15</a:t>
            </a:r>
          </a:p>
        </p:txBody>
      </p:sp>
      <p:sp>
        <p:nvSpPr>
          <p:cNvPr id="32" name="Rectangle 31"/>
          <p:cNvSpPr/>
          <p:nvPr/>
        </p:nvSpPr>
        <p:spPr>
          <a:xfrm>
            <a:off x="7271552" y="6129648"/>
            <a:ext cx="1256378"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Diapause Day 30</a:t>
            </a:r>
            <a:endParaRPr lang="en-US" sz="1600" b="1" dirty="0">
              <a:solidFill>
                <a:schemeClr val="tx1"/>
              </a:solidFill>
            </a:endParaRPr>
          </a:p>
        </p:txBody>
      </p:sp>
      <p:sp>
        <p:nvSpPr>
          <p:cNvPr id="33" name="Rectangle 32"/>
          <p:cNvSpPr/>
          <p:nvPr/>
        </p:nvSpPr>
        <p:spPr>
          <a:xfrm>
            <a:off x="5894009" y="6120716"/>
            <a:ext cx="1060945" cy="54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Diapause Day 20</a:t>
            </a:r>
          </a:p>
        </p:txBody>
      </p:sp>
      <p:sp>
        <p:nvSpPr>
          <p:cNvPr id="34" name="Rectangle 33"/>
          <p:cNvSpPr/>
          <p:nvPr/>
        </p:nvSpPr>
        <p:spPr>
          <a:xfrm>
            <a:off x="9609221" y="2978268"/>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467611" y="2970310"/>
            <a:ext cx="410690" cy="369332"/>
          </a:xfrm>
          <a:prstGeom prst="rect">
            <a:avLst/>
          </a:prstGeom>
          <a:noFill/>
        </p:spPr>
        <p:txBody>
          <a:bodyPr wrap="none" rtlCol="0">
            <a:spAutoFit/>
          </a:bodyPr>
          <a:lstStyle/>
          <a:p>
            <a:r>
              <a:rPr lang="en-US" dirty="0"/>
              <a:t>a*</a:t>
            </a:r>
          </a:p>
        </p:txBody>
      </p:sp>
      <p:sp>
        <p:nvSpPr>
          <p:cNvPr id="43" name="Rectangle 42"/>
          <p:cNvSpPr/>
          <p:nvPr/>
        </p:nvSpPr>
        <p:spPr>
          <a:xfrm>
            <a:off x="1711296" y="2551468"/>
            <a:ext cx="701117" cy="234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rPr>
              <a:t>Dry Mass </a:t>
            </a:r>
            <a:r>
              <a:rPr lang="en-US" sz="2400" b="1" dirty="0">
                <a:solidFill>
                  <a:schemeClr val="tx1"/>
                </a:solidFill>
              </a:rPr>
              <a:t>(g)</a:t>
            </a:r>
          </a:p>
        </p:txBody>
      </p:sp>
      <p:sp>
        <p:nvSpPr>
          <p:cNvPr id="45" name="Rectangle 44"/>
          <p:cNvSpPr/>
          <p:nvPr/>
        </p:nvSpPr>
        <p:spPr>
          <a:xfrm>
            <a:off x="8436394" y="2935705"/>
            <a:ext cx="2245894" cy="1507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xmlns="" id="{555C6D8D-33E7-4C1B-A005-2D69DE284F8E}"/>
              </a:ext>
            </a:extLst>
          </p:cNvPr>
          <p:cNvSpPr/>
          <p:nvPr/>
        </p:nvSpPr>
        <p:spPr>
          <a:xfrm>
            <a:off x="2879917" y="1171199"/>
            <a:ext cx="7286802" cy="4920941"/>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Calibri"/>
            </a:endParaRPr>
          </a:p>
        </p:txBody>
      </p:sp>
      <p:sp>
        <p:nvSpPr>
          <p:cNvPr id="3" name="TextBox 2"/>
          <p:cNvSpPr txBox="1"/>
          <p:nvPr/>
        </p:nvSpPr>
        <p:spPr>
          <a:xfrm>
            <a:off x="3686339" y="2418171"/>
            <a:ext cx="295274" cy="369332"/>
          </a:xfrm>
          <a:prstGeom prst="rect">
            <a:avLst/>
          </a:prstGeom>
          <a:noFill/>
        </p:spPr>
        <p:txBody>
          <a:bodyPr wrap="none" rtlCol="0">
            <a:spAutoFit/>
          </a:bodyPr>
          <a:lstStyle/>
          <a:p>
            <a:r>
              <a:rPr lang="en-US"/>
              <a:t>a</a:t>
            </a:r>
          </a:p>
        </p:txBody>
      </p:sp>
      <p:sp>
        <p:nvSpPr>
          <p:cNvPr id="47" name="TextBox 46"/>
          <p:cNvSpPr txBox="1"/>
          <p:nvPr/>
        </p:nvSpPr>
        <p:spPr>
          <a:xfrm>
            <a:off x="5097792" y="2551468"/>
            <a:ext cx="306494" cy="369332"/>
          </a:xfrm>
          <a:prstGeom prst="rect">
            <a:avLst/>
          </a:prstGeom>
          <a:noFill/>
        </p:spPr>
        <p:txBody>
          <a:bodyPr wrap="none" rtlCol="0">
            <a:spAutoFit/>
          </a:bodyPr>
          <a:lstStyle/>
          <a:p>
            <a:r>
              <a:rPr lang="en-US" dirty="0"/>
              <a:t>b</a:t>
            </a:r>
          </a:p>
        </p:txBody>
      </p:sp>
      <p:sp>
        <p:nvSpPr>
          <p:cNvPr id="48" name="TextBox 47"/>
          <p:cNvSpPr txBox="1"/>
          <p:nvPr/>
        </p:nvSpPr>
        <p:spPr>
          <a:xfrm>
            <a:off x="7887706" y="2747602"/>
            <a:ext cx="282450"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5779605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31294</TotalTime>
  <Words>3085</Words>
  <Application>Microsoft Macintosh PowerPoint</Application>
  <PresentationFormat>Widescreen</PresentationFormat>
  <Paragraphs>942</Paragraphs>
  <Slides>161</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161</vt:i4>
      </vt:variant>
    </vt:vector>
  </HeadingPairs>
  <TitlesOfParts>
    <vt:vector size="166" baseType="lpstr">
      <vt:lpstr>Calibri</vt:lpstr>
      <vt:lpstr>msgothic</vt:lpstr>
      <vt:lpstr>Wingdings</vt:lpstr>
      <vt:lpstr>Arial</vt:lpstr>
      <vt:lpstr>Office Theme</vt:lpstr>
      <vt:lpstr>Relationship Between Diapause Preparation and Diapause Length:  A possible target for European corn borer management</vt:lpstr>
      <vt:lpstr>PowerPoint Presentation</vt:lpstr>
      <vt:lpstr>PowerPoint Presentation</vt:lpstr>
      <vt:lpstr>PowerPoint Presentation</vt:lpstr>
      <vt:lpstr>PowerPoint Presentation</vt:lpstr>
      <vt:lpstr>PowerPoint Presentation</vt:lpstr>
      <vt:lpstr>PowerPoint Presentation</vt:lpstr>
      <vt:lpstr>European corn borer, ECB (Ostrinia nubilalis)</vt:lpstr>
      <vt:lpstr>What season is it? Should I prepare for diapause?</vt:lpstr>
      <vt:lpstr>Photoperiod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diapause onset look like?</vt:lpstr>
      <vt:lpstr>PowerPoint Presentation</vt:lpstr>
      <vt:lpstr>PowerPoint Presentation</vt:lpstr>
      <vt:lpstr>Are larvae in diapause?</vt:lpstr>
      <vt:lpstr>PowerPoint Presentation</vt:lpstr>
      <vt:lpstr>PowerPoint Presentation</vt:lpstr>
      <vt:lpstr>Separating Shallow Diapause and Deep Diapause</vt:lpstr>
      <vt:lpstr>PowerPoint Presentation</vt:lpstr>
      <vt:lpstr>PowerPoint Presentation</vt:lpstr>
      <vt:lpstr>PowerPoint Presentation</vt:lpstr>
      <vt:lpstr>Diagnosing Diapause Using Wandering Period</vt:lpstr>
      <vt:lpstr>When Does Wandering Begin?</vt:lpstr>
      <vt:lpstr>PowerPoint Presentation</vt:lpstr>
      <vt:lpstr>PowerPoint Presentation</vt:lpstr>
      <vt:lpstr>End of Frass Production = Diapause Onset</vt:lpstr>
      <vt:lpstr>PowerPoint Presentation</vt:lpstr>
      <vt:lpstr>PowerPoint Presentation</vt:lpstr>
      <vt:lpstr>PowerPoint Presentation</vt:lpstr>
      <vt:lpstr>Animals programmed for longer diapause accumulate more lean mass</vt:lpstr>
      <vt:lpstr>PowerPoint Presentation</vt:lpstr>
      <vt:lpstr>PowerPoint Presentation</vt:lpstr>
      <vt:lpstr>PowerPoint Presentation</vt:lpstr>
      <vt:lpstr>PowerPoint Presentation</vt:lpstr>
      <vt:lpstr>PowerPoint Presentation</vt:lpstr>
      <vt:lpstr>PowerPoint Presentation</vt:lpstr>
      <vt:lpstr>Global Temperature Projections</vt:lpstr>
      <vt:lpstr>PowerPoint Presentation</vt:lpstr>
      <vt:lpstr>PowerPoint Presentation</vt:lpstr>
      <vt:lpstr>PowerPoint Presentation</vt:lpstr>
      <vt:lpstr>PowerPoint Presentation</vt:lpstr>
      <vt:lpstr>Diapause length affects lean mass depletion</vt:lpstr>
      <vt:lpstr>PowerPoint Presentation</vt:lpstr>
      <vt:lpstr>PowerPoint Presentation</vt:lpstr>
      <vt:lpstr>PowerPoint Presentation</vt:lpstr>
      <vt:lpstr>PowerPoint Presentation</vt:lpstr>
      <vt:lpstr>PowerPoint Presentation</vt:lpstr>
      <vt:lpstr>PowerPoint Presentation</vt:lpstr>
      <vt:lpstr>Using strain to explain lean mass on day 1 in diapause treatment</vt:lpstr>
      <vt:lpstr>PowerPoint Presentation</vt:lpstr>
      <vt:lpstr>PowerPoint Presentation</vt:lpstr>
      <vt:lpstr>PowerPoint Presentation</vt:lpstr>
      <vt:lpstr>PowerPoint Presentation</vt:lpstr>
      <vt:lpstr>PowerPoint Presentation</vt:lpstr>
      <vt:lpstr>Using photoperiod to explain lipid mass difference between treatments on Day 1</vt:lpstr>
      <vt:lpstr>Using Strain to Explain lipid mass on day 1</vt:lpstr>
      <vt:lpstr>Using strain to explain lipid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wandering day differ between strains programmed for diapause?</vt:lpstr>
      <vt:lpstr>PowerPoint Presentation</vt:lpstr>
      <vt:lpstr>PowerPoint Presentation</vt:lpstr>
      <vt:lpstr>PowerPoint Presentation</vt:lpstr>
      <vt:lpstr>PowerPoint Presentation</vt:lpstr>
      <vt:lpstr>PowerPoint Presentation</vt:lpstr>
      <vt:lpstr>PowerPoint Presentation</vt:lpstr>
      <vt:lpstr>Non Diapause Conditions</vt:lpstr>
      <vt:lpstr>Short Genotype: Individuals Programmed for Diapause </vt:lpstr>
      <vt:lpstr>Affect of diapause programming:  Long Diapause Genotype</vt:lpstr>
      <vt:lpstr>Affect of diapause programming:  Short Diapause Genotype</vt:lpstr>
      <vt:lpstr>PowerPoint Presentation</vt:lpstr>
      <vt:lpstr>Diapause programming SHOULD induce diapause</vt:lpstr>
      <vt:lpstr>Diapause programming SHOULD induce diapause</vt:lpstr>
      <vt:lpstr>PowerPoint Presentation</vt:lpstr>
      <vt:lpstr>PowerPoint Presentation</vt:lpstr>
      <vt:lpstr>PowerPoint Presentation</vt:lpstr>
      <vt:lpstr>PowerPoint Presentation</vt:lpstr>
      <vt:lpstr>Are diapause programmed animals bigger?</vt:lpstr>
      <vt:lpstr>Does the wandering day differ in animals programmed for diapause?</vt:lpstr>
      <vt:lpstr>PowerPoint Presentation</vt:lpstr>
      <vt:lpstr>Are diapause programmed animals bigger?</vt:lpstr>
      <vt:lpstr>PowerPoint Presentation</vt:lpstr>
      <vt:lpstr>Are animals programmed for longer diapause bigger in preparation for diapause?</vt:lpstr>
      <vt:lpstr>PowerPoint Presentation</vt:lpstr>
      <vt:lpstr>How about during diapause?</vt:lpstr>
      <vt:lpstr>PowerPoint Presentation</vt:lpstr>
      <vt:lpstr>PowerPoint Presentation</vt:lpstr>
      <vt:lpstr>PowerPoint Presentation</vt:lpstr>
      <vt:lpstr>Is other stuff accumulating in diapause programmed animals?</vt:lpstr>
      <vt:lpstr>Using photoperiod to explain lean mass on day 1</vt:lpstr>
      <vt:lpstr>Using photoperiod to explain lean mass on wandering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Effects Wet Mass Accumulation</vt:lpstr>
      <vt:lpstr>Genotype Effects Wet Mass Accumulation by Strain</vt:lpstr>
      <vt:lpstr>Genotype Effects Wet Mass Depletion</vt:lpstr>
      <vt:lpstr>PowerPoint Presentation</vt:lpstr>
      <vt:lpstr>PowerPoint Presentation</vt:lpstr>
      <vt:lpstr>PowerPoint Presentation</vt:lpstr>
      <vt:lpstr>PowerPoint Presentation</vt:lpstr>
      <vt:lpstr>PowerPoint Presentation</vt:lpstr>
      <vt:lpstr>Life History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diapause length lead to an increase in lipid accumulation?</vt:lpstr>
      <vt:lpstr>PowerPoint Presentation</vt:lpstr>
      <vt:lpstr>PowerPoint Presentation</vt:lpstr>
      <vt:lpstr>PowerPoint Presentation</vt:lpstr>
      <vt:lpstr>Diapause Day 15</vt:lpstr>
      <vt:lpstr>PowerPoint Presentation</vt:lpstr>
      <vt:lpstr>Linking the diapause genotype and lipid accumulation</vt:lpstr>
      <vt:lpstr>PowerPoint Presentation</vt:lpstr>
      <vt:lpstr>PowerPoint Presentation</vt:lpstr>
      <vt:lpstr>Genotype effect on lipid depletion throughout diapause?</vt:lpstr>
      <vt:lpstr>PowerPoint Presentation</vt:lpstr>
      <vt:lpstr>PowerPoint Presentation</vt:lpstr>
      <vt:lpstr>PowerPoint Presentation</vt:lpstr>
      <vt:lpstr>PowerPoint Presentation</vt:lpstr>
      <vt:lpstr>How does diapause genotype effect lipid depletion throughout diapause?</vt:lpstr>
      <vt:lpstr>PowerPoint Presentation</vt:lpstr>
      <vt:lpstr>PowerPoint Presentation</vt:lpstr>
      <vt:lpstr>PowerPoint Presentation</vt:lpstr>
      <vt:lpstr>PowerPoint Presentation</vt:lpstr>
      <vt:lpstr>Temperature Determines Insect Activity</vt:lpstr>
      <vt:lpstr>Temperatures differ geographically, BUT winter temperatures differ MORE!</vt:lpstr>
      <vt:lpstr>What effect does treatment have on lipid accumulation?</vt:lpstr>
      <vt:lpstr>PowerPoint Presentation</vt:lpstr>
      <vt:lpstr>PowerPoint Presentation</vt:lpstr>
      <vt:lpstr>PowerPoint Presentation</vt:lpstr>
      <vt:lpstr>PowerPoint Presentation</vt:lpstr>
      <vt:lpstr>PowerPoint Presentation</vt:lpstr>
      <vt:lpstr>PowerPoint Presentation</vt:lpstr>
      <vt:lpstr>What effect does genotype have on lipid accumulation?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diapause preparation and diapause length:</dc:title>
  <dc:creator>JBrown</dc:creator>
  <cp:lastModifiedBy>Brown,James T</cp:lastModifiedBy>
  <cp:revision>607</cp:revision>
  <cp:lastPrinted>2018-10-19T16:39:19Z</cp:lastPrinted>
  <dcterms:modified xsi:type="dcterms:W3CDTF">2018-10-20T17:56:19Z</dcterms:modified>
</cp:coreProperties>
</file>